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6284397799551942E-2"/>
          <c:y val="4.7945056424750367E-2"/>
          <c:w val="0.60711326272351263"/>
          <c:h val="0.715014546527807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Жалпы оқушы саны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оқу жылының басы</c:v>
                </c:pt>
                <c:pt idx="1">
                  <c:v>I жарты жылдық</c:v>
                </c:pt>
                <c:pt idx="2">
                  <c:v>II жарты жылдық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</c:v>
                </c:pt>
                <c:pt idx="1">
                  <c:v>30</c:v>
                </c:pt>
                <c:pt idx="2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Қабылданған оқушы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оқу жылының басы</c:v>
                </c:pt>
                <c:pt idx="1">
                  <c:v>I жарты жылдық</c:v>
                </c:pt>
                <c:pt idx="2">
                  <c:v>II жарты жылдық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Босатылған оқушылар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оқу жылының басы</c:v>
                </c:pt>
                <c:pt idx="1">
                  <c:v>I жарты жылдық</c:v>
                </c:pt>
                <c:pt idx="2">
                  <c:v>II жарты жылдық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</c:v>
                </c:pt>
                <c:pt idx="1">
                  <c:v>12</c:v>
                </c:pt>
                <c:pt idx="2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Қорытынды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3"/>
                <c:pt idx="0">
                  <c:v>оқу жылының басы</c:v>
                </c:pt>
                <c:pt idx="1">
                  <c:v>I жарты жылдық</c:v>
                </c:pt>
                <c:pt idx="2">
                  <c:v>II жарты жылдық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30</c:v>
                </c:pt>
                <c:pt idx="1">
                  <c:v>18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753088"/>
        <c:axId val="129754624"/>
      </c:barChart>
      <c:catAx>
        <c:axId val="129753088"/>
        <c:scaling>
          <c:orientation val="minMax"/>
        </c:scaling>
        <c:delete val="0"/>
        <c:axPos val="b"/>
        <c:majorTickMark val="out"/>
        <c:minorTickMark val="none"/>
        <c:tickLblPos val="nextTo"/>
        <c:crossAx val="129754624"/>
        <c:crosses val="autoZero"/>
        <c:auto val="1"/>
        <c:lblAlgn val="ctr"/>
        <c:lblOffset val="100"/>
        <c:noMultiLvlLbl val="0"/>
      </c:catAx>
      <c:valAx>
        <c:axId val="12975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7530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08.06.2023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microsoft.com/office/2007/relationships/hdphoto" Target="../media/hdphoto1.wdp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52536" y="1628800"/>
            <a:ext cx="972108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err="1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Логопедиялық</a:t>
            </a:r>
            <a:r>
              <a:rPr lang="ru-RU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 algn="ctr"/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жылындағы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dirty="0" err="1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sz="2400" b="1" cap="all" dirty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cap="all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есебі</a:t>
            </a:r>
            <a:endParaRPr lang="ru-RU" sz="2400" b="1" cap="all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330783"/>
            <a:ext cx="3024336" cy="2376264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72" y="2780928"/>
            <a:ext cx="2952328" cy="2737987"/>
          </a:xfrm>
          <a:prstGeom prst="ellipse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8167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16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Логопедиялық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2020-2021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жылындағы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жылдық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мәлімет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216178"/>
            <a:ext cx="8136904" cy="489364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педагог-логопед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мамандардың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көмегін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оқушылылар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саны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басында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35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құрады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ауысуына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логопункттен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босатылды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бастадық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айтсақ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Дислалия-24, Дизартрия –2, ОНР -2,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Тұтықпа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–4,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-3.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жұмыстарының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жарты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жылдықта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логопункттен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12 бала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шығарылды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18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жарты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жылдықта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жалғастыруға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қалдырылды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Логопедиялық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пунктінің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үгіттеу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жарты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жылдықта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бастауыш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сынып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мұғалімдерімен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ата-аналармен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жүргізілді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6 бала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анықталып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қалалық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ПМПК-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ға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жіберілді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ПМПК-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жолдамасы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логопунктке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қабылданды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Барлығы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24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жолдамасы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бар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логопед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сабағына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қатысты.Атап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айтсақ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Дислалия-16 ,     Дизартрия –2 ,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Тұтықпа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–4  , 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Дисграфия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-2.</a:t>
            </a:r>
          </a:p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дамытужұмыстарының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жарты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жылдықта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13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логопункттен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шығарылды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41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баламен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жүргізілді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түзету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дамыту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жұмытарының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нәтижесінде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логопедиялық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сабақтан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босатылды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11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жылында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жалғастырылатын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Шығарылған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жүргізілген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артикуляциялық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жаттығуларды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жасата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дыбыс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қою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жұмыстары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жүргізілді.Қойылған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әріптермен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машықтандыру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сабақтары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дыбысты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буында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сөзде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сөйлемде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айта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жетті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Балалардың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қызығушылығы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артып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оқуында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көрсеткіш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көрсетуде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есте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қабілеттері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жақсарды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мәнерінде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оң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өзгерістер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бар.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Фонетикалық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түсініктері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қалыптасты.Нәтижесінде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логопед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сабағынан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босатылды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824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cap="all" dirty="0" err="1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Логопедтің</a:t>
            </a:r>
            <a:r>
              <a:rPr lang="ru-RU" sz="2400" cap="all" dirty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all" dirty="0" err="1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жұмысы</a:t>
            </a:r>
            <a:r>
              <a:rPr lang="ru-RU" sz="2400" cap="all" dirty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all" dirty="0" err="1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барысынан</a:t>
            </a:r>
            <a:r>
              <a:rPr lang="ru-RU" sz="2400" cap="all" dirty="0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all" dirty="0" err="1">
                <a:ln w="0"/>
                <a:solidFill>
                  <a:prstClr val="black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үзінді</a:t>
            </a:r>
            <a:endParaRPr lang="ru-RU" dirty="0"/>
          </a:p>
        </p:txBody>
      </p:sp>
      <p:pic>
        <p:nvPicPr>
          <p:cNvPr id="4" name="Picture 2" descr="C:\Users\Admin\Downloads\WhatsApp Image 2020-02-26 at 16.12.33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17" y="1596749"/>
            <a:ext cx="5167789" cy="41563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228184" y="17008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652120" y="1412776"/>
            <a:ext cx="3384375" cy="45243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kk-KZ" sz="1600" dirty="0">
                <a:solidFill>
                  <a:prstClr val="black"/>
                </a:solidFill>
                <a:latin typeface="Century Schoolbook"/>
              </a:rPr>
              <a:t>Оқушылармен тіл дамыту сабақтары және қандай дыбыстарды дұрыс айта алмайтынын тексере отырып, түзету-дамыту сабақтары жүргізілді.Атап айтсам, ұсақ моторикамен жұмыс,дыбысқа байланысты тақпақтар,жұмбақтар, жаңылтпаштар,өмірге бейім болу үшін түстермен жұмыс,жыл мезгілдері,суреттермен жұмыс,логикалық тапсырмалар, кеңістікті бағдарлау, ойлау, есте сақтау,танымдық қабілетін дамыту мақсатында сабақтар жүргізілді.</a:t>
            </a:r>
            <a:endParaRPr lang="ru-RU" sz="1600" dirty="0">
              <a:solidFill>
                <a:prstClr val="black"/>
              </a:solidFill>
              <a:latin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6581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Admin\Downloads\WhatsApp Image 2020-11-25 at 13.03.49.jpeg"/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09" b="16956"/>
          <a:stretch/>
        </p:blipFill>
        <p:spPr bwMode="auto">
          <a:xfrm>
            <a:off x="251520" y="272045"/>
            <a:ext cx="3280340" cy="452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\Downloads\WhatsApp Image 2020-02-26 at 16.12.13.jpe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5" t="26579" b="14163"/>
          <a:stretch/>
        </p:blipFill>
        <p:spPr bwMode="auto">
          <a:xfrm>
            <a:off x="3915390" y="260648"/>
            <a:ext cx="4258965" cy="25922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Picture 2" descr="C:\Users\Admin\Downloads\WhatsApp Image 2020-02-26 at 16.13.43.jpeg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6809" b="22747"/>
          <a:stretch/>
        </p:blipFill>
        <p:spPr bwMode="auto">
          <a:xfrm>
            <a:off x="3941457" y="3140968"/>
            <a:ext cx="4250427" cy="31683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869160"/>
            <a:ext cx="2736304" cy="2049239"/>
          </a:xfrm>
          <a:prstGeom prst="ellipse">
            <a:avLst/>
          </a:prstGeom>
          <a:ln>
            <a:noFill/>
          </a:ln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1669214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>
              <a:spcBef>
                <a:spcPts val="0"/>
              </a:spcBef>
            </a:pPr>
            <a:r>
              <a:rPr lang="ru-RU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Логопедиялық</a:t>
            </a:r>
            <a: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білім</a:t>
            </a:r>
            <a: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алатын</a:t>
            </a:r>
            <a: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оқушылардын</a:t>
            </a:r>
            <a: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Жылдық</a:t>
            </a:r>
            <a:r>
              <a:rPr lang="ru-RU" sz="24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400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мониторингі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Century Schoolbook"/>
              <a:ea typeface="+mn-ea"/>
              <a:cs typeface="+mn-cs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37610561"/>
              </p:ext>
            </p:extLst>
          </p:nvPr>
        </p:nvGraphicFramePr>
        <p:xfrm>
          <a:off x="1475656" y="1268760"/>
          <a:ext cx="6048672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596058"/>
              </p:ext>
            </p:extLst>
          </p:nvPr>
        </p:nvGraphicFramePr>
        <p:xfrm>
          <a:off x="1475656" y="4221088"/>
          <a:ext cx="6624736" cy="2011454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1440160"/>
                <a:gridCol w="1439982"/>
                <a:gridCol w="1656362"/>
              </a:tblGrid>
              <a:tr h="2050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Оқу жылының басы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 </a:t>
                      </a: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жарты жылдық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жарты жылдық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</a:tr>
              <a:tr h="2050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Жалпы оқушы саны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Логопунктке қабылданған оқушы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9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Сабақтан босатылған оқушылар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8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Қорытынды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1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230092"/>
            <a:ext cx="76107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2020 -2021 оқу жылына арналған педагог-логопедтің жылдық</a:t>
            </a:r>
            <a:endParaRPr kumimoji="0" lang="ru-RU" sz="12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0" u="none" strike="noStrike" cap="all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ЖОСПАРЫ</a:t>
            </a:r>
            <a:endParaRPr kumimoji="0" lang="kk-KZ" sz="1800" b="1" i="0" u="none" strike="noStrike" cap="all" normalizeH="0" baseline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461326"/>
              </p:ext>
            </p:extLst>
          </p:nvPr>
        </p:nvGraphicFramePr>
        <p:xfrm>
          <a:off x="611560" y="1052737"/>
          <a:ext cx="7992888" cy="56715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"/>
                <a:gridCol w="1224136"/>
                <a:gridCol w="2928045"/>
                <a:gridCol w="2011439"/>
                <a:gridCol w="1613244"/>
              </a:tblGrid>
              <a:tr h="245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1" dirty="0">
                          <a:effectLst/>
                        </a:rPr>
                        <a:t>№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Жұмыс бағыты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Жұмыс түрі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Кіммен жүргізіледі?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Мерзімі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/>
                </a:tc>
              </a:tr>
              <a:tr h="588332"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/>
                </a:tc>
                <a:tc rowSpan="9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Әдістемелік-ұйымдастырушылық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Оқушыларды жалпы бақылау, логопед көмегін қажет ететін балалар санын анықтау.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Логопед  балалармен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(қашықтықтан оқыту жағдайында)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қыркүйек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04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Әр балаға жеке сөйлеу картасын,жеке дамыту бағдарламасын құру, сабақ жоспарын құру. Жеке және топтық жұмыстардың оқу жылына арналған жылдық, перспективалық жоспар құру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(қашықтықтан оқыту жағдайында)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қыркүйек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88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Тіркеуге алынған балалардың  сөйлеу тілінің дамуын қадағалау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Сөйлеу тілі бұзылған балалармен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(қашықтықтан оқыту жағдайында)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7092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Сабақта қолданылатын әдістемелік-көрнекі құралдарды мұқабада жинастыру.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072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900" dirty="0">
                          <a:effectLst/>
                        </a:rPr>
                        <a:t>Жыл соңында қалдырылған 35 оқушыны 2020-2021 жаңа оқу жылына педагог -логопедтің түзету сабақтарына  қатыстыру;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Логопед балалармен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(қашықтықтан оқыту жағдайында)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қыркүйек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6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Балаға тіл кемістігін түзеу үшін қажетті білім алуын қадағалау.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Логопед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балалармен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(қашықтықтан оқыту жағдайында)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2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Логопедиялық сабақтар барысында жаңа технологияларды қолдануды іске асыру.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673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Жылдық жұмыстың қорытындысын әзірлеу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1-9 сыныптармен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әр жарты жылдықта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25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Іс-қағаздардың, сөйлеу карталарының уақтылы толтырылуын қадағалау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9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779" marR="19779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071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811740"/>
              </p:ext>
            </p:extLst>
          </p:nvPr>
        </p:nvGraphicFramePr>
        <p:xfrm>
          <a:off x="611559" y="260648"/>
          <a:ext cx="7560841" cy="6264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943"/>
                <a:gridCol w="1080690"/>
                <a:gridCol w="3037150"/>
                <a:gridCol w="1881103"/>
                <a:gridCol w="1089555"/>
                <a:gridCol w="80400"/>
              </a:tblGrid>
              <a:tr h="642171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>
                          <a:solidFill>
                            <a:schemeClr val="tx1"/>
                          </a:solidFill>
                          <a:effectLst/>
                        </a:rPr>
                        <a:t>Түзету бағыты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>
                          <a:solidFill>
                            <a:schemeClr val="tx1"/>
                          </a:solidFill>
                          <a:effectLst/>
                        </a:rPr>
                        <a:t>Түзету жұмысының бағытын қажеттілігіне қарай өзгерту.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>
                          <a:solidFill>
                            <a:schemeClr val="tx1"/>
                          </a:solidFill>
                          <a:effectLst/>
                        </a:rPr>
                        <a:t>Логопед балалармен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>
                          <a:solidFill>
                            <a:schemeClr val="tx1"/>
                          </a:solidFill>
                          <a:effectLst/>
                        </a:rPr>
                        <a:t>(қашықтықтан оқыту жағдайында)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b="0" dirty="0">
                          <a:solidFill>
                            <a:schemeClr val="tx1"/>
                          </a:solidFill>
                          <a:effectLst/>
                        </a:rPr>
                        <a:t>қазан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</a:tr>
              <a:tr h="7151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ПМПК мамандарымен балаларға түзетушілік сабақтар беру  кезінде байланыста болу.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Тәжірибе алмасу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</a:tr>
              <a:tr h="16091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Артикуляциялық гимнастикалар кешенін қолдану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 І жарты жылдықта (қашықтықтан оқыту жағдайында) онлайн форматта,  WhatsAрр желісі арқылы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/>
                </a:tc>
              </a:tr>
              <a:tr h="3575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Логопедиялық ритмика арқылы сөйлеу тілін түзету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қараша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4303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Топпен жұмысты ұйымдастыру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</a:endParaRPr>
                    </a:p>
                    <a:p>
                      <a:pPr algn="l"/>
                      <a:r>
                        <a:rPr lang="kk-KZ" sz="1000">
                          <a:effectLst/>
                        </a:rPr>
                        <a:t>Оқушыларға емдік-уқалау жасау.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Логопед балалармен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Тұтықпа, дислалия, дизартрия бұзылыстары бар балалармен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97389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Сөйлеу тіліндегі қалыптасқан дыбыстарды толық анықтап, дыбыстарды қою және бекіту жұмыстарын жүргізу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Логопед балалармен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жыл бойы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5363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Логопедиялық қорытынды жасау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>
                          <a:effectLst/>
                        </a:rPr>
                        <a:t>Сөйлеу тілі бұзылған балалармен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00" dirty="0">
                          <a:effectLst/>
                        </a:rPr>
                        <a:t>желтоқсан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500" marR="2750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81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17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12209"/>
              </p:ext>
            </p:extLst>
          </p:nvPr>
        </p:nvGraphicFramePr>
        <p:xfrm>
          <a:off x="539553" y="548678"/>
          <a:ext cx="7920880" cy="6152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7180"/>
                <a:gridCol w="1377976"/>
                <a:gridCol w="3330109"/>
                <a:gridCol w="1377976"/>
                <a:gridCol w="1425044"/>
                <a:gridCol w="182595"/>
              </a:tblGrid>
              <a:tr h="72008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chemeClr val="tx1"/>
                          </a:solidFill>
                          <a:effectLst/>
                        </a:rPr>
                        <a:t>Мұғаліммен жұмыс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chemeClr val="tx1"/>
                          </a:solidFill>
                          <a:effectLst/>
                        </a:rPr>
                        <a:t>Сынып жетекшілерімен бірге балалардағы тіл бұзылыс түрлерін, жазу, оқу бұзылыстарын анықтау.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solidFill>
                            <a:schemeClr val="tx1"/>
                          </a:solidFill>
                          <a:effectLst/>
                        </a:rPr>
                        <a:t>Сынып жетекшілерімен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kk-KZ" sz="105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b="0" dirty="0">
                          <a:solidFill>
                            <a:schemeClr val="tx1"/>
                          </a:solidFill>
                          <a:effectLst/>
                        </a:rPr>
                        <a:t>қаңтар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2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Логопедия сұрақтары бойынша кеңес беру.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08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жыл бойы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4049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Ата-анамен жұмыс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Балаға жүргізілетін түзету жұмысы жайлы ата-ананы хабардар ету.</a:t>
                      </a:r>
                      <a:endParaRPr lang="ru-RU" sz="1000" dirty="0">
                        <a:effectLst/>
                      </a:endParaRPr>
                    </a:p>
                    <a:p>
                      <a:pPr marL="21590" indent="-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Ата-анаға отбасындағы түзету жұмыстарын үйрету.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Ата-анамен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ақпан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7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Балаларды түзете – дамытушылық оқыту бойынша атқарылған жұмыстар жөнінде қысқаша шолу жасау.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жыл бойы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571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Баланың сөздік қорын дамытудың маңыздылығы жайлы баяндама оқу.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наурыз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4638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Ата-аналарды логопедиялық жұмыс нәтижелерімен таныстыру.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сәуір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277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Жасалған жұмысқа анықтама жазу.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мамыр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5509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Диагностикалық бағыт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Баланың ауызша  және жазбаша сөйлеу тілін тексеру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жыл бойы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555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Балалардың дұрыс сөйлеуін  диагностикалау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Логопед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жыл бойы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09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Сөйлеу тілі бұзылған балаларды диагностикалау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>
                          <a:effectLst/>
                        </a:rPr>
                        <a:t>Журналға  тіркеу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050" dirty="0">
                          <a:effectLst/>
                        </a:rPr>
                        <a:t>жыл бойы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327" marR="24327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6573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711</Words>
  <Application>Microsoft Office PowerPoint</Application>
  <PresentationFormat>Экран (4:3)</PresentationFormat>
  <Paragraphs>231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Презентация PowerPoint</vt:lpstr>
      <vt:lpstr>Презентация PowerPoint</vt:lpstr>
      <vt:lpstr>Логопедтің жұмысы барысынан үзінді</vt:lpstr>
      <vt:lpstr>Презентация PowerPoint</vt:lpstr>
      <vt:lpstr>Логопедиялық білім алатын оқушылардын Жылдық мониторингі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72 шк</dc:creator>
  <cp:lastModifiedBy>72 шк</cp:lastModifiedBy>
  <cp:revision>6</cp:revision>
  <dcterms:created xsi:type="dcterms:W3CDTF">2023-06-08T09:26:01Z</dcterms:created>
  <dcterms:modified xsi:type="dcterms:W3CDTF">2023-06-08T10:21:10Z</dcterms:modified>
</cp:coreProperties>
</file>