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9" r:id="rId2"/>
    <p:sldId id="261" r:id="rId3"/>
    <p:sldId id="281" r:id="rId4"/>
    <p:sldId id="282" r:id="rId5"/>
    <p:sldId id="283" r:id="rId6"/>
    <p:sldId id="284" r:id="rId7"/>
    <p:sldId id="285" r:id="rId8"/>
    <p:sldId id="288" r:id="rId9"/>
    <p:sldId id="287" r:id="rId10"/>
    <p:sldId id="286" r:id="rId11"/>
    <p:sldId id="289" r:id="rId12"/>
    <p:sldId id="29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79CC93D-E52E-4D84-901B-11D7331DD495}">
          <p14:sldIdLst>
            <p14:sldId id="259"/>
          </p14:sldIdLst>
        </p14:section>
        <p14:section name="Обзор и цели" id="{ABA716BF-3A5C-4ADB-94C9-CFEF84EBA240}">
          <p14:sldIdLst>
            <p14:sldId id="261"/>
            <p14:sldId id="281"/>
            <p14:sldId id="282"/>
            <p14:sldId id="283"/>
            <p14:sldId id="284"/>
            <p14:sldId id="285"/>
            <p14:sldId id="288"/>
            <p14:sldId id="287"/>
            <p14:sldId id="286"/>
            <p14:sldId id="289"/>
            <p14:sldId id="29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6" autoAdjust="0"/>
    <p:restoredTop sz="82151" autoAdjust="0"/>
  </p:normalViewPr>
  <p:slideViewPr>
    <p:cSldViewPr>
      <p:cViewPr varScale="1">
        <p:scale>
          <a:sx n="95" d="100"/>
          <a:sy n="95" d="100"/>
        </p:scale>
        <p:origin x="-220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297935715249051E-2"/>
          <c:y val="9.0102368567623464E-2"/>
          <c:w val="0.88337643855789794"/>
          <c:h val="0.588069374842520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жалпы оқушы саны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2"/>
                <c:pt idx="0">
                  <c:v>І жарты жылдық</c:v>
                </c:pt>
                <c:pt idx="1">
                  <c:v>ІІ жарты жылдық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46</c:v>
                </c:pt>
                <c:pt idx="1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BC6-41DE-8C3A-46E0C524D9B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І жарты жылдықта шығарылған балалар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2"/>
                <c:pt idx="0">
                  <c:v>І жарты жылдық</c:v>
                </c:pt>
                <c:pt idx="1">
                  <c:v>ІІ жарты жылдық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14</c:v>
                </c:pt>
                <c:pt idx="1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BC6-41DE-8C3A-46E0C524D9B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қалған оқушы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2"/>
                <c:pt idx="0">
                  <c:v>І жарты жылдық</c:v>
                </c:pt>
                <c:pt idx="1">
                  <c:v>ІІ жарты жылдық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32</c:v>
                </c:pt>
                <c:pt idx="1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BC6-41DE-8C3A-46E0C524D9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6108160"/>
        <c:axId val="76109696"/>
      </c:barChart>
      <c:catAx>
        <c:axId val="76108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6109696"/>
        <c:crosses val="autoZero"/>
        <c:auto val="1"/>
        <c:lblAlgn val="ctr"/>
        <c:lblOffset val="100"/>
        <c:noMultiLvlLbl val="0"/>
      </c:catAx>
      <c:valAx>
        <c:axId val="76109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6108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accent1">
          <a:lumMod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D83FDC75-7F73-4A4A-A77C-09AADF00E0EA}" type="datetimeFigureOut">
              <a:rPr lang="ru-RU" smtClean="0"/>
              <a:pPr/>
              <a:t>08.06.2023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459226BF-1F13-42D3-80DC-373E7ADD1EB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95882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48AEF76B-3757-4A0B-AF93-28494465C1DD}" type="datetimeFigureOut">
              <a:pPr/>
              <a:t>12/17/2009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75693FD4-8F83-4EF7-AC3F-0DC0388986B0}" type="slidenum"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795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dirty="0" smtClean="0"/>
              <a:t>Этот шаблон можно использовать как начальный файл для представления учебных материалов группе слушателей.</a:t>
            </a:r>
          </a:p>
          <a:p>
            <a:endParaRPr lang="ru-RU" dirty="0" smtClean="0"/>
          </a:p>
          <a:p>
            <a:pPr lvl="0"/>
            <a:r>
              <a:rPr lang="ru-RU" sz="1200" b="1" dirty="0" smtClean="0"/>
              <a:t>Разделы</a:t>
            </a:r>
            <a:endParaRPr lang="ru-RU" sz="1200" b="0" dirty="0" smtClean="0"/>
          </a:p>
          <a:p>
            <a:pPr lvl="0"/>
            <a:r>
              <a:rPr lang="ru-RU" sz="1200" b="0" dirty="0" smtClean="0"/>
              <a:t>Для добавления разделов щелкните слайд правой кнопкой мыши.</a:t>
            </a:r>
            <a:r>
              <a:rPr lang="ru-RU" sz="1200" b="0" baseline="0" dirty="0" smtClean="0"/>
              <a:t> Разделы позволяют упорядочить слайды и организовать совместную работу нескольких авторов.</a:t>
            </a:r>
            <a:endParaRPr lang="ru-RU" sz="1200" b="0" dirty="0" smtClean="0"/>
          </a:p>
          <a:p>
            <a:pPr lvl="0"/>
            <a:endParaRPr lang="ru-RU" sz="1200" b="1" dirty="0" smtClean="0"/>
          </a:p>
          <a:p>
            <a:pPr lvl="0"/>
            <a:r>
              <a:rPr lang="ru-RU" sz="1200" b="1" dirty="0" smtClean="0"/>
              <a:t>Заметки</a:t>
            </a:r>
          </a:p>
          <a:p>
            <a:pPr lvl="0"/>
            <a:r>
              <a:rPr lang="ru-RU" sz="1200" dirty="0" smtClean="0"/>
              <a:t>Используйте раздел заметок для размещения заметок докладчика или дополнительных сведений для аудитории.</a:t>
            </a:r>
            <a:r>
              <a:rPr lang="ru-RU" sz="1200" baseline="0" dirty="0" smtClean="0"/>
              <a:t> Во время воспроизведения презентации эти заметки отображаются в представлении презентации. </a:t>
            </a:r>
          </a:p>
          <a:p>
            <a:pPr lvl="0">
              <a:buFontTx/>
              <a:buNone/>
            </a:pPr>
            <a:r>
              <a:rPr lang="ru-RU" sz="1200" dirty="0" smtClean="0"/>
              <a:t>Обращайте внимание на размер шрифта (важно обеспечить различимость при ослабленном зрении, видеосъемке и чтении с экрана)</a:t>
            </a:r>
          </a:p>
          <a:p>
            <a:pPr lvl="0"/>
            <a:endParaRPr lang="ru-RU" sz="1200" dirty="0" smtClean="0"/>
          </a:p>
          <a:p>
            <a:pPr lvl="0">
              <a:buFontTx/>
              <a:buNone/>
            </a:pPr>
            <a:r>
              <a:rPr lang="ru-RU" sz="1200" b="1" dirty="0" smtClean="0"/>
              <a:t>Сочетаемые цвета </a:t>
            </a:r>
          </a:p>
          <a:p>
            <a:pPr lvl="0">
              <a:buFontTx/>
              <a:buNone/>
            </a:pPr>
            <a:r>
              <a:rPr lang="ru-RU" sz="1200" dirty="0" smtClean="0"/>
              <a:t>Обратите особое внимание на графики, диаграммы и надписи.</a:t>
            </a:r>
            <a:r>
              <a:rPr lang="ru-RU" sz="1200" baseline="0" dirty="0" smtClean="0"/>
              <a:t> </a:t>
            </a:r>
            <a:endParaRPr lang="ru-RU" sz="1200" dirty="0" smtClean="0"/>
          </a:p>
          <a:p>
            <a:pPr lvl="0"/>
            <a:r>
              <a:rPr lang="ru-RU" sz="1200" dirty="0" smtClean="0"/>
              <a:t>Учтите, что печать будет выполняться </a:t>
            </a:r>
            <a:r>
              <a:rPr lang="ru-RU" sz="1200" dirty="0" err="1" smtClean="0"/>
              <a:t>в черно-белом режиме или в оттенках серого</a:t>
            </a:r>
            <a:r>
              <a:rPr lang="ru-RU" sz="1200" dirty="0" smtClean="0"/>
              <a:t>. Выполните пробную печать, чтобы убедиться в сохранении разницы между цветами при печати </a:t>
            </a:r>
            <a:r>
              <a:rPr lang="ru-RU" sz="1200" dirty="0" err="1" smtClean="0"/>
              <a:t>в черно-белом режиме или в оттенках серого</a:t>
            </a:r>
            <a:r>
              <a:rPr lang="ru-RU" sz="1200" dirty="0" smtClean="0"/>
              <a:t>.</a:t>
            </a:r>
          </a:p>
          <a:p>
            <a:pPr lvl="0">
              <a:buFontTx/>
              <a:buNone/>
            </a:pPr>
            <a:endParaRPr lang="ru-RU" sz="1200" dirty="0" smtClean="0"/>
          </a:p>
          <a:p>
            <a:pPr lvl="0">
              <a:buFontTx/>
              <a:buNone/>
            </a:pPr>
            <a:r>
              <a:rPr lang="ru-RU" sz="1200" b="1" dirty="0" smtClean="0"/>
              <a:t>Диаграммы, таблицы и графики</a:t>
            </a:r>
          </a:p>
          <a:p>
            <a:pPr lvl="0"/>
            <a:r>
              <a:rPr lang="ru-RU" sz="1200" dirty="0" smtClean="0"/>
              <a:t>Не усложняйте восприятие: по возможности используйте согласованные, простые стили и цвета.</a:t>
            </a:r>
          </a:p>
          <a:p>
            <a:pPr lvl="0"/>
            <a:r>
              <a:rPr lang="ru-RU" sz="1200" dirty="0" smtClean="0"/>
              <a:t>Снабдите все диаграммы и таблицы подписями.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1200" dirty="0" smtClean="0"/>
              <a:t>Это другой параметр</a:t>
            </a:r>
            <a:r>
              <a:rPr lang="ru-RU" sz="1200" baseline="0" dirty="0" smtClean="0"/>
              <a:t> для обзорных слайдов, использующих переходы.</a:t>
            </a:r>
            <a:endParaRPr lang="ru-RU" sz="1200" dirty="0" smtClean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eaLnBrk="1" latinLnBrk="0" hangingPunct="1">
              <a:defRPr kumimoji="0" lang="ru-RU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ru-RU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latinLnBrk="0" hangingPunct="1"/>
            <a:r>
              <a:rPr lang="ru-RU" smtClean="0"/>
              <a:t>Образец подзаголовка</a:t>
            </a:r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ru-RU" sz="2000" baseline="0"/>
            </a:lvl1pPr>
          </a:lstStyle>
          <a:p>
            <a:r>
              <a:rPr kumimoji="0" lang="ru-RU"/>
              <a:t>Эмблема организации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kumimoji="0"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eaLnBrk="1" latinLnBrk="0" hangingPunct="1">
              <a:defRPr kumimoji="0" lang="ru-RU" sz="4000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ru-RU" sz="1800"/>
            </a:lvl1pPr>
          </a:lstStyle>
          <a:p>
            <a:r>
              <a:rPr kumimoji="0" lang="ru-RU"/>
              <a:t>Эмблема организации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eaLnBrk="1" latinLnBrk="0" hangingPunct="1">
              <a:defRPr kumimoji="0" lang="ru-RU"/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ru-RU" sz="3200">
                <a:latin typeface="+mn-lt"/>
              </a:defRPr>
            </a:lvl1pPr>
            <a:lvl2pPr eaLnBrk="1" latinLnBrk="0" hangingPunct="1">
              <a:defRPr kumimoji="0" lang="ru-RU" sz="2800">
                <a:latin typeface="+mn-lt"/>
              </a:defRPr>
            </a:lvl2pPr>
            <a:lvl3pPr eaLnBrk="1" latinLnBrk="0" hangingPunct="1">
              <a:defRPr kumimoji="0" lang="ru-RU" sz="2400">
                <a:latin typeface="+mn-lt"/>
              </a:defRPr>
            </a:lvl3pPr>
            <a:lvl4pPr eaLnBrk="1" latinLnBrk="0" hangingPunct="1">
              <a:defRPr kumimoji="0" lang="ru-RU" sz="2400">
                <a:latin typeface="+mn-lt"/>
              </a:defRPr>
            </a:lvl4pPr>
            <a:lvl5pPr eaLnBrk="1" latinLnBrk="0" hangingPunct="1">
              <a:defRPr kumimoji="0" lang="ru-RU" sz="2400">
                <a:latin typeface="+mn-lt"/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eaLnBrk="1" latinLnBrk="0" hangingPunct="1">
              <a:defRPr kumimoji="0" lang="ru-RU" sz="2800"/>
            </a:lvl1pPr>
            <a:lvl2pPr eaLnBrk="1" latinLnBrk="0" hangingPunct="1">
              <a:defRPr kumimoji="0" lang="ru-RU" sz="2400"/>
            </a:lvl2pPr>
            <a:lvl3pPr eaLnBrk="1" latinLnBrk="0" hangingPunct="1">
              <a:defRPr kumimoji="0" lang="ru-RU" sz="2000"/>
            </a:lvl3pPr>
            <a:lvl4pPr eaLnBrk="1" latinLnBrk="0" hangingPunct="1">
              <a:defRPr kumimoji="0" lang="ru-RU" sz="1800"/>
            </a:lvl4pPr>
            <a:lvl5pPr eaLnBrk="1" latinLnBrk="0" hangingPunct="1">
              <a:defRPr kumimoji="0" lang="ru-RU" sz="1800"/>
            </a:lvl5pPr>
            <a:lvl6pPr eaLnBrk="1" latinLnBrk="0" hangingPunct="1">
              <a:defRPr kumimoji="0" lang="ru-RU" sz="1800"/>
            </a:lvl6pPr>
            <a:lvl7pPr eaLnBrk="1" latinLnBrk="0" hangingPunct="1">
              <a:defRPr kumimoji="0" lang="ru-RU" sz="1800"/>
            </a:lvl7pPr>
            <a:lvl8pPr eaLnBrk="1" latinLnBrk="0" hangingPunct="1">
              <a:defRPr kumimoji="0" lang="ru-RU" sz="1800"/>
            </a:lvl8pPr>
            <a:lvl9pPr eaLnBrk="1" latinLnBrk="0" hangingPunct="1">
              <a:defRPr kumimoji="0" lang="ru-RU"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eaLnBrk="1" latinLnBrk="0" hangingPunct="1">
              <a:defRPr kumimoji="0" lang="ru-RU" sz="2800"/>
            </a:lvl1pPr>
            <a:lvl2pPr eaLnBrk="1" latinLnBrk="0" hangingPunct="1">
              <a:defRPr kumimoji="0" lang="ru-RU" sz="2400"/>
            </a:lvl2pPr>
            <a:lvl3pPr eaLnBrk="1" latinLnBrk="0" hangingPunct="1">
              <a:defRPr kumimoji="0" lang="ru-RU" sz="2000"/>
            </a:lvl3pPr>
            <a:lvl4pPr eaLnBrk="1" latinLnBrk="0" hangingPunct="1">
              <a:defRPr kumimoji="0" lang="ru-RU" sz="1800"/>
            </a:lvl4pPr>
            <a:lvl5pPr eaLnBrk="1" latinLnBrk="0" hangingPunct="1">
              <a:defRPr kumimoji="0" lang="ru-RU" sz="1800"/>
            </a:lvl5pPr>
            <a:lvl6pPr eaLnBrk="1" latinLnBrk="0" hangingPunct="1">
              <a:defRPr kumimoji="0" lang="ru-RU" sz="1800"/>
            </a:lvl6pPr>
            <a:lvl7pPr eaLnBrk="1" latinLnBrk="0" hangingPunct="1">
              <a:defRPr kumimoji="0" lang="ru-RU" sz="1800"/>
            </a:lvl7pPr>
            <a:lvl8pPr eaLnBrk="1" latinLnBrk="0" hangingPunct="1">
              <a:defRPr kumimoji="0" lang="ru-RU" sz="1800"/>
            </a:lvl8pPr>
            <a:lvl9pPr eaLnBrk="1" latinLnBrk="0" hangingPunct="1">
              <a:defRPr kumimoji="0" lang="ru-RU"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 latinLnBrk="0" hangingPunct="1">
              <a:defRPr kumimoji="0" lang="ru-RU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ru-RU" sz="2400" b="1"/>
            </a:lvl1pPr>
            <a:lvl2pPr marL="457200" indent="0" eaLnBrk="1" latinLnBrk="0" hangingPunct="1">
              <a:buNone/>
              <a:defRPr kumimoji="0" lang="ru-RU" sz="2000" b="1"/>
            </a:lvl2pPr>
            <a:lvl3pPr marL="914400" indent="0" eaLnBrk="1" latinLnBrk="0" hangingPunct="1">
              <a:buNone/>
              <a:defRPr kumimoji="0" lang="ru-RU" sz="1800" b="1"/>
            </a:lvl3pPr>
            <a:lvl4pPr marL="1371600" indent="0" eaLnBrk="1" latinLnBrk="0" hangingPunct="1">
              <a:buNone/>
              <a:defRPr kumimoji="0" lang="ru-RU" sz="1600" b="1"/>
            </a:lvl4pPr>
            <a:lvl5pPr marL="1828800" indent="0" eaLnBrk="1" latinLnBrk="0" hangingPunct="1">
              <a:buNone/>
              <a:defRPr kumimoji="0" lang="ru-RU" sz="1600" b="1"/>
            </a:lvl5pPr>
            <a:lvl6pPr marL="2286000" indent="0" eaLnBrk="1" latinLnBrk="0" hangingPunct="1">
              <a:buNone/>
              <a:defRPr kumimoji="0" lang="ru-RU" sz="1600" b="1"/>
            </a:lvl6pPr>
            <a:lvl7pPr marL="2743200" indent="0" eaLnBrk="1" latinLnBrk="0" hangingPunct="1">
              <a:buNone/>
              <a:defRPr kumimoji="0" lang="ru-RU" sz="1600" b="1"/>
            </a:lvl7pPr>
            <a:lvl8pPr marL="3200400" indent="0" eaLnBrk="1" latinLnBrk="0" hangingPunct="1">
              <a:buNone/>
              <a:defRPr kumimoji="0" lang="ru-RU" sz="1600" b="1"/>
            </a:lvl8pPr>
            <a:lvl9pPr marL="3657600" indent="0" eaLnBrk="1" latinLnBrk="0" hangingPunct="1">
              <a:buNone/>
              <a:defRPr kumimoji="0" lang="ru-RU" sz="1600" b="1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eaLnBrk="1" latinLnBrk="0" hangingPunct="1">
              <a:defRPr kumimoji="0" lang="ru-RU" sz="2400"/>
            </a:lvl1pPr>
            <a:lvl2pPr eaLnBrk="1" latinLnBrk="0" hangingPunct="1">
              <a:defRPr kumimoji="0" lang="ru-RU" sz="2000"/>
            </a:lvl2pPr>
            <a:lvl3pPr eaLnBrk="1" latinLnBrk="0" hangingPunct="1">
              <a:defRPr kumimoji="0" lang="ru-RU" sz="1800"/>
            </a:lvl3pPr>
            <a:lvl4pPr eaLnBrk="1" latinLnBrk="0" hangingPunct="1">
              <a:defRPr kumimoji="0" lang="ru-RU" sz="1600"/>
            </a:lvl4pPr>
            <a:lvl5pPr eaLnBrk="1" latinLnBrk="0" hangingPunct="1">
              <a:defRPr kumimoji="0" lang="ru-RU" sz="1600"/>
            </a:lvl5pPr>
            <a:lvl6pPr eaLnBrk="1" latinLnBrk="0" hangingPunct="1">
              <a:defRPr kumimoji="0" lang="ru-RU" sz="1600"/>
            </a:lvl6pPr>
            <a:lvl7pPr eaLnBrk="1" latinLnBrk="0" hangingPunct="1">
              <a:defRPr kumimoji="0" lang="ru-RU" sz="1600"/>
            </a:lvl7pPr>
            <a:lvl8pPr eaLnBrk="1" latinLnBrk="0" hangingPunct="1">
              <a:defRPr kumimoji="0" lang="ru-RU" sz="1600"/>
            </a:lvl8pPr>
            <a:lvl9pPr eaLnBrk="1" latinLnBrk="0" hangingPunct="1">
              <a:defRPr kumimoji="0" lang="ru-RU" sz="16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ru-RU" sz="2400" b="1"/>
            </a:lvl1pPr>
            <a:lvl2pPr marL="457200" indent="0" eaLnBrk="1" latinLnBrk="0" hangingPunct="1">
              <a:buNone/>
              <a:defRPr kumimoji="0" lang="ru-RU" sz="2000" b="1"/>
            </a:lvl2pPr>
            <a:lvl3pPr marL="914400" indent="0" eaLnBrk="1" latinLnBrk="0" hangingPunct="1">
              <a:buNone/>
              <a:defRPr kumimoji="0" lang="ru-RU" sz="1800" b="1"/>
            </a:lvl3pPr>
            <a:lvl4pPr marL="1371600" indent="0" eaLnBrk="1" latinLnBrk="0" hangingPunct="1">
              <a:buNone/>
              <a:defRPr kumimoji="0" lang="ru-RU" sz="1600" b="1"/>
            </a:lvl4pPr>
            <a:lvl5pPr marL="1828800" indent="0" eaLnBrk="1" latinLnBrk="0" hangingPunct="1">
              <a:buNone/>
              <a:defRPr kumimoji="0" lang="ru-RU" sz="1600" b="1"/>
            </a:lvl5pPr>
            <a:lvl6pPr marL="2286000" indent="0" eaLnBrk="1" latinLnBrk="0" hangingPunct="1">
              <a:buNone/>
              <a:defRPr kumimoji="0" lang="ru-RU" sz="1600" b="1"/>
            </a:lvl6pPr>
            <a:lvl7pPr marL="2743200" indent="0" eaLnBrk="1" latinLnBrk="0" hangingPunct="1">
              <a:buNone/>
              <a:defRPr kumimoji="0" lang="ru-RU" sz="1600" b="1"/>
            </a:lvl7pPr>
            <a:lvl8pPr marL="3200400" indent="0" eaLnBrk="1" latinLnBrk="0" hangingPunct="1">
              <a:buNone/>
              <a:defRPr kumimoji="0" lang="ru-RU" sz="1600" b="1"/>
            </a:lvl8pPr>
            <a:lvl9pPr marL="3657600" indent="0" eaLnBrk="1" latinLnBrk="0" hangingPunct="1">
              <a:buNone/>
              <a:defRPr kumimoji="0" lang="ru-RU" sz="1600" b="1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eaLnBrk="1" latinLnBrk="0" hangingPunct="1">
              <a:defRPr kumimoji="0" lang="ru-RU" sz="2400"/>
            </a:lvl1pPr>
            <a:lvl2pPr eaLnBrk="1" latinLnBrk="0" hangingPunct="1">
              <a:defRPr kumimoji="0" lang="ru-RU" sz="2000"/>
            </a:lvl2pPr>
            <a:lvl3pPr eaLnBrk="1" latinLnBrk="0" hangingPunct="1">
              <a:defRPr kumimoji="0" lang="ru-RU" sz="1800"/>
            </a:lvl3pPr>
            <a:lvl4pPr eaLnBrk="1" latinLnBrk="0" hangingPunct="1">
              <a:defRPr kumimoji="0" lang="ru-RU" sz="1600"/>
            </a:lvl4pPr>
            <a:lvl5pPr eaLnBrk="1" latinLnBrk="0" hangingPunct="1">
              <a:defRPr kumimoji="0" lang="ru-RU" sz="1600"/>
            </a:lvl5pPr>
            <a:lvl6pPr eaLnBrk="1" latinLnBrk="0" hangingPunct="1">
              <a:defRPr kumimoji="0" lang="ru-RU" sz="1600"/>
            </a:lvl6pPr>
            <a:lvl7pPr eaLnBrk="1" latinLnBrk="0" hangingPunct="1">
              <a:defRPr kumimoji="0" lang="ru-RU" sz="1600"/>
            </a:lvl7pPr>
            <a:lvl8pPr eaLnBrk="1" latinLnBrk="0" hangingPunct="1">
              <a:defRPr kumimoji="0" lang="ru-RU" sz="1600"/>
            </a:lvl8pPr>
            <a:lvl9pPr eaLnBrk="1" latinLnBrk="0" hangingPunct="1">
              <a:defRPr kumimoji="0" lang="ru-RU" sz="16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eaLnBrk="1" latinLnBrk="0" hangingPunct="1">
              <a:defRPr kumimoji="0" lang="ru-RU" sz="2000" b="1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eaLnBrk="1" latinLnBrk="0" hangingPunct="1">
              <a:defRPr kumimoji="0" lang="ru-RU" sz="3200"/>
            </a:lvl1pPr>
            <a:lvl2pPr eaLnBrk="1" latinLnBrk="0" hangingPunct="1">
              <a:defRPr kumimoji="0" lang="ru-RU" sz="2800"/>
            </a:lvl2pPr>
            <a:lvl3pPr eaLnBrk="1" latinLnBrk="0" hangingPunct="1">
              <a:defRPr kumimoji="0" lang="ru-RU" sz="2400"/>
            </a:lvl3pPr>
            <a:lvl4pPr eaLnBrk="1" latinLnBrk="0" hangingPunct="1">
              <a:defRPr kumimoji="0" lang="ru-RU" sz="2000"/>
            </a:lvl4pPr>
            <a:lvl5pPr eaLnBrk="1" latinLnBrk="0" hangingPunct="1">
              <a:defRPr kumimoji="0" lang="ru-RU" sz="2000"/>
            </a:lvl5pPr>
            <a:lvl6pPr eaLnBrk="1" latinLnBrk="0" hangingPunct="1">
              <a:defRPr kumimoji="0" lang="ru-RU" sz="2000"/>
            </a:lvl6pPr>
            <a:lvl7pPr eaLnBrk="1" latinLnBrk="0" hangingPunct="1">
              <a:defRPr kumimoji="0" lang="ru-RU" sz="2000"/>
            </a:lvl7pPr>
            <a:lvl8pPr eaLnBrk="1" latinLnBrk="0" hangingPunct="1">
              <a:defRPr kumimoji="0" lang="ru-RU" sz="2000"/>
            </a:lvl8pPr>
            <a:lvl9pPr eaLnBrk="1" latinLnBrk="0" hangingPunct="1">
              <a:defRPr kumimoji="0" lang="ru-RU" sz="20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eaLnBrk="1" latinLnBrk="0" hangingPunct="1">
              <a:buNone/>
              <a:defRPr kumimoji="0" lang="ru-RU" sz="1400"/>
            </a:lvl1pPr>
            <a:lvl2pPr marL="457200" indent="0" eaLnBrk="1" latinLnBrk="0" hangingPunct="1">
              <a:buNone/>
              <a:defRPr kumimoji="0" lang="ru-RU" sz="1200"/>
            </a:lvl2pPr>
            <a:lvl3pPr marL="914400" indent="0" eaLnBrk="1" latinLnBrk="0" hangingPunct="1">
              <a:buNone/>
              <a:defRPr kumimoji="0" lang="ru-RU" sz="1000"/>
            </a:lvl3pPr>
            <a:lvl4pPr marL="1371600" indent="0" eaLnBrk="1" latinLnBrk="0" hangingPunct="1">
              <a:buNone/>
              <a:defRPr kumimoji="0" lang="ru-RU" sz="900"/>
            </a:lvl4pPr>
            <a:lvl5pPr marL="1828800" indent="0" eaLnBrk="1" latinLnBrk="0" hangingPunct="1">
              <a:buNone/>
              <a:defRPr kumimoji="0" lang="ru-RU" sz="900"/>
            </a:lvl5pPr>
            <a:lvl6pPr marL="2286000" indent="0" eaLnBrk="1" latinLnBrk="0" hangingPunct="1">
              <a:buNone/>
              <a:defRPr kumimoji="0" lang="ru-RU" sz="900"/>
            </a:lvl6pPr>
            <a:lvl7pPr marL="2743200" indent="0" eaLnBrk="1" latinLnBrk="0" hangingPunct="1">
              <a:buNone/>
              <a:defRPr kumimoji="0" lang="ru-RU" sz="900"/>
            </a:lvl7pPr>
            <a:lvl8pPr marL="3200400" indent="0" eaLnBrk="1" latinLnBrk="0" hangingPunct="1">
              <a:buNone/>
              <a:defRPr kumimoji="0" lang="ru-RU" sz="900"/>
            </a:lvl8pPr>
            <a:lvl9pPr marL="3657600" indent="0" eaLnBrk="1" latinLnBrk="0" hangingPunct="1">
              <a:buNone/>
              <a:defRPr kumimoji="0" lang="ru-RU"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ru-RU" sz="2000" b="1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ru-RU" sz="3200"/>
            </a:lvl1pPr>
            <a:lvl2pPr marL="457200" indent="0" eaLnBrk="1" latinLnBrk="0" hangingPunct="1">
              <a:buNone/>
              <a:defRPr kumimoji="0" lang="ru-RU" sz="2800"/>
            </a:lvl2pPr>
            <a:lvl3pPr marL="914400" indent="0" eaLnBrk="1" latinLnBrk="0" hangingPunct="1">
              <a:buNone/>
              <a:defRPr kumimoji="0" lang="ru-RU" sz="2400"/>
            </a:lvl3pPr>
            <a:lvl4pPr marL="1371600" indent="0" eaLnBrk="1" latinLnBrk="0" hangingPunct="1">
              <a:buNone/>
              <a:defRPr kumimoji="0" lang="ru-RU" sz="2000"/>
            </a:lvl4pPr>
            <a:lvl5pPr marL="1828800" indent="0" eaLnBrk="1" latinLnBrk="0" hangingPunct="1">
              <a:buNone/>
              <a:defRPr kumimoji="0" lang="ru-RU" sz="2000"/>
            </a:lvl5pPr>
            <a:lvl6pPr marL="2286000" indent="0" eaLnBrk="1" latinLnBrk="0" hangingPunct="1">
              <a:buNone/>
              <a:defRPr kumimoji="0" lang="ru-RU" sz="2000"/>
            </a:lvl6pPr>
            <a:lvl7pPr marL="2743200" indent="0" eaLnBrk="1" latinLnBrk="0" hangingPunct="1">
              <a:buNone/>
              <a:defRPr kumimoji="0" lang="ru-RU" sz="2000"/>
            </a:lvl7pPr>
            <a:lvl8pPr marL="3200400" indent="0" eaLnBrk="1" latinLnBrk="0" hangingPunct="1">
              <a:buNone/>
              <a:defRPr kumimoji="0" lang="ru-RU" sz="2000"/>
            </a:lvl8pPr>
            <a:lvl9pPr marL="3657600" indent="0" eaLnBrk="1" latinLnBrk="0" hangingPunct="1">
              <a:buNone/>
              <a:defRPr kumimoji="0" lang="ru-RU" sz="2000"/>
            </a:lvl9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ru-RU" sz="1400"/>
            </a:lvl1pPr>
            <a:lvl2pPr marL="457200" indent="0" eaLnBrk="1" latinLnBrk="0" hangingPunct="1">
              <a:buNone/>
              <a:defRPr kumimoji="0" lang="ru-RU" sz="1200"/>
            </a:lvl2pPr>
            <a:lvl3pPr marL="914400" indent="0" eaLnBrk="1" latinLnBrk="0" hangingPunct="1">
              <a:buNone/>
              <a:defRPr kumimoji="0" lang="ru-RU" sz="1000"/>
            </a:lvl3pPr>
            <a:lvl4pPr marL="1371600" indent="0" eaLnBrk="1" latinLnBrk="0" hangingPunct="1">
              <a:buNone/>
              <a:defRPr kumimoji="0" lang="ru-RU" sz="900"/>
            </a:lvl4pPr>
            <a:lvl5pPr marL="1828800" indent="0" eaLnBrk="1" latinLnBrk="0" hangingPunct="1">
              <a:buNone/>
              <a:defRPr kumimoji="0" lang="ru-RU" sz="900"/>
            </a:lvl5pPr>
            <a:lvl6pPr marL="2286000" indent="0" eaLnBrk="1" latinLnBrk="0" hangingPunct="1">
              <a:buNone/>
              <a:defRPr kumimoji="0" lang="ru-RU" sz="900"/>
            </a:lvl6pPr>
            <a:lvl7pPr marL="2743200" indent="0" eaLnBrk="1" latinLnBrk="0" hangingPunct="1">
              <a:buNone/>
              <a:defRPr kumimoji="0" lang="ru-RU" sz="900"/>
            </a:lvl7pPr>
            <a:lvl8pPr marL="3200400" indent="0" eaLnBrk="1" latinLnBrk="0" hangingPunct="1">
              <a:buNone/>
              <a:defRPr kumimoji="0" lang="ru-RU" sz="900"/>
            </a:lvl8pPr>
            <a:lvl9pPr marL="3657600" indent="0" eaLnBrk="1" latinLnBrk="0" hangingPunct="1">
              <a:buNone/>
              <a:defRPr kumimoji="0" lang="ru-RU"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pPr/>
              <a:t>12/17/2009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kumimoji="0" lang="ru-RU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ru-RU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ru-RU"/>
      </a:defPPr>
      <a:lvl1pPr marL="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495924"/>
            <a:ext cx="8352928" cy="136207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9" name="TextBox 8"/>
          <p:cNvSpPr txBox="1"/>
          <p:nvPr/>
        </p:nvSpPr>
        <p:spPr>
          <a:xfrm>
            <a:off x="539552" y="1864186"/>
            <a:ext cx="83529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Логопедиялық</a:t>
            </a:r>
            <a:r>
              <a:rPr lang="ru-RU" sz="2800" b="1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2800" b="1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алатын</a:t>
            </a:r>
            <a:r>
              <a:rPr lang="ru-RU" sz="2800" b="1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оқушылар</a:t>
            </a:r>
            <a:r>
              <a:rPr lang="ru-RU" sz="2800" b="1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2800" b="1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 smtClean="0"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2022-2023 </a:t>
            </a:r>
            <a:r>
              <a:rPr lang="ru-RU" sz="2800" b="1" dirty="0" err="1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sz="2800" b="1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</a:t>
            </a:r>
          </a:p>
          <a:p>
            <a:pPr algn="ctr"/>
            <a:r>
              <a:rPr lang="ru-RU" sz="2800" b="1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жылындағы</a:t>
            </a:r>
            <a:r>
              <a:rPr lang="ru-RU" sz="2800" b="1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жылдық</a:t>
            </a:r>
            <a:r>
              <a:rPr lang="ru-RU" sz="2800" b="1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есебі</a:t>
            </a:r>
            <a:endParaRPr lang="ru-RU" sz="2800" b="1" smtClean="0"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" y="3717032"/>
            <a:ext cx="3060864" cy="19442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321" y="-99392"/>
            <a:ext cx="2759566" cy="20862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856984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378694"/>
      </p:ext>
    </p:extLst>
  </p:cSld>
  <p:clrMapOvr>
    <a:masterClrMapping/>
  </p:clrMapOvr>
  <p:transition spd="slow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3769"/>
            <a:ext cx="8964488" cy="663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701448"/>
      </p:ext>
    </p:extLst>
  </p:cSld>
  <p:clrMapOvr>
    <a:masterClrMapping/>
  </p:clrMapOvr>
  <p:transition spd="slow"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" y="17506"/>
            <a:ext cx="8934530" cy="672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701893"/>
      </p:ext>
    </p:extLst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99592" y="476672"/>
            <a:ext cx="8077200" cy="1143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kk-KZ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3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100" dirty="0">
                <a:latin typeface="Times New Roman" pitchFamily="18" charset="0"/>
                <a:cs typeface="Times New Roman" pitchFamily="18" charset="0"/>
              </a:rPr>
            </a:br>
            <a:r>
              <a:rPr lang="kk-KZ" sz="3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Логопедиялық </a:t>
            </a:r>
            <a:r>
              <a:rPr lang="kk-KZ" sz="3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білім </a:t>
            </a:r>
            <a:r>
              <a:rPr lang="kk-KZ" sz="3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алатын</a:t>
            </a:r>
            <a:r>
              <a:rPr lang="ru-RU" sz="3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оқушылар </a:t>
            </a:r>
            <a:r>
              <a:rPr lang="kk-KZ" sz="3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туралы </a:t>
            </a:r>
            <a:r>
              <a:rPr lang="kk-KZ" sz="3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2022-2023 </a:t>
            </a:r>
            <a:r>
              <a:rPr lang="kk-KZ" sz="3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оқу  </a:t>
            </a:r>
            <a:r>
              <a:rPr lang="kk-KZ" sz="3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жылындағы </a:t>
            </a:r>
            <a:r>
              <a:rPr lang="kk-KZ" sz="3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жылдық </a:t>
            </a:r>
            <a:r>
              <a:rPr lang="kk-KZ" sz="3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мәлімет</a:t>
            </a:r>
            <a:r>
              <a:rPr lang="kk-KZ" sz="3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100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                                                      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043608" y="2060848"/>
            <a:ext cx="7795592" cy="383292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kk-KZ" sz="4000" dirty="0">
                <a:latin typeface="Times New Roman" pitchFamily="18" charset="0"/>
                <a:cs typeface="Times New Roman" pitchFamily="18" charset="0"/>
              </a:rPr>
              <a:t>Оқу жылының 1-15 қыркүйек аралығында зерттеу-зерделеу жұмыстары жүргізілді.Бастауыш сынып мұғалімдерімен және ата-аналарымен түсіндіру жұмыстарын жүргізіп,қалалық ПМПК орталығына жолдамаға жіберілді.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kk-KZ" sz="4000" dirty="0">
                <a:latin typeface="Times New Roman" pitchFamily="18" charset="0"/>
                <a:cs typeface="Times New Roman" pitchFamily="18" charset="0"/>
              </a:rPr>
              <a:t>I жарты жылдық бойынша жалпы 46 оқушы  қабылданды. Түзету- дамыту жұмыстары жүргізіліп, нәтижесінде I жарты жылдықта 14  бала  нәтижемен логопункттен босатылды.Қалған 32 бала келесі жарты жылдыққа қалдырылды.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kk-KZ" sz="4000" dirty="0">
                <a:latin typeface="Times New Roman" pitchFamily="18" charset="0"/>
                <a:cs typeface="Times New Roman" pitchFamily="18" charset="0"/>
              </a:rPr>
              <a:t>  II жарты жылдық оқу жылының бастамасымен зерттеу-зерделеу жұмыстары  жүргізілді. Қалалық ПМПК орталығына жолдамаға жіберілді.Нәтижесінде  18 оқушы қалалық ПМПК орталығынан жолдамамен келіп, логопунктке қабылданды. Сонымен ІІ жарты жылдықта  50 оқушымен  жұмыс жүргізілді. Атап айтсақ ,    дислалия- 6 ,  дизартрия - 25 , тұтықпа – 7, ОНР-12, оқушы.  ІІІ тоқсан сонында 1 оқушы Маханбетжан Алисұлтан басқа мектепке ауысуына байланысты түзету-дамыту сабағынан босатылды.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kk-KZ" sz="4000" dirty="0">
                <a:latin typeface="Times New Roman" pitchFamily="18" charset="0"/>
                <a:cs typeface="Times New Roman" pitchFamily="18" charset="0"/>
              </a:rPr>
              <a:t>Түзету –дамыту жұмыстарының нәтижесінде II жарты жылдықта 19 оқушы оң нәтижемен логопункттен босатылды. Қалған оқушылармен келесі жаңа оқу жылында жұмыс қайта жалғастырылатын болады.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31068" y="200283"/>
            <a:ext cx="6781800" cy="64807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normAutofit fontScale="92500" lnSpcReduction="20000"/>
          </a:bodyPr>
          <a:lstStyle/>
          <a:p>
            <a:pPr algn="ctr"/>
            <a:endParaRPr lang="ru-RU" sz="2400" b="1" dirty="0" smtClean="0">
              <a:ln w="11430"/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err="1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Логопедтің</a:t>
            </a:r>
            <a:r>
              <a:rPr lang="ru-RU" sz="2400" b="1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жұмысы</a:t>
            </a:r>
            <a:r>
              <a:rPr lang="ru-RU" sz="2400" b="1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барысынан</a:t>
            </a:r>
            <a:r>
              <a:rPr lang="ru-RU" sz="2400" b="1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үзінді</a:t>
            </a:r>
            <a:endParaRPr lang="ru-RU" sz="2400" dirty="0">
              <a:ln w="1143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554321">
            <a:off x="3029825" y="231533"/>
            <a:ext cx="3511736" cy="932769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24744"/>
            <a:ext cx="4704123" cy="28582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219750"/>
            <a:ext cx="4536504" cy="2638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070" y="1340768"/>
            <a:ext cx="3564397" cy="258125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173982"/>
            <a:ext cx="2592288" cy="2592288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896408" y="3645024"/>
            <a:ext cx="3239616" cy="198913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ru-RU" sz="7200" dirty="0" smtClean="0"/>
              <a:t> </a:t>
            </a:r>
            <a:endParaRPr lang="ru-RU" sz="7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988948" y="1568128"/>
            <a:ext cx="1382126" cy="856895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96" y="477003"/>
            <a:ext cx="3428390" cy="41956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3995936" y="607274"/>
            <a:ext cx="4731296" cy="313932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k-KZ" dirty="0"/>
              <a:t>О</a:t>
            </a:r>
            <a:r>
              <a:rPr lang="kk-KZ" dirty="0" smtClean="0"/>
              <a:t>қушылармен </a:t>
            </a:r>
            <a:r>
              <a:rPr lang="kk-KZ" dirty="0"/>
              <a:t>тіл дамыту сабақтары және қандай дыбыстарды дұрыс айта алмайтынын тексере отырып, түзету-дамыту сабақтары жүргізілді.Атап айтсам, ұсақ моторикамен жұмыс,дыбысқа байланысты тақпақтар,жұмбақтар, жаңылтпаштар,өмірге бейім болу үшін түстермен жұмыс,жыл мезгілдері,суреттермен жұмыс,логикалық тапсырмалар, кеңістікті бағдарлау, ойлау, есте сақтау,танымдық қабілетін дамыту мақсатында сабақтар </a:t>
            </a:r>
            <a:r>
              <a:rPr lang="kk-KZ" dirty="0" smtClean="0"/>
              <a:t>жүргізілді.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933056"/>
            <a:ext cx="4659288" cy="2610612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347864" y="1988840"/>
            <a:ext cx="5257800" cy="40842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ru-RU" sz="7200" dirty="0" smtClean="0"/>
              <a:t> </a:t>
            </a:r>
            <a:endParaRPr lang="ru-RU" sz="7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668509"/>
            <a:ext cx="3826437" cy="48487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68509"/>
            <a:ext cx="3744416" cy="49350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97152"/>
            <a:ext cx="5256584" cy="188544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466034769"/>
              </p:ext>
            </p:extLst>
          </p:nvPr>
        </p:nvGraphicFramePr>
        <p:xfrm>
          <a:off x="1151620" y="1484784"/>
          <a:ext cx="7200800" cy="3240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737" y="1412776"/>
            <a:ext cx="7488832" cy="5188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33793" y="212447"/>
            <a:ext cx="6480720" cy="120032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Логопедиялық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алатын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оқушылардын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Жылдық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мониторингі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8784976" cy="659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015516"/>
      </p:ext>
    </p:extLst>
  </p:cSld>
  <p:clrMapOvr>
    <a:masterClrMapping/>
  </p:clrMapOvr>
  <p:transition spd="slow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7456"/>
            <a:ext cx="8856984" cy="656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21683"/>
      </p:ext>
    </p:extLst>
  </p:cSld>
  <p:clrMapOvr>
    <a:masterClrMapping/>
  </p:clrMapOvr>
  <p:transition spd="slow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8" y="44624"/>
            <a:ext cx="9036496" cy="643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161917"/>
      </p:ext>
    </p:extLst>
  </p:cSld>
  <p:clrMapOvr>
    <a:masterClrMapping/>
  </p:clrMapOvr>
  <p:transition spd="slow">
    <p:wipe dir="d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heme/theme1.xml><?xml version="1.0" encoding="utf-8"?>
<a:theme xmlns:a="http://schemas.openxmlformats.org/drawingml/2006/main" name="Обуч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0</TotalTime>
  <Words>424</Words>
  <Application>Microsoft Office PowerPoint</Application>
  <PresentationFormat>Экран (4:3)</PresentationFormat>
  <Paragraphs>41</Paragraphs>
  <Slides>12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Обучение</vt:lpstr>
      <vt:lpstr>Презентация PowerPoint</vt:lpstr>
      <vt:lpstr>  Логопедиялық білім алатын оқушылар туралы              2022-2023 оқу  жылындағы жылдық мәлімет                                    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2023-06-08T04:57:04Z</dcterms:created>
  <dcterms:modified xsi:type="dcterms:W3CDTF">2023-06-08T10:20:38Z</dcterms:modified>
</cp:coreProperties>
</file>