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9" r:id="rId4"/>
    <p:sldId id="258" r:id="rId5"/>
    <p:sldId id="286" r:id="rId6"/>
    <p:sldId id="287" r:id="rId7"/>
    <p:sldId id="288" r:id="rId8"/>
    <p:sldId id="290" r:id="rId9"/>
    <p:sldId id="289" r:id="rId10"/>
    <p:sldId id="295" r:id="rId11"/>
    <p:sldId id="291" r:id="rId12"/>
    <p:sldId id="297" r:id="rId13"/>
    <p:sldId id="281" r:id="rId14"/>
    <p:sldId id="280" r:id="rId15"/>
    <p:sldId id="375" r:id="rId16"/>
    <p:sldId id="356" r:id="rId17"/>
  </p:sldIdLst>
  <p:sldSz cx="12192000" cy="6858000"/>
  <p:notesSz cx="6797675" cy="99250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69156B-99A3-AC17-8BB6-1A7C396A237D}" name="Мухаметжанова Асель Зейнуловна" initials="МАЗ" userId="S::amukhametzhanova@orleu-edu.kz::05d40889-b3eb-414e-936c-f9617d36d4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795221"/>
    <a:srgbClr val="21A8E2"/>
    <a:srgbClr val="CC9900"/>
    <a:srgbClr val="092844"/>
    <a:srgbClr val="DCD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47" autoAdjust="0"/>
  </p:normalViewPr>
  <p:slideViewPr>
    <p:cSldViewPr snapToGrid="0">
      <p:cViewPr>
        <p:scale>
          <a:sx n="75" d="100"/>
          <a:sy n="75" d="100"/>
        </p:scale>
        <p:origin x="874" y="18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C88673E3-44EC-4D01-AFFF-F089ACDF1CC5}" type="datetimeFigureOut">
              <a:rPr lang="ru-RU" smtClean="0"/>
              <a:t>06.06.2023</a:t>
            </a:fld>
            <a:endParaRPr lang="ru-RU" dirty="0"/>
          </a:p>
        </p:txBody>
      </p:sp>
      <p:sp>
        <p:nvSpPr>
          <p:cNvPr id="4" name="Образ слайда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114E41A0-C111-4B4D-8F7A-8BA39BCEE087}" type="slidenum">
              <a:rPr lang="ru-RU" smtClean="0"/>
              <a:t>‹#›</a:t>
            </a:fld>
            <a:endParaRPr lang="ru-RU" dirty="0"/>
          </a:p>
        </p:txBody>
      </p:sp>
    </p:spTree>
    <p:extLst>
      <p:ext uri="{BB962C8B-B14F-4D97-AF65-F5344CB8AC3E}">
        <p14:creationId xmlns:p14="http://schemas.microsoft.com/office/powerpoint/2010/main" val="218887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14E41A0-C111-4B4D-8F7A-8BA39BCEE087}" type="slidenum">
              <a:rPr lang="ru-RU" smtClean="0"/>
              <a:t>2</a:t>
            </a:fld>
            <a:endParaRPr lang="ru-RU" dirty="0"/>
          </a:p>
        </p:txBody>
      </p:sp>
    </p:spTree>
    <p:extLst>
      <p:ext uri="{BB962C8B-B14F-4D97-AF65-F5344CB8AC3E}">
        <p14:creationId xmlns:p14="http://schemas.microsoft.com/office/powerpoint/2010/main" val="410796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Противопоставление левой части слайда и правой</a:t>
            </a:r>
          </a:p>
        </p:txBody>
      </p:sp>
      <p:sp>
        <p:nvSpPr>
          <p:cNvPr id="4" name="Номер слайда 3"/>
          <p:cNvSpPr>
            <a:spLocks noGrp="1"/>
          </p:cNvSpPr>
          <p:nvPr>
            <p:ph type="sldNum" sz="quarter" idx="10"/>
          </p:nvPr>
        </p:nvSpPr>
        <p:spPr/>
        <p:txBody>
          <a:bodyPr/>
          <a:lstStyle/>
          <a:p>
            <a:fld id="{114E41A0-C111-4B4D-8F7A-8BA39BCEE087}" type="slidenum">
              <a:rPr lang="ru-RU" smtClean="0"/>
              <a:t>4</a:t>
            </a:fld>
            <a:endParaRPr lang="ru-RU" dirty="0"/>
          </a:p>
        </p:txBody>
      </p:sp>
    </p:spTree>
    <p:extLst>
      <p:ext uri="{BB962C8B-B14F-4D97-AF65-F5344CB8AC3E}">
        <p14:creationId xmlns:p14="http://schemas.microsoft.com/office/powerpoint/2010/main" val="43405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3AB4EAC-6E64-4603-A982-3B8C4649C703}" type="datetimeFigureOut">
              <a:rPr lang="ru-RU" smtClean="0"/>
              <a:t>06.06.2023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0B7DFB7-4101-49BB-9D94-D75F4996FF10}" type="slidenum">
              <a:rPr lang="ru-RU" smtClean="0"/>
              <a:t>‹#›</a:t>
            </a:fld>
            <a:endParaRPr lang="ru-RU" dirty="0"/>
          </a:p>
        </p:txBody>
      </p:sp>
    </p:spTree>
    <p:extLst>
      <p:ext uri="{BB962C8B-B14F-4D97-AF65-F5344CB8AC3E}">
        <p14:creationId xmlns:p14="http://schemas.microsoft.com/office/powerpoint/2010/main" val="419222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AB4EAC-6E64-4603-A982-3B8C4649C703}" type="datetimeFigureOut">
              <a:rPr lang="ru-RU" smtClean="0"/>
              <a:t>06.06.2023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0B7DFB7-4101-49BB-9D94-D75F4996FF10}" type="slidenum">
              <a:rPr lang="ru-RU" smtClean="0"/>
              <a:t>‹#›</a:t>
            </a:fld>
            <a:endParaRPr lang="ru-RU" dirty="0"/>
          </a:p>
        </p:txBody>
      </p:sp>
    </p:spTree>
    <p:extLst>
      <p:ext uri="{BB962C8B-B14F-4D97-AF65-F5344CB8AC3E}">
        <p14:creationId xmlns:p14="http://schemas.microsoft.com/office/powerpoint/2010/main" val="262547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AB4EAC-6E64-4603-A982-3B8C4649C703}" type="datetimeFigureOut">
              <a:rPr lang="ru-RU" smtClean="0"/>
              <a:t>06.06.2023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0B7DFB7-4101-49BB-9D94-D75F4996FF10}" type="slidenum">
              <a:rPr lang="ru-RU" smtClean="0"/>
              <a:t>‹#›</a:t>
            </a:fld>
            <a:endParaRPr lang="ru-RU" dirty="0"/>
          </a:p>
        </p:txBody>
      </p:sp>
    </p:spTree>
    <p:extLst>
      <p:ext uri="{BB962C8B-B14F-4D97-AF65-F5344CB8AC3E}">
        <p14:creationId xmlns:p14="http://schemas.microsoft.com/office/powerpoint/2010/main" val="131221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7381" y="4389107"/>
            <a:ext cx="11664619"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527381" y="5157192"/>
            <a:ext cx="11664619"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ectangle 5"/>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Picture Placeholder 2"/>
          <p:cNvSpPr>
            <a:spLocks noGrp="1"/>
          </p:cNvSpPr>
          <p:nvPr>
            <p:ph type="pic" idx="12" hasCustomPrompt="1"/>
          </p:nvPr>
        </p:nvSpPr>
        <p:spPr>
          <a:xfrm>
            <a:off x="623392" y="452669"/>
            <a:ext cx="4416171" cy="3744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5327915" y="452669"/>
            <a:ext cx="6240693"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5327915"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7488261"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9648608" y="2420765"/>
            <a:ext cx="1920000" cy="17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90397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7FCB3F4-1013-4C27-A071-AA09A9737A8D}"/>
              </a:ext>
            </a:extLst>
          </p:cNvPr>
          <p:cNvSpPr>
            <a:spLocks noGrp="1"/>
          </p:cNvSpPr>
          <p:nvPr>
            <p:ph type="pic" sz="quarter" idx="15" hasCustomPrompt="1"/>
          </p:nvPr>
        </p:nvSpPr>
        <p:spPr>
          <a:xfrm>
            <a:off x="1223554" y="791473"/>
            <a:ext cx="4284617" cy="557449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그림 개체 틀 2">
            <a:extLst>
              <a:ext uri="{FF2B5EF4-FFF2-40B4-BE49-F238E27FC236}">
                <a16:creationId xmlns:a16="http://schemas.microsoft.com/office/drawing/2014/main" id="{B75454F5-0A10-4493-9D37-30E4CF1B7146}"/>
              </a:ext>
            </a:extLst>
          </p:cNvPr>
          <p:cNvSpPr>
            <a:spLocks noGrp="1"/>
          </p:cNvSpPr>
          <p:nvPr>
            <p:ph type="pic" sz="quarter" idx="16" hasCustomPrompt="1"/>
          </p:nvPr>
        </p:nvSpPr>
        <p:spPr>
          <a:xfrm>
            <a:off x="5947954" y="791473"/>
            <a:ext cx="2577737" cy="258330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0C590238-E234-441E-A1D3-12BBFFFCA5BC}"/>
              </a:ext>
            </a:extLst>
          </p:cNvPr>
          <p:cNvSpPr>
            <a:spLocks noGrp="1"/>
          </p:cNvSpPr>
          <p:nvPr>
            <p:ph type="pic" sz="quarter" idx="17" hasCustomPrompt="1"/>
          </p:nvPr>
        </p:nvSpPr>
        <p:spPr>
          <a:xfrm>
            <a:off x="8965475" y="791473"/>
            <a:ext cx="2577737" cy="2583302"/>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09069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6575840" y="1478364"/>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6575840" y="3120588"/>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6575840" y="4762777"/>
            <a:ext cx="205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8716377"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10500000" y="3120588"/>
            <a:ext cx="1692000" cy="1440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4429129" y="1766364"/>
            <a:ext cx="2052000" cy="1152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a:t>
            </a:r>
            <a:endParaRPr lang="ko-KR" altLang="en-US" dirty="0"/>
          </a:p>
          <a:p>
            <a:endParaRPr lang="ko-KR" altLang="en-US" dirty="0"/>
          </a:p>
        </p:txBody>
      </p:sp>
      <p:sp>
        <p:nvSpPr>
          <p:cNvPr id="8" name="Rectangle 7">
            <a:extLst>
              <a:ext uri="{FF2B5EF4-FFF2-40B4-BE49-F238E27FC236}">
                <a16:creationId xmlns:a16="http://schemas.microsoft.com/office/drawing/2014/main" id="{91CDAEB8-C380-4585-AF5E-9239B85467FF}"/>
              </a:ext>
            </a:extLst>
          </p:cNvPr>
          <p:cNvSpPr/>
          <p:nvPr userDrawn="1"/>
        </p:nvSpPr>
        <p:spPr>
          <a:xfrm>
            <a:off x="0" y="3120588"/>
            <a:ext cx="6481129" cy="1550690"/>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Rectangle 8">
            <a:extLst>
              <a:ext uri="{FF2B5EF4-FFF2-40B4-BE49-F238E27FC236}">
                <a16:creationId xmlns:a16="http://schemas.microsoft.com/office/drawing/2014/main" id="{E3F0EDCD-8042-4D71-BF31-EA988202BFCC}"/>
              </a:ext>
            </a:extLst>
          </p:cNvPr>
          <p:cNvSpPr/>
          <p:nvPr userDrawn="1"/>
        </p:nvSpPr>
        <p:spPr>
          <a:xfrm>
            <a:off x="4429129" y="2912764"/>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6575840" y="2912764"/>
            <a:ext cx="205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6575840" y="4563278"/>
            <a:ext cx="2052000" cy="108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6575840" y="6202777"/>
            <a:ext cx="205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8717920" y="4563278"/>
            <a:ext cx="1692000" cy="108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10500000" y="4563278"/>
            <a:ext cx="1692000" cy="108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9881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Images &amp; Contents">
    <p:spTree>
      <p:nvGrpSpPr>
        <p:cNvPr id="1" name=""/>
        <p:cNvGrpSpPr/>
        <p:nvPr/>
      </p:nvGrpSpPr>
      <p:grpSpPr>
        <a:xfrm>
          <a:off x="0" y="0"/>
          <a:ext cx="0" cy="0"/>
          <a:chOff x="0" y="0"/>
          <a:chExt cx="0" cy="0"/>
        </a:xfrm>
      </p:grpSpPr>
      <p:sp>
        <p:nvSpPr>
          <p:cNvPr id="62" name="그림 개체 틀 61">
            <a:extLst>
              <a:ext uri="{FF2B5EF4-FFF2-40B4-BE49-F238E27FC236}">
                <a16:creationId xmlns:a16="http://schemas.microsoft.com/office/drawing/2014/main" id="{772C6E91-257C-4021-A28B-037BCE470BAA}"/>
              </a:ext>
            </a:extLst>
          </p:cNvPr>
          <p:cNvSpPr>
            <a:spLocks noGrp="1"/>
          </p:cNvSpPr>
          <p:nvPr>
            <p:ph type="pic" sz="quarter" idx="10" hasCustomPrompt="1"/>
          </p:nvPr>
        </p:nvSpPr>
        <p:spPr>
          <a:xfrm>
            <a:off x="6205954" y="982983"/>
            <a:ext cx="5161209" cy="4892039"/>
          </a:xfrm>
          <a:custGeom>
            <a:avLst/>
            <a:gdLst>
              <a:gd name="connsiteX0" fmla="*/ 2101392 w 5161209"/>
              <a:gd name="connsiteY0" fmla="*/ 4079246 h 4892039"/>
              <a:gd name="connsiteX1" fmla="*/ 2054783 w 5161209"/>
              <a:gd name="connsiteY1" fmla="*/ 4533672 h 4892039"/>
              <a:gd name="connsiteX2" fmla="*/ 2469834 w 5161209"/>
              <a:gd name="connsiteY2" fmla="*/ 4346639 h 4892039"/>
              <a:gd name="connsiteX3" fmla="*/ 1648092 w 5161209"/>
              <a:gd name="connsiteY3" fmla="*/ 3634476 h 4892039"/>
              <a:gd name="connsiteX4" fmla="*/ 1752285 w 5161209"/>
              <a:gd name="connsiteY4" fmla="*/ 4079244 h 4892039"/>
              <a:gd name="connsiteX5" fmla="*/ 2083610 w 5161209"/>
              <a:gd name="connsiteY5" fmla="*/ 3767038 h 4892039"/>
              <a:gd name="connsiteX6" fmla="*/ 668202 w 5161209"/>
              <a:gd name="connsiteY6" fmla="*/ 3334067 h 4892039"/>
              <a:gd name="connsiteX7" fmla="*/ 1187244 w 5161209"/>
              <a:gd name="connsiteY7" fmla="*/ 3546042 h 4892039"/>
              <a:gd name="connsiteX8" fmla="*/ 744985 w 5161209"/>
              <a:gd name="connsiteY8" fmla="*/ 3887505 h 4892039"/>
              <a:gd name="connsiteX9" fmla="*/ 1544679 w 5161209"/>
              <a:gd name="connsiteY9" fmla="*/ 3320270 h 4892039"/>
              <a:gd name="connsiteX10" fmla="*/ 1544678 w 5161209"/>
              <a:gd name="connsiteY10" fmla="*/ 3453209 h 4892039"/>
              <a:gd name="connsiteX11" fmla="*/ 1659281 w 5161209"/>
              <a:gd name="connsiteY11" fmla="*/ 3386739 h 4892039"/>
              <a:gd name="connsiteX12" fmla="*/ 1544679 w 5161209"/>
              <a:gd name="connsiteY12" fmla="*/ 2988348 h 4892039"/>
              <a:gd name="connsiteX13" fmla="*/ 1544678 w 5161209"/>
              <a:gd name="connsiteY13" fmla="*/ 3194321 h 4892039"/>
              <a:gd name="connsiteX14" fmla="*/ 1368627 w 5161209"/>
              <a:gd name="connsiteY14" fmla="*/ 3116711 h 4892039"/>
              <a:gd name="connsiteX15" fmla="*/ 643385 w 5161209"/>
              <a:gd name="connsiteY15" fmla="*/ 2721438 h 4892039"/>
              <a:gd name="connsiteX16" fmla="*/ 1098382 w 5161209"/>
              <a:gd name="connsiteY16" fmla="*/ 3045733 h 4892039"/>
              <a:gd name="connsiteX17" fmla="*/ 590960 w 5161209"/>
              <a:gd name="connsiteY17" fmla="*/ 3279640 h 4892039"/>
              <a:gd name="connsiteX18" fmla="*/ 634134 w 5161209"/>
              <a:gd name="connsiteY18" fmla="*/ 2539413 h 4892039"/>
              <a:gd name="connsiteX19" fmla="*/ 391358 w 5161209"/>
              <a:gd name="connsiteY19" fmla="*/ 3131093 h 4892039"/>
              <a:gd name="connsiteX20" fmla="*/ 0 w 5161209"/>
              <a:gd name="connsiteY20" fmla="*/ 2622486 h 4892039"/>
              <a:gd name="connsiteX21" fmla="*/ 1544678 w 5161209"/>
              <a:gd name="connsiteY21" fmla="*/ 2447807 h 4892039"/>
              <a:gd name="connsiteX22" fmla="*/ 1544679 w 5161209"/>
              <a:gd name="connsiteY22" fmla="*/ 2683996 h 4892039"/>
              <a:gd name="connsiteX23" fmla="*/ 1681668 w 5161209"/>
              <a:gd name="connsiteY23" fmla="*/ 2447807 h 4892039"/>
              <a:gd name="connsiteX24" fmla="*/ 385277 w 5161209"/>
              <a:gd name="connsiteY24" fmla="*/ 2054005 h 4892039"/>
              <a:gd name="connsiteX25" fmla="*/ 842087 w 5161209"/>
              <a:gd name="connsiteY25" fmla="*/ 2054005 h 4892039"/>
              <a:gd name="connsiteX26" fmla="*/ 613682 w 5161209"/>
              <a:gd name="connsiteY26" fmla="*/ 2447807 h 4892039"/>
              <a:gd name="connsiteX27" fmla="*/ 1636533 w 5161209"/>
              <a:gd name="connsiteY27" fmla="*/ 1826276 h 4892039"/>
              <a:gd name="connsiteX28" fmla="*/ 1589924 w 5161209"/>
              <a:gd name="connsiteY28" fmla="*/ 2280702 h 4892039"/>
              <a:gd name="connsiteX29" fmla="*/ 2004976 w 5161209"/>
              <a:gd name="connsiteY29" fmla="*/ 2093669 h 4892039"/>
              <a:gd name="connsiteX30" fmla="*/ 1348299 w 5161209"/>
              <a:gd name="connsiteY30" fmla="*/ 1757709 h 4892039"/>
              <a:gd name="connsiteX31" fmla="*/ 1406536 w 5161209"/>
              <a:gd name="connsiteY31" fmla="*/ 2313405 h 4892039"/>
              <a:gd name="connsiteX32" fmla="*/ 895272 w 5161209"/>
              <a:gd name="connsiteY32" fmla="*/ 2088020 h 4892039"/>
              <a:gd name="connsiteX33" fmla="*/ 689469 w 5161209"/>
              <a:gd name="connsiteY33" fmla="*/ 1461813 h 4892039"/>
              <a:gd name="connsiteX34" fmla="*/ 1057911 w 5161209"/>
              <a:gd name="connsiteY34" fmla="*/ 1729206 h 4892039"/>
              <a:gd name="connsiteX35" fmla="*/ 642860 w 5161209"/>
              <a:gd name="connsiteY35" fmla="*/ 1916239 h 4892039"/>
              <a:gd name="connsiteX36" fmla="*/ 190761 w 5161209"/>
              <a:gd name="connsiteY36" fmla="*/ 962010 h 4892039"/>
              <a:gd name="connsiteX37" fmla="*/ 743993 w 5161209"/>
              <a:gd name="connsiteY37" fmla="*/ 1282885 h 4892039"/>
              <a:gd name="connsiteX38" fmla="*/ 190761 w 5161209"/>
              <a:gd name="connsiteY38" fmla="*/ 1603759 h 4892039"/>
              <a:gd name="connsiteX39" fmla="*/ 605460 w 5161209"/>
              <a:gd name="connsiteY39" fmla="*/ 759302 h 4892039"/>
              <a:gd name="connsiteX40" fmla="*/ 886393 w 5161209"/>
              <a:gd name="connsiteY40" fmla="*/ 963186 h 4892039"/>
              <a:gd name="connsiteX41" fmla="*/ 569921 w 5161209"/>
              <a:gd name="connsiteY41" fmla="*/ 1105796 h 4892039"/>
              <a:gd name="connsiteX42" fmla="*/ 1544679 w 5161209"/>
              <a:gd name="connsiteY42" fmla="*/ 582431 h 4892039"/>
              <a:gd name="connsiteX43" fmla="*/ 1544679 w 5161209"/>
              <a:gd name="connsiteY43" fmla="*/ 862757 h 4892039"/>
              <a:gd name="connsiteX44" fmla="*/ 1786340 w 5161209"/>
              <a:gd name="connsiteY44" fmla="*/ 722595 h 4892039"/>
              <a:gd name="connsiteX45" fmla="*/ 1544677 w 5161209"/>
              <a:gd name="connsiteY45" fmla="*/ 0 h 4892039"/>
              <a:gd name="connsiteX46" fmla="*/ 5161209 w 5161209"/>
              <a:gd name="connsiteY46" fmla="*/ 0 h 4892039"/>
              <a:gd name="connsiteX47" fmla="*/ 5161209 w 5161209"/>
              <a:gd name="connsiteY47" fmla="*/ 4892039 h 4892039"/>
              <a:gd name="connsiteX48" fmla="*/ 1544677 w 5161209"/>
              <a:gd name="connsiteY48" fmla="*/ 4892039 h 4892039"/>
              <a:gd name="connsiteX49" fmla="*/ 1544677 w 5161209"/>
              <a:gd name="connsiteY49" fmla="*/ 4446766 h 4892039"/>
              <a:gd name="connsiteX50" fmla="*/ 1629483 w 5161209"/>
              <a:gd name="connsiteY50" fmla="*/ 4459710 h 4892039"/>
              <a:gd name="connsiteX51" fmla="*/ 1544679 w 5161209"/>
              <a:gd name="connsiteY51" fmla="*/ 4243705 h 4892039"/>
              <a:gd name="connsiteX52" fmla="*/ 1544679 w 5161209"/>
              <a:gd name="connsiteY52" fmla="*/ 4446766 h 4892039"/>
              <a:gd name="connsiteX53" fmla="*/ 900486 w 5161209"/>
              <a:gd name="connsiteY53" fmla="*/ 4348437 h 4892039"/>
              <a:gd name="connsiteX54" fmla="*/ 1360911 w 5161209"/>
              <a:gd name="connsiteY54" fmla="*/ 3775626 h 4892039"/>
              <a:gd name="connsiteX55" fmla="*/ 1544677 w 5161209"/>
              <a:gd name="connsiteY55" fmla="*/ 4243697 h 4892039"/>
              <a:gd name="connsiteX56" fmla="*/ 1544677 w 5161209"/>
              <a:gd name="connsiteY56" fmla="*/ 3453210 h 4892039"/>
              <a:gd name="connsiteX57" fmla="*/ 1265479 w 5161209"/>
              <a:gd name="connsiteY57" fmla="*/ 3615145 h 4892039"/>
              <a:gd name="connsiteX58" fmla="*/ 1265480 w 5161209"/>
              <a:gd name="connsiteY58" fmla="*/ 3158335 h 4892039"/>
              <a:gd name="connsiteX59" fmla="*/ 1544677 w 5161209"/>
              <a:gd name="connsiteY59" fmla="*/ 3320269 h 4892039"/>
              <a:gd name="connsiteX60" fmla="*/ 1544677 w 5161209"/>
              <a:gd name="connsiteY60" fmla="*/ 3194322 h 4892039"/>
              <a:gd name="connsiteX61" fmla="*/ 1879890 w 5161209"/>
              <a:gd name="connsiteY61" fmla="*/ 3342097 h 4892039"/>
              <a:gd name="connsiteX62" fmla="*/ 1821652 w 5161209"/>
              <a:gd name="connsiteY62" fmla="*/ 2786400 h 4892039"/>
              <a:gd name="connsiteX63" fmla="*/ 1544677 w 5161209"/>
              <a:gd name="connsiteY63" fmla="*/ 2988348 h 4892039"/>
              <a:gd name="connsiteX64" fmla="*/ 1544677 w 5161209"/>
              <a:gd name="connsiteY64" fmla="*/ 2684000 h 4892039"/>
              <a:gd name="connsiteX65" fmla="*/ 1312948 w 5161209"/>
              <a:gd name="connsiteY65" fmla="*/ 3083533 h 4892039"/>
              <a:gd name="connsiteX66" fmla="*/ 944226 w 5161209"/>
              <a:gd name="connsiteY66" fmla="*/ 2447807 h 4892039"/>
              <a:gd name="connsiteX67" fmla="*/ 1544677 w 5161209"/>
              <a:gd name="connsiteY67" fmla="*/ 2447807 h 4892039"/>
              <a:gd name="connsiteX68" fmla="*/ 1544677 w 5161209"/>
              <a:gd name="connsiteY68" fmla="*/ 1648200 h 4892039"/>
              <a:gd name="connsiteX69" fmla="*/ 1668755 w 5161209"/>
              <a:gd name="connsiteY69" fmla="*/ 1648200 h 4892039"/>
              <a:gd name="connsiteX70" fmla="*/ 1544679 w 5161209"/>
              <a:gd name="connsiteY70" fmla="*/ 1434275 h 4892039"/>
              <a:gd name="connsiteX71" fmla="*/ 1544679 w 5161209"/>
              <a:gd name="connsiteY71" fmla="*/ 1648200 h 4892039"/>
              <a:gd name="connsiteX72" fmla="*/ 1108097 w 5161209"/>
              <a:gd name="connsiteY72" fmla="*/ 1648199 h 4892039"/>
              <a:gd name="connsiteX73" fmla="*/ 1250520 w 5161209"/>
              <a:gd name="connsiteY73" fmla="*/ 1402643 h 4892039"/>
              <a:gd name="connsiteX74" fmla="*/ 873703 w 5161209"/>
              <a:gd name="connsiteY74" fmla="*/ 1572446 h 4892039"/>
              <a:gd name="connsiteX75" fmla="*/ 920312 w 5161209"/>
              <a:gd name="connsiteY75" fmla="*/ 1118020 h 4892039"/>
              <a:gd name="connsiteX76" fmla="*/ 1268879 w 5161209"/>
              <a:gd name="connsiteY76" fmla="*/ 1370989 h 4892039"/>
              <a:gd name="connsiteX77" fmla="*/ 1388426 w 5161209"/>
              <a:gd name="connsiteY77" fmla="*/ 1164873 h 4892039"/>
              <a:gd name="connsiteX78" fmla="*/ 1544677 w 5161209"/>
              <a:gd name="connsiteY78" fmla="*/ 1434270 h 4892039"/>
              <a:gd name="connsiteX79" fmla="*/ 1544677 w 5161209"/>
              <a:gd name="connsiteY79" fmla="*/ 862759 h 4892039"/>
              <a:gd name="connsiteX80" fmla="*/ 1303013 w 5161209"/>
              <a:gd name="connsiteY80" fmla="*/ 1002922 h 4892039"/>
              <a:gd name="connsiteX81" fmla="*/ 1303014 w 5161209"/>
              <a:gd name="connsiteY81" fmla="*/ 442264 h 4892039"/>
              <a:gd name="connsiteX82" fmla="*/ 1544677 w 5161209"/>
              <a:gd name="connsiteY82" fmla="*/ 582428 h 489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61209" h="4892039">
                <a:moveTo>
                  <a:pt x="2101392" y="4079246"/>
                </a:moveTo>
                <a:lnTo>
                  <a:pt x="2054783" y="4533672"/>
                </a:lnTo>
                <a:lnTo>
                  <a:pt x="2469834" y="4346639"/>
                </a:lnTo>
                <a:close/>
                <a:moveTo>
                  <a:pt x="1648092" y="3634476"/>
                </a:moveTo>
                <a:lnTo>
                  <a:pt x="1752285" y="4079244"/>
                </a:lnTo>
                <a:lnTo>
                  <a:pt x="2083610" y="3767038"/>
                </a:lnTo>
                <a:close/>
                <a:moveTo>
                  <a:pt x="668202" y="3334067"/>
                </a:moveTo>
                <a:lnTo>
                  <a:pt x="1187244" y="3546042"/>
                </a:lnTo>
                <a:lnTo>
                  <a:pt x="744985" y="3887505"/>
                </a:lnTo>
                <a:close/>
                <a:moveTo>
                  <a:pt x="1544679" y="3320270"/>
                </a:moveTo>
                <a:lnTo>
                  <a:pt x="1544678" y="3453209"/>
                </a:lnTo>
                <a:lnTo>
                  <a:pt x="1659281" y="3386739"/>
                </a:lnTo>
                <a:close/>
                <a:moveTo>
                  <a:pt x="1544679" y="2988348"/>
                </a:moveTo>
                <a:lnTo>
                  <a:pt x="1544678" y="3194321"/>
                </a:lnTo>
                <a:lnTo>
                  <a:pt x="1368627" y="3116711"/>
                </a:lnTo>
                <a:close/>
                <a:moveTo>
                  <a:pt x="643385" y="2721438"/>
                </a:moveTo>
                <a:lnTo>
                  <a:pt x="1098382" y="3045733"/>
                </a:lnTo>
                <a:lnTo>
                  <a:pt x="590960" y="3279640"/>
                </a:lnTo>
                <a:close/>
                <a:moveTo>
                  <a:pt x="634134" y="2539413"/>
                </a:moveTo>
                <a:lnTo>
                  <a:pt x="391358" y="3131093"/>
                </a:lnTo>
                <a:lnTo>
                  <a:pt x="0" y="2622486"/>
                </a:lnTo>
                <a:close/>
                <a:moveTo>
                  <a:pt x="1544678" y="2447807"/>
                </a:moveTo>
                <a:lnTo>
                  <a:pt x="1544679" y="2683996"/>
                </a:lnTo>
                <a:lnTo>
                  <a:pt x="1681668" y="2447807"/>
                </a:lnTo>
                <a:close/>
                <a:moveTo>
                  <a:pt x="385277" y="2054005"/>
                </a:moveTo>
                <a:lnTo>
                  <a:pt x="842087" y="2054005"/>
                </a:lnTo>
                <a:lnTo>
                  <a:pt x="613682" y="2447807"/>
                </a:lnTo>
                <a:close/>
                <a:moveTo>
                  <a:pt x="1636533" y="1826276"/>
                </a:moveTo>
                <a:lnTo>
                  <a:pt x="1589924" y="2280702"/>
                </a:lnTo>
                <a:lnTo>
                  <a:pt x="2004976" y="2093669"/>
                </a:lnTo>
                <a:close/>
                <a:moveTo>
                  <a:pt x="1348299" y="1757709"/>
                </a:moveTo>
                <a:lnTo>
                  <a:pt x="1406536" y="2313405"/>
                </a:lnTo>
                <a:lnTo>
                  <a:pt x="895272" y="2088020"/>
                </a:lnTo>
                <a:close/>
                <a:moveTo>
                  <a:pt x="689469" y="1461813"/>
                </a:moveTo>
                <a:lnTo>
                  <a:pt x="1057911" y="1729206"/>
                </a:lnTo>
                <a:lnTo>
                  <a:pt x="642860" y="1916239"/>
                </a:lnTo>
                <a:close/>
                <a:moveTo>
                  <a:pt x="190761" y="962010"/>
                </a:moveTo>
                <a:lnTo>
                  <a:pt x="743993" y="1282885"/>
                </a:lnTo>
                <a:lnTo>
                  <a:pt x="190761" y="1603759"/>
                </a:lnTo>
                <a:close/>
                <a:moveTo>
                  <a:pt x="605460" y="759302"/>
                </a:moveTo>
                <a:lnTo>
                  <a:pt x="886393" y="963186"/>
                </a:lnTo>
                <a:lnTo>
                  <a:pt x="569921" y="1105796"/>
                </a:lnTo>
                <a:close/>
                <a:moveTo>
                  <a:pt x="1544679" y="582431"/>
                </a:moveTo>
                <a:lnTo>
                  <a:pt x="1544679" y="862757"/>
                </a:lnTo>
                <a:lnTo>
                  <a:pt x="1786340" y="722595"/>
                </a:lnTo>
                <a:close/>
                <a:moveTo>
                  <a:pt x="1544677" y="0"/>
                </a:moveTo>
                <a:lnTo>
                  <a:pt x="5161209" y="0"/>
                </a:lnTo>
                <a:lnTo>
                  <a:pt x="5161209" y="4892039"/>
                </a:lnTo>
                <a:lnTo>
                  <a:pt x="1544677" y="4892039"/>
                </a:lnTo>
                <a:lnTo>
                  <a:pt x="1544677" y="4446766"/>
                </a:lnTo>
                <a:lnTo>
                  <a:pt x="1629483" y="4459710"/>
                </a:lnTo>
                <a:lnTo>
                  <a:pt x="1544679" y="4243705"/>
                </a:lnTo>
                <a:lnTo>
                  <a:pt x="1544679" y="4446766"/>
                </a:lnTo>
                <a:lnTo>
                  <a:pt x="900486" y="4348437"/>
                </a:lnTo>
                <a:lnTo>
                  <a:pt x="1360911" y="3775626"/>
                </a:lnTo>
                <a:lnTo>
                  <a:pt x="1544677" y="4243697"/>
                </a:lnTo>
                <a:lnTo>
                  <a:pt x="1544677" y="3453210"/>
                </a:lnTo>
                <a:lnTo>
                  <a:pt x="1265479" y="3615145"/>
                </a:lnTo>
                <a:lnTo>
                  <a:pt x="1265480" y="3158335"/>
                </a:lnTo>
                <a:lnTo>
                  <a:pt x="1544677" y="3320269"/>
                </a:lnTo>
                <a:lnTo>
                  <a:pt x="1544677" y="3194322"/>
                </a:lnTo>
                <a:lnTo>
                  <a:pt x="1879890" y="3342097"/>
                </a:lnTo>
                <a:lnTo>
                  <a:pt x="1821652" y="2786400"/>
                </a:lnTo>
                <a:lnTo>
                  <a:pt x="1544677" y="2988348"/>
                </a:lnTo>
                <a:lnTo>
                  <a:pt x="1544677" y="2684000"/>
                </a:lnTo>
                <a:lnTo>
                  <a:pt x="1312948" y="3083533"/>
                </a:lnTo>
                <a:lnTo>
                  <a:pt x="944226" y="2447807"/>
                </a:lnTo>
                <a:lnTo>
                  <a:pt x="1544677" y="2447807"/>
                </a:lnTo>
                <a:lnTo>
                  <a:pt x="1544677" y="1648200"/>
                </a:lnTo>
                <a:lnTo>
                  <a:pt x="1668755" y="1648200"/>
                </a:lnTo>
                <a:lnTo>
                  <a:pt x="1544679" y="1434275"/>
                </a:lnTo>
                <a:lnTo>
                  <a:pt x="1544679" y="1648200"/>
                </a:lnTo>
                <a:lnTo>
                  <a:pt x="1108097" y="1648199"/>
                </a:lnTo>
                <a:lnTo>
                  <a:pt x="1250520" y="1402643"/>
                </a:lnTo>
                <a:lnTo>
                  <a:pt x="873703" y="1572446"/>
                </a:lnTo>
                <a:lnTo>
                  <a:pt x="920312" y="1118020"/>
                </a:lnTo>
                <a:lnTo>
                  <a:pt x="1268879" y="1370989"/>
                </a:lnTo>
                <a:lnTo>
                  <a:pt x="1388426" y="1164873"/>
                </a:lnTo>
                <a:lnTo>
                  <a:pt x="1544677" y="1434270"/>
                </a:lnTo>
                <a:lnTo>
                  <a:pt x="1544677" y="862759"/>
                </a:lnTo>
                <a:lnTo>
                  <a:pt x="1303013" y="1002922"/>
                </a:lnTo>
                <a:lnTo>
                  <a:pt x="1303014" y="442264"/>
                </a:lnTo>
                <a:lnTo>
                  <a:pt x="1544677" y="582428"/>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 name="이등변 삼각형 1">
            <a:extLst>
              <a:ext uri="{FF2B5EF4-FFF2-40B4-BE49-F238E27FC236}">
                <a16:creationId xmlns:a16="http://schemas.microsoft.com/office/drawing/2014/main" id="{E40DE932-B7CD-464B-8A20-00D52C20CEA6}"/>
              </a:ext>
            </a:extLst>
          </p:cNvPr>
          <p:cNvSpPr/>
          <p:nvPr userDrawn="1"/>
        </p:nvSpPr>
        <p:spPr>
          <a:xfrm rot="20425887">
            <a:off x="6167670" y="258386"/>
            <a:ext cx="398155" cy="34323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이등변 삼각형 3">
            <a:extLst>
              <a:ext uri="{FF2B5EF4-FFF2-40B4-BE49-F238E27FC236}">
                <a16:creationId xmlns:a16="http://schemas.microsoft.com/office/drawing/2014/main" id="{4E0CCDF4-B2DB-4303-A349-E9F1DA4FAE9C}"/>
              </a:ext>
            </a:extLst>
          </p:cNvPr>
          <p:cNvSpPr/>
          <p:nvPr userDrawn="1"/>
        </p:nvSpPr>
        <p:spPr>
          <a:xfrm rot="1800000">
            <a:off x="6365534" y="1203768"/>
            <a:ext cx="514809" cy="4438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이등변 삼각형 12">
            <a:extLst>
              <a:ext uri="{FF2B5EF4-FFF2-40B4-BE49-F238E27FC236}">
                <a16:creationId xmlns:a16="http://schemas.microsoft.com/office/drawing/2014/main" id="{5A3EF16B-DD29-4095-B5C1-0F776241975B}"/>
              </a:ext>
            </a:extLst>
          </p:cNvPr>
          <p:cNvSpPr/>
          <p:nvPr userDrawn="1"/>
        </p:nvSpPr>
        <p:spPr>
          <a:xfrm rot="2436550">
            <a:off x="7017240" y="1316154"/>
            <a:ext cx="456810" cy="39380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이등변 삼각형 16">
            <a:extLst>
              <a:ext uri="{FF2B5EF4-FFF2-40B4-BE49-F238E27FC236}">
                <a16:creationId xmlns:a16="http://schemas.microsoft.com/office/drawing/2014/main" id="{7F9558F2-7ACD-4375-B186-B51417F5BE92}"/>
              </a:ext>
            </a:extLst>
          </p:cNvPr>
          <p:cNvSpPr/>
          <p:nvPr userDrawn="1"/>
        </p:nvSpPr>
        <p:spPr>
          <a:xfrm rot="890839">
            <a:off x="6648640" y="796620"/>
            <a:ext cx="392860" cy="3386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이등변 삼각형 17">
            <a:extLst>
              <a:ext uri="{FF2B5EF4-FFF2-40B4-BE49-F238E27FC236}">
                <a16:creationId xmlns:a16="http://schemas.microsoft.com/office/drawing/2014/main" id="{38C2B4F7-F855-4EF8-83BC-135C37133C66}"/>
              </a:ext>
            </a:extLst>
          </p:cNvPr>
          <p:cNvSpPr/>
          <p:nvPr userDrawn="1"/>
        </p:nvSpPr>
        <p:spPr>
          <a:xfrm rot="10800000">
            <a:off x="6267966" y="873730"/>
            <a:ext cx="290770" cy="2506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4017362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2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3AB4EAC-6E64-4603-A982-3B8C4649C703}" type="datetimeFigureOut">
              <a:rPr lang="ru-RU" smtClean="0"/>
              <a:t>06.06.2023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0B7DFB7-4101-49BB-9D94-D75F4996FF10}" type="slidenum">
              <a:rPr lang="ru-RU" smtClean="0"/>
              <a:t>‹#›</a:t>
            </a:fld>
            <a:endParaRPr lang="ru-RU" dirty="0"/>
          </a:p>
        </p:txBody>
      </p:sp>
    </p:spTree>
    <p:extLst>
      <p:ext uri="{BB962C8B-B14F-4D97-AF65-F5344CB8AC3E}">
        <p14:creationId xmlns:p14="http://schemas.microsoft.com/office/powerpoint/2010/main" val="179378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3AB4EAC-6E64-4603-A982-3B8C4649C703}" type="datetimeFigureOut">
              <a:rPr lang="ru-RU" smtClean="0"/>
              <a:t>06.06.2023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0B7DFB7-4101-49BB-9D94-D75F4996FF10}" type="slidenum">
              <a:rPr lang="ru-RU" smtClean="0"/>
              <a:t>‹#›</a:t>
            </a:fld>
            <a:endParaRPr lang="ru-RU" dirty="0"/>
          </a:p>
        </p:txBody>
      </p:sp>
    </p:spTree>
    <p:extLst>
      <p:ext uri="{BB962C8B-B14F-4D97-AF65-F5344CB8AC3E}">
        <p14:creationId xmlns:p14="http://schemas.microsoft.com/office/powerpoint/2010/main" val="75730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3AB4EAC-6E64-4603-A982-3B8C4649C703}" type="datetimeFigureOut">
              <a:rPr lang="ru-RU" smtClean="0"/>
              <a:t>06.06.2023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0B7DFB7-4101-49BB-9D94-D75F4996FF10}" type="slidenum">
              <a:rPr lang="ru-RU" smtClean="0"/>
              <a:t>‹#›</a:t>
            </a:fld>
            <a:endParaRPr lang="ru-RU" dirty="0"/>
          </a:p>
        </p:txBody>
      </p:sp>
    </p:spTree>
    <p:extLst>
      <p:ext uri="{BB962C8B-B14F-4D97-AF65-F5344CB8AC3E}">
        <p14:creationId xmlns:p14="http://schemas.microsoft.com/office/powerpoint/2010/main" val="125032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3AB4EAC-6E64-4603-A982-3B8C4649C703}" type="datetimeFigureOut">
              <a:rPr lang="ru-RU" smtClean="0"/>
              <a:t>06.06.2023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0B7DFB7-4101-49BB-9D94-D75F4996FF10}" type="slidenum">
              <a:rPr lang="ru-RU" smtClean="0"/>
              <a:t>‹#›</a:t>
            </a:fld>
            <a:endParaRPr lang="ru-RU" dirty="0"/>
          </a:p>
        </p:txBody>
      </p:sp>
    </p:spTree>
    <p:extLst>
      <p:ext uri="{BB962C8B-B14F-4D97-AF65-F5344CB8AC3E}">
        <p14:creationId xmlns:p14="http://schemas.microsoft.com/office/powerpoint/2010/main" val="334937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3AB4EAC-6E64-4603-A982-3B8C4649C703}" type="datetimeFigureOut">
              <a:rPr lang="ru-RU" smtClean="0"/>
              <a:t>06.06.2023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0B7DFB7-4101-49BB-9D94-D75F4996FF10}" type="slidenum">
              <a:rPr lang="ru-RU" smtClean="0"/>
              <a:t>‹#›</a:t>
            </a:fld>
            <a:endParaRPr lang="ru-RU" dirty="0"/>
          </a:p>
        </p:txBody>
      </p:sp>
    </p:spTree>
    <p:extLst>
      <p:ext uri="{BB962C8B-B14F-4D97-AF65-F5344CB8AC3E}">
        <p14:creationId xmlns:p14="http://schemas.microsoft.com/office/powerpoint/2010/main" val="121227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3AB4EAC-6E64-4603-A982-3B8C4649C703}" type="datetimeFigureOut">
              <a:rPr lang="ru-RU" smtClean="0"/>
              <a:t>06.06.2023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0B7DFB7-4101-49BB-9D94-D75F4996FF10}" type="slidenum">
              <a:rPr lang="ru-RU" smtClean="0"/>
              <a:t>‹#›</a:t>
            </a:fld>
            <a:endParaRPr lang="ru-RU" dirty="0"/>
          </a:p>
        </p:txBody>
      </p:sp>
    </p:spTree>
    <p:extLst>
      <p:ext uri="{BB962C8B-B14F-4D97-AF65-F5344CB8AC3E}">
        <p14:creationId xmlns:p14="http://schemas.microsoft.com/office/powerpoint/2010/main" val="250570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3AB4EAC-6E64-4603-A982-3B8C4649C703}" type="datetimeFigureOut">
              <a:rPr lang="ru-RU" smtClean="0"/>
              <a:t>06.06.2023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0B7DFB7-4101-49BB-9D94-D75F4996FF10}" type="slidenum">
              <a:rPr lang="ru-RU" smtClean="0"/>
              <a:t>‹#›</a:t>
            </a:fld>
            <a:endParaRPr lang="ru-RU" dirty="0"/>
          </a:p>
        </p:txBody>
      </p:sp>
    </p:spTree>
    <p:extLst>
      <p:ext uri="{BB962C8B-B14F-4D97-AF65-F5344CB8AC3E}">
        <p14:creationId xmlns:p14="http://schemas.microsoft.com/office/powerpoint/2010/main" val="367530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3AB4EAC-6E64-4603-A982-3B8C4649C703}" type="datetimeFigureOut">
              <a:rPr lang="ru-RU" smtClean="0"/>
              <a:t>06.06.2023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0B7DFB7-4101-49BB-9D94-D75F4996FF10}" type="slidenum">
              <a:rPr lang="ru-RU" smtClean="0"/>
              <a:t>‹#›</a:t>
            </a:fld>
            <a:endParaRPr lang="ru-RU" dirty="0"/>
          </a:p>
        </p:txBody>
      </p:sp>
    </p:spTree>
    <p:extLst>
      <p:ext uri="{BB962C8B-B14F-4D97-AF65-F5344CB8AC3E}">
        <p14:creationId xmlns:p14="http://schemas.microsoft.com/office/powerpoint/2010/main" val="305774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B4EAC-6E64-4603-A982-3B8C4649C703}" type="datetimeFigureOut">
              <a:rPr lang="ru-RU" smtClean="0"/>
              <a:t>06.06.2023</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7DFB7-4101-49BB-9D94-D75F4996FF10}" type="slidenum">
              <a:rPr lang="ru-RU" smtClean="0"/>
              <a:t>‹#›</a:t>
            </a:fld>
            <a:endParaRPr lang="ru-RU" dirty="0"/>
          </a:p>
        </p:txBody>
      </p:sp>
    </p:spTree>
    <p:extLst>
      <p:ext uri="{BB962C8B-B14F-4D97-AF65-F5344CB8AC3E}">
        <p14:creationId xmlns:p14="http://schemas.microsoft.com/office/powerpoint/2010/main" val="3848864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11.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9" Type="http://schemas.openxmlformats.org/officeDocument/2006/relationships/image" Target="../media/image78.jpeg"/></Relationships>
</file>

<file path=ppt/slides/_rels/slide12.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13.xml"/><Relationship Id="rId4" Type="http://schemas.openxmlformats.org/officeDocument/2006/relationships/image" Target="../media/image83.jpg"/></Relationships>
</file>

<file path=ppt/slides/_rels/slide14.xml.rels><?xml version="1.0" encoding="UTF-8" standalone="yes"?>
<Relationships xmlns="http://schemas.openxmlformats.org/package/2006/relationships"><Relationship Id="rId8" Type="http://schemas.openxmlformats.org/officeDocument/2006/relationships/image" Target="../media/image89.jpg"/><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 Id="rId9" Type="http://schemas.openxmlformats.org/officeDocument/2006/relationships/image" Target="../media/image90.jpeg"/></Relationships>
</file>

<file path=ppt/slides/_rels/slide15.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image" Target="../media/image102.png"/><Relationship Id="rId3" Type="http://schemas.openxmlformats.org/officeDocument/2006/relationships/image" Target="../media/image92.jpeg"/><Relationship Id="rId7" Type="http://schemas.openxmlformats.org/officeDocument/2006/relationships/image" Target="../media/image96.jpeg"/><Relationship Id="rId12" Type="http://schemas.openxmlformats.org/officeDocument/2006/relationships/image" Target="../media/image101.png"/><Relationship Id="rId2" Type="http://schemas.openxmlformats.org/officeDocument/2006/relationships/image" Target="../media/image91.jfif"/><Relationship Id="rId1" Type="http://schemas.openxmlformats.org/officeDocument/2006/relationships/slideLayout" Target="../slideLayouts/slideLayout15.xml"/><Relationship Id="rId6" Type="http://schemas.openxmlformats.org/officeDocument/2006/relationships/image" Target="../media/image95.jpeg"/><Relationship Id="rId11" Type="http://schemas.openxmlformats.org/officeDocument/2006/relationships/image" Target="../media/image100.jpeg"/><Relationship Id="rId5" Type="http://schemas.openxmlformats.org/officeDocument/2006/relationships/image" Target="../media/image94.jpeg"/><Relationship Id="rId10" Type="http://schemas.openxmlformats.org/officeDocument/2006/relationships/image" Target="../media/image99.jpeg"/><Relationship Id="rId4" Type="http://schemas.openxmlformats.org/officeDocument/2006/relationships/image" Target="../media/image93.jpeg"/><Relationship Id="rId9" Type="http://schemas.openxmlformats.org/officeDocument/2006/relationships/image" Target="../media/image98.jpeg"/><Relationship Id="rId14" Type="http://schemas.openxmlformats.org/officeDocument/2006/relationships/image" Target="../media/image103.png"/></Relationships>
</file>

<file path=ppt/slides/_rels/slide16.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05.jpeg"/><Relationship Id="rId7" Type="http://schemas.openxmlformats.org/officeDocument/2006/relationships/image" Target="../media/image109.jpeg"/><Relationship Id="rId2" Type="http://schemas.openxmlformats.org/officeDocument/2006/relationships/image" Target="../media/image104.png"/><Relationship Id="rId1" Type="http://schemas.openxmlformats.org/officeDocument/2006/relationships/slideLayout" Target="../slideLayouts/slideLayout16.xml"/><Relationship Id="rId6" Type="http://schemas.openxmlformats.org/officeDocument/2006/relationships/image" Target="../media/image108.jpeg"/><Relationship Id="rId11" Type="http://schemas.openxmlformats.org/officeDocument/2006/relationships/image" Target="../media/image113.jpeg"/><Relationship Id="rId5" Type="http://schemas.openxmlformats.org/officeDocument/2006/relationships/image" Target="../media/image107.jpeg"/><Relationship Id="rId10" Type="http://schemas.openxmlformats.org/officeDocument/2006/relationships/image" Target="../media/image112.jpeg"/><Relationship Id="rId4" Type="http://schemas.openxmlformats.org/officeDocument/2006/relationships/image" Target="../media/image106.jpeg"/><Relationship Id="rId9" Type="http://schemas.openxmlformats.org/officeDocument/2006/relationships/image" Target="../media/image111.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3.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6.jfif"/><Relationship Id="rId3" Type="http://schemas.openxmlformats.org/officeDocument/2006/relationships/image" Target="../media/image15.png"/><Relationship Id="rId7" Type="http://schemas.openxmlformats.org/officeDocument/2006/relationships/image" Target="../media/image35.jfif"/><Relationship Id="rId12" Type="http://schemas.openxmlformats.org/officeDocument/2006/relationships/image" Target="../media/image40.jfi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jfif"/><Relationship Id="rId11" Type="http://schemas.openxmlformats.org/officeDocument/2006/relationships/image" Target="../media/image39.jfif"/><Relationship Id="rId5" Type="http://schemas.openxmlformats.org/officeDocument/2006/relationships/image" Target="../media/image33.jfif"/><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fif"/></Relationships>
</file>

<file path=ppt/slides/_rels/slide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5.png"/><Relationship Id="rId7" Type="http://schemas.openxmlformats.org/officeDocument/2006/relationships/image" Target="../media/image43.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9.png"/><Relationship Id="rId9" Type="http://schemas.openxmlformats.org/officeDocument/2006/relationships/image" Target="../media/image45.jpeg"/></Relationships>
</file>

<file path=ppt/slides/_rels/slide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9.png"/><Relationship Id="rId4" Type="http://schemas.openxmlformats.org/officeDocument/2006/relationships/image" Target="../media/image49.jpeg"/><Relationship Id="rId9" Type="http://schemas.openxmlformats.org/officeDocument/2006/relationships/image" Target="../media/image54.jpeg"/></Relationships>
</file>

<file path=ppt/slides/_rels/slide9.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png"/><Relationship Id="rId3" Type="http://schemas.openxmlformats.org/officeDocument/2006/relationships/image" Target="../media/image56.jpg"/><Relationship Id="rId7" Type="http://schemas.openxmlformats.org/officeDocument/2006/relationships/image" Target="../media/image60.jpe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pn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12192000" cy="6858000"/>
          </a:xfrm>
          <a:prstGeom prst="rect">
            <a:avLst/>
          </a:prstGeom>
          <a:solidFill>
            <a:srgbClr val="DCD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 name="Рисунок 2">
            <a:extLst>
              <a:ext uri="{FF2B5EF4-FFF2-40B4-BE49-F238E27FC236}">
                <a16:creationId xmlns:a16="http://schemas.microsoft.com/office/drawing/2014/main" id="{87ED7ED8-451C-B8DF-05A0-15ECE6B27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solidFill>
              <a:schemeClr val="bg1">
                <a:lumMod val="50000"/>
              </a:schemeClr>
            </a:solidFill>
          </a:ln>
        </p:spPr>
      </p:pic>
      <p:sp>
        <p:nvSpPr>
          <p:cNvPr id="4" name="Прямоугольник 3">
            <a:extLst>
              <a:ext uri="{FF2B5EF4-FFF2-40B4-BE49-F238E27FC236}">
                <a16:creationId xmlns:a16="http://schemas.microsoft.com/office/drawing/2014/main" id="{993B4887-E2C9-C97F-56DA-EC7FD2EE5ED2}"/>
              </a:ext>
            </a:extLst>
          </p:cNvPr>
          <p:cNvSpPr/>
          <p:nvPr/>
        </p:nvSpPr>
        <p:spPr>
          <a:xfrm>
            <a:off x="2179319" y="1819515"/>
            <a:ext cx="7833360" cy="2677656"/>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2800" b="1" dirty="0">
                <a:ln/>
                <a:solidFill>
                  <a:schemeClr val="accent4"/>
                </a:solidFill>
                <a:latin typeface="Book Antiqua" panose="02040602050305030304" pitchFamily="18" charset="0"/>
                <a:cs typeface="Segoe UI Semilight" panose="020B0402040204020203" pitchFamily="34" charset="0"/>
              </a:rPr>
              <a:t>«</a:t>
            </a:r>
            <a:r>
              <a:rPr lang="kk-KZ" sz="2800" b="1" dirty="0">
                <a:ln/>
                <a:solidFill>
                  <a:schemeClr val="accent4"/>
                </a:solidFill>
                <a:latin typeface="Book Antiqua" panose="02040602050305030304" pitchFamily="18" charset="0"/>
                <a:cs typeface="Segoe UI Semilight" panose="020B0402040204020203" pitchFamily="34" charset="0"/>
              </a:rPr>
              <a:t>САҒАДАТ НҰРМАҒАМБЕТОВ АТЫНДАҒЫ №</a:t>
            </a:r>
            <a:r>
              <a:rPr lang="ru-RU" sz="2800" b="1" dirty="0">
                <a:ln/>
                <a:solidFill>
                  <a:schemeClr val="accent4"/>
                </a:solidFill>
                <a:latin typeface="Book Antiqua" panose="02040602050305030304" pitchFamily="18" charset="0"/>
                <a:cs typeface="Segoe UI Semilight" panose="020B0402040204020203" pitchFamily="34" charset="0"/>
              </a:rPr>
              <a:t>72 ЖАЛПЫ ОРТА Б</a:t>
            </a:r>
            <a:r>
              <a:rPr lang="kk-KZ" sz="2800" b="1" dirty="0">
                <a:ln/>
                <a:solidFill>
                  <a:schemeClr val="accent4"/>
                </a:solidFill>
                <a:latin typeface="Book Antiqua" panose="02040602050305030304" pitchFamily="18" charset="0"/>
                <a:cs typeface="Segoe UI Semilight" panose="020B0402040204020203" pitchFamily="34" charset="0"/>
              </a:rPr>
              <a:t>ІЛІМ БЕРЕТІН МЕКТЕБІ</a:t>
            </a:r>
            <a:r>
              <a:rPr lang="ru-RU" sz="2800" b="1" dirty="0">
                <a:ln/>
                <a:solidFill>
                  <a:schemeClr val="accent4"/>
                </a:solidFill>
                <a:latin typeface="Book Antiqua" panose="02040602050305030304" pitchFamily="18" charset="0"/>
                <a:cs typeface="Segoe UI Semilight" panose="020B0402040204020203" pitchFamily="34" charset="0"/>
              </a:rPr>
              <a:t>»</a:t>
            </a:r>
          </a:p>
          <a:p>
            <a:pPr algn="ctr"/>
            <a:r>
              <a:rPr lang="ru-RU" sz="2800" b="1" dirty="0">
                <a:ln/>
                <a:solidFill>
                  <a:schemeClr val="accent4"/>
                </a:solidFill>
              </a:rPr>
              <a:t>2022-2023 О</a:t>
            </a:r>
            <a:r>
              <a:rPr lang="kk-KZ" sz="2800" b="1" dirty="0">
                <a:ln/>
                <a:solidFill>
                  <a:schemeClr val="accent4"/>
                </a:solidFill>
              </a:rPr>
              <a:t>ҚУ ЖЫЛЫНА АРНАЛҒАН ҚОСЫМША БІЛІМ БЕРУ ПЕДАГОГЫНЫҢ</a:t>
            </a:r>
          </a:p>
          <a:p>
            <a:pPr algn="ctr"/>
            <a:r>
              <a:rPr lang="kk-KZ" sz="2800" b="1" cap="none" spc="0" dirty="0">
                <a:ln/>
                <a:solidFill>
                  <a:schemeClr val="accent4"/>
                </a:solidFill>
                <a:effectLst/>
              </a:rPr>
              <a:t>ЕСЕБІ</a:t>
            </a:r>
            <a:endParaRPr lang="ru-RU" sz="2800" b="1" cap="none" spc="0" dirty="0">
              <a:ln/>
              <a:solidFill>
                <a:schemeClr val="accent4"/>
              </a:solidFill>
              <a:effectLst/>
            </a:endParaRPr>
          </a:p>
        </p:txBody>
      </p:sp>
      <p:pic>
        <p:nvPicPr>
          <p:cNvPr id="10" name="Рисунок 9">
            <a:extLst>
              <a:ext uri="{FF2B5EF4-FFF2-40B4-BE49-F238E27FC236}">
                <a16:creationId xmlns:a16="http://schemas.microsoft.com/office/drawing/2014/main" id="{F28CBABC-BA74-24AA-2CDD-EC185064C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35" y="100883"/>
            <a:ext cx="2434578" cy="1109749"/>
          </a:xfrm>
          <a:prstGeom prst="rect">
            <a:avLst/>
          </a:prstGeom>
        </p:spPr>
      </p:pic>
      <p:sp>
        <p:nvSpPr>
          <p:cNvPr id="2" name="TextBox 1">
            <a:extLst>
              <a:ext uri="{FF2B5EF4-FFF2-40B4-BE49-F238E27FC236}">
                <a16:creationId xmlns:a16="http://schemas.microsoft.com/office/drawing/2014/main" id="{42E6849D-8358-E375-32E2-502DBAA7974C}"/>
              </a:ext>
            </a:extLst>
          </p:cNvPr>
          <p:cNvSpPr txBox="1"/>
          <p:nvPr/>
        </p:nvSpPr>
        <p:spPr>
          <a:xfrm>
            <a:off x="-155665" y="5634180"/>
            <a:ext cx="8192225" cy="369332"/>
          </a:xfrm>
          <a:prstGeom prst="rect">
            <a:avLst/>
          </a:prstGeom>
          <a:noFill/>
        </p:spPr>
        <p:txBody>
          <a:bodyPr wrap="square" rtlCol="0">
            <a:spAutoFit/>
          </a:bodyPr>
          <a:lstStyle/>
          <a:p>
            <a:r>
              <a:rPr lang="kk-KZ" b="1" dirty="0">
                <a:latin typeface="Palatino Linotype" panose="02040502050505030304" pitchFamily="18" charset="0"/>
              </a:rPr>
              <a:t>Қосымша білім беру пед</a:t>
            </a:r>
            <a:r>
              <a:rPr lang="kk-KZ" b="1" dirty="0">
                <a:solidFill>
                  <a:schemeClr val="bg1"/>
                </a:solidFill>
                <a:latin typeface="Palatino Linotype" panose="02040502050505030304" pitchFamily="18" charset="0"/>
              </a:rPr>
              <a:t>агогы:Жуманова Гульзат</a:t>
            </a:r>
            <a:endParaRPr lang="ru-RU" b="1"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161998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51CAEA-F8FF-872C-6255-2E29EBA806E0}"/>
              </a:ext>
            </a:extLst>
          </p:cNvPr>
          <p:cNvSpPr txBox="1"/>
          <p:nvPr/>
        </p:nvSpPr>
        <p:spPr>
          <a:xfrm>
            <a:off x="142673" y="204281"/>
            <a:ext cx="11906654" cy="317009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Шымкент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қаласы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білім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басқармасының</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Қосымша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білім беру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орталығы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"Дене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тәрбиесі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және</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спортты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дамыту</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бөлімінің</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ұйымдастыруымен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А.Асқаров</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атындағы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№77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мектеп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лицейінің</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спорт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залында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5-6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сынып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оқушылары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арасында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спорттың</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тоғызқұмалақ</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түрінен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Ұлттық</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мектеп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лигасы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қалалық</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іріктеу</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жарысы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өткізілді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Жарысқа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жалпы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білім беру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ұйымдарынан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12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мектеп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командалары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қатысып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Сағадат</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Нұрмағамбетов</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атындағы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№72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жалпы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орта білім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беретін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мектептің</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балғын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спортшылары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да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бақ</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сынады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Тек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қатысып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қоймай</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жас</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тоғызқұмалақшыларымыз</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ауыз</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толтырып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айтарлықтай</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абыройлы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жүлдемен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оралды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6 «З»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сынып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оқушысы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Мейрхан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Мансұр</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5 «Е»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сынып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оқушысы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Жақсылық</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Мағжан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5 «В»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сынып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оқушысы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Ахмет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Іңкәр</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5 «В»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сынып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оқушысы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Әбдіманат</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Кәусар</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5 «В»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сынып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оқушысы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Инятулла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Фатима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қалалық</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Ұлттық</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мектеп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лигасынан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І орын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иеленіп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Республикалық</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жарысқа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жолдама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алды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Мойнына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жүлделі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алқа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тағып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бүгінгі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асқақ</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беделдің</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биігінен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көрінген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осы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оқушыларымызды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бәйгеде</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топ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жарғызып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жеңістің</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төріне</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көтерген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әріптесіміз</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Беркінбаев</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Төреханға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мектеп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директоры Усманов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Бегмат</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Нұралыұлы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өз</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Алғысын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білдірді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Болашағынан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үлкен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үміт</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күттіретін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оқушыларымызға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сәттілік</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тілейміз</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Жеңіс</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тұғырынан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көріне</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берулеріңе</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тілектеспіз</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ru-RU" dirty="0"/>
          </a:p>
        </p:txBody>
      </p:sp>
      <p:pic>
        <p:nvPicPr>
          <p:cNvPr id="8" name="Рисунок 7">
            <a:extLst>
              <a:ext uri="{FF2B5EF4-FFF2-40B4-BE49-F238E27FC236}">
                <a16:creationId xmlns:a16="http://schemas.microsoft.com/office/drawing/2014/main" id="{98F4B92B-9818-1394-7BA9-2F7A5930A1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6674" y="3483621"/>
            <a:ext cx="2929192" cy="2196894"/>
          </a:xfrm>
          <a:prstGeom prst="rect">
            <a:avLst/>
          </a:prstGeom>
        </p:spPr>
      </p:pic>
      <p:pic>
        <p:nvPicPr>
          <p:cNvPr id="10" name="Рисунок 9">
            <a:extLst>
              <a:ext uri="{FF2B5EF4-FFF2-40B4-BE49-F238E27FC236}">
                <a16:creationId xmlns:a16="http://schemas.microsoft.com/office/drawing/2014/main" id="{F1E29949-72E8-1266-0E67-AC93674A5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8996" y="3483621"/>
            <a:ext cx="2929192" cy="2196894"/>
          </a:xfrm>
          <a:prstGeom prst="rect">
            <a:avLst/>
          </a:prstGeom>
        </p:spPr>
      </p:pic>
      <p:pic>
        <p:nvPicPr>
          <p:cNvPr id="12" name="Рисунок 11">
            <a:extLst>
              <a:ext uri="{FF2B5EF4-FFF2-40B4-BE49-F238E27FC236}">
                <a16:creationId xmlns:a16="http://schemas.microsoft.com/office/drawing/2014/main" id="{868CECB9-A7D2-C9C6-B124-3C42F863F9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1318" y="3483621"/>
            <a:ext cx="2929192" cy="2196894"/>
          </a:xfrm>
          <a:prstGeom prst="rect">
            <a:avLst/>
          </a:prstGeom>
        </p:spPr>
      </p:pic>
      <p:pic>
        <p:nvPicPr>
          <p:cNvPr id="14" name="Рисунок 13">
            <a:extLst>
              <a:ext uri="{FF2B5EF4-FFF2-40B4-BE49-F238E27FC236}">
                <a16:creationId xmlns:a16="http://schemas.microsoft.com/office/drawing/2014/main" id="{F7739C67-7F57-F2C2-36FD-FC8AC48452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164" y="3483621"/>
            <a:ext cx="1647671" cy="2196894"/>
          </a:xfrm>
          <a:prstGeom prst="rect">
            <a:avLst/>
          </a:prstGeom>
        </p:spPr>
      </p:pic>
    </p:spTree>
    <p:extLst>
      <p:ext uri="{BB962C8B-B14F-4D97-AF65-F5344CB8AC3E}">
        <p14:creationId xmlns:p14="http://schemas.microsoft.com/office/powerpoint/2010/main" val="174511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15F874-7558-6765-268C-17EF901C7AF3}"/>
              </a:ext>
            </a:extLst>
          </p:cNvPr>
          <p:cNvSpPr>
            <a:spLocks noGrp="1"/>
          </p:cNvSpPr>
          <p:nvPr>
            <p:ph type="title"/>
          </p:nvPr>
        </p:nvSpPr>
        <p:spPr>
          <a:xfrm>
            <a:off x="838200" y="-15604"/>
            <a:ext cx="10515600" cy="1325563"/>
          </a:xfrm>
        </p:spPr>
        <p:txBody>
          <a:bodyPr>
            <a:noAutofit/>
          </a:bodyPr>
          <a:lstStyle/>
          <a:p>
            <a:pPr algn="ctr"/>
            <a:r>
              <a:rPr lang="ru-RU" sz="1400" b="1" i="0" dirty="0">
                <a:solidFill>
                  <a:schemeClr val="accent6">
                    <a:lumMod val="50000"/>
                  </a:schemeClr>
                </a:solidFill>
                <a:effectLst/>
                <a:latin typeface="Times New Roman" panose="02020603050405020304" pitchFamily="18" charset="0"/>
                <a:cs typeface="Times New Roman" panose="02020603050405020304" pitchFamily="18" charset="0"/>
              </a:rPr>
              <a:t>БП: ДӘСТҮРЛІ МЕДИЦИНАҒА ҚАРАҒАНДА ХАЛЫҚТЫҚ МЕДИЦИНА ТИІМДІ ДЕП ЕСЕПТЕЙДІ ТАҚЫРЫБЫНДА </a:t>
            </a:r>
            <a:endParaRPr lang="ru-RU" sz="14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1FBC0C2F-5E6D-4FEC-55D3-DD14E1621CB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41030" y="4888455"/>
            <a:ext cx="2172127" cy="1629095"/>
          </a:xfrm>
        </p:spPr>
      </p:pic>
      <p:pic>
        <p:nvPicPr>
          <p:cNvPr id="7" name="Рисунок 6">
            <a:extLst>
              <a:ext uri="{FF2B5EF4-FFF2-40B4-BE49-F238E27FC236}">
                <a16:creationId xmlns:a16="http://schemas.microsoft.com/office/drawing/2014/main" id="{05652CE1-5CEB-F010-6AAC-34B3DEDB06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1673" y="2800985"/>
            <a:ext cx="2172127" cy="1629095"/>
          </a:xfrm>
          <a:prstGeom prst="rect">
            <a:avLst/>
          </a:prstGeom>
        </p:spPr>
      </p:pic>
      <p:pic>
        <p:nvPicPr>
          <p:cNvPr id="9" name="Рисунок 8">
            <a:extLst>
              <a:ext uri="{FF2B5EF4-FFF2-40B4-BE49-F238E27FC236}">
                <a16:creationId xmlns:a16="http://schemas.microsoft.com/office/drawing/2014/main" id="{82EB1BCA-C131-44FE-E804-921F041DF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6947" y="4888455"/>
            <a:ext cx="2172127" cy="1629095"/>
          </a:xfrm>
          <a:prstGeom prst="rect">
            <a:avLst/>
          </a:prstGeom>
        </p:spPr>
      </p:pic>
      <p:pic>
        <p:nvPicPr>
          <p:cNvPr id="11" name="Рисунок 10">
            <a:extLst>
              <a:ext uri="{FF2B5EF4-FFF2-40B4-BE49-F238E27FC236}">
                <a16:creationId xmlns:a16="http://schemas.microsoft.com/office/drawing/2014/main" id="{2F735296-AA2C-ED11-70B0-B1AF6864A4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2800985"/>
            <a:ext cx="2172127" cy="1629095"/>
          </a:xfrm>
          <a:prstGeom prst="rect">
            <a:avLst/>
          </a:prstGeom>
        </p:spPr>
      </p:pic>
      <p:pic>
        <p:nvPicPr>
          <p:cNvPr id="13" name="Рисунок 12">
            <a:extLst>
              <a:ext uri="{FF2B5EF4-FFF2-40B4-BE49-F238E27FC236}">
                <a16:creationId xmlns:a16="http://schemas.microsoft.com/office/drawing/2014/main" id="{E5D43B19-28E8-0495-53C7-C2F7472C1F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4316" y="4888455"/>
            <a:ext cx="2172127" cy="1629095"/>
          </a:xfrm>
          <a:prstGeom prst="rect">
            <a:avLst/>
          </a:prstGeom>
        </p:spPr>
      </p:pic>
      <p:pic>
        <p:nvPicPr>
          <p:cNvPr id="15" name="Рисунок 14">
            <a:extLst>
              <a:ext uri="{FF2B5EF4-FFF2-40B4-BE49-F238E27FC236}">
                <a16:creationId xmlns:a16="http://schemas.microsoft.com/office/drawing/2014/main" id="{179DBA4C-FB1E-F908-C467-288F414720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4316" y="2800985"/>
            <a:ext cx="2172127" cy="1629095"/>
          </a:xfrm>
          <a:prstGeom prst="rect">
            <a:avLst/>
          </a:prstGeom>
        </p:spPr>
      </p:pic>
      <p:pic>
        <p:nvPicPr>
          <p:cNvPr id="17" name="Рисунок 16">
            <a:extLst>
              <a:ext uri="{FF2B5EF4-FFF2-40B4-BE49-F238E27FC236}">
                <a16:creationId xmlns:a16="http://schemas.microsoft.com/office/drawing/2014/main" id="{DC910A32-112D-68B5-A210-86FC7FD9225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416" y="4888454"/>
            <a:ext cx="2172127" cy="1629095"/>
          </a:xfrm>
          <a:prstGeom prst="rect">
            <a:avLst/>
          </a:prstGeom>
        </p:spPr>
      </p:pic>
      <p:pic>
        <p:nvPicPr>
          <p:cNvPr id="19" name="Рисунок 18">
            <a:extLst>
              <a:ext uri="{FF2B5EF4-FFF2-40B4-BE49-F238E27FC236}">
                <a16:creationId xmlns:a16="http://schemas.microsoft.com/office/drawing/2014/main" id="{97B72B40-DC84-5DFF-E034-D02AF3C5E6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416" y="2800985"/>
            <a:ext cx="2172127" cy="1629095"/>
          </a:xfrm>
          <a:prstGeom prst="rect">
            <a:avLst/>
          </a:prstGeom>
        </p:spPr>
      </p:pic>
      <p:sp>
        <p:nvSpPr>
          <p:cNvPr id="20" name="TextBox 19">
            <a:extLst>
              <a:ext uri="{FF2B5EF4-FFF2-40B4-BE49-F238E27FC236}">
                <a16:creationId xmlns:a16="http://schemas.microsoft.com/office/drawing/2014/main" id="{054E47F4-4E0D-185C-E521-AA3C0A5C29E3}"/>
              </a:ext>
            </a:extLst>
          </p:cNvPr>
          <p:cNvSpPr txBox="1"/>
          <p:nvPr/>
        </p:nvSpPr>
        <p:spPr>
          <a:xfrm>
            <a:off x="595416" y="1255253"/>
            <a:ext cx="10758384" cy="1600438"/>
          </a:xfrm>
          <a:prstGeom prst="rect">
            <a:avLst/>
          </a:prstGeom>
          <a:noFill/>
        </p:spPr>
        <p:txBody>
          <a:bodyPr wrap="square" rtlCol="0">
            <a:spAutoFit/>
          </a:bodyPr>
          <a:lstStyle/>
          <a:p>
            <a:pPr marL="0" indent="0" eaLnBrk="0" fontAlgn="base" hangingPunct="0">
              <a:lnSpc>
                <a:spcPct val="100000"/>
              </a:lnSpc>
              <a:spcBef>
                <a:spcPct val="0"/>
              </a:spcBef>
              <a:spcAft>
                <a:spcPct val="0"/>
              </a:spcAft>
              <a:buNone/>
            </a:pPr>
            <a:r>
              <a:rPr lang="ru-RU" altLang="ru-RU" sz="1400" dirty="0">
                <a:solidFill>
                  <a:srgbClr val="050505"/>
                </a:solidFill>
                <a:latin typeface="Times New Roman" panose="02020603050405020304" pitchFamily="18" charset="0"/>
                <a:cs typeface="Times New Roman" panose="02020603050405020304" pitchFamily="18" charset="0"/>
              </a:rPr>
              <a:t>Формат: АПФ</a:t>
            </a:r>
            <a:endParaRPr lang="ru-RU" altLang="ru-RU" sz="14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altLang="ru-RU" sz="1400" dirty="0">
                <a:solidFill>
                  <a:srgbClr val="050505"/>
                </a:solidFill>
                <a:latin typeface="Times New Roman" panose="02020603050405020304" pitchFamily="18" charset="0"/>
                <a:cs typeface="Times New Roman" panose="02020603050405020304" pitchFamily="18" charset="0"/>
              </a:rPr>
              <a:t>9</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-10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сынып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оқушылары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қатысты</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Қарар</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lang="ru-RU" sz="1400" b="1" i="0" dirty="0">
                <a:solidFill>
                  <a:srgbClr val="C00000"/>
                </a:solidFill>
                <a:effectLst/>
                <a:latin typeface="Times New Roman" panose="02020603050405020304" pitchFamily="18" charset="0"/>
                <a:cs typeface="Times New Roman" panose="02020603050405020304" pitchFamily="18" charset="0"/>
              </a:rPr>
              <a:t>БП: ДӘСТҮРЛІ МЕДИЦИНАҒА ҚАРАҒАНДА ХАЛЫҚТЫҚ МЕДИЦИНА ТИІМДІ ДЕП ЕСЕПТЕЙДІ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CC9900"/>
                </a:solidFill>
                <a:effectLst/>
                <a:latin typeface="Times New Roman" panose="02020603050405020304" pitchFamily="18" charset="0"/>
                <a:cs typeface="Times New Roman" panose="02020603050405020304" pitchFamily="18" charset="0"/>
              </a:rPr>
              <a:t>ҮКІМЕТ</a:t>
            </a:r>
            <a:r>
              <a:rPr kumimoji="0" lang="ru-RU" altLang="ru-RU" sz="1400" b="1"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r>
              <a:rPr lang="ru-RU" sz="1400" b="1" i="0" dirty="0">
                <a:solidFill>
                  <a:srgbClr val="C00000"/>
                </a:solidFill>
                <a:effectLst/>
                <a:latin typeface="Times New Roman" panose="02020603050405020304" pitchFamily="18" charset="0"/>
                <a:cs typeface="Times New Roman" panose="02020603050405020304" pitchFamily="18" charset="0"/>
              </a:rPr>
              <a:t> ДӘСТҮРЛІ МЕДИЦИНА </a:t>
            </a:r>
            <a:r>
              <a:rPr lang="ru-RU" sz="1400" b="1" i="0" dirty="0" err="1">
                <a:solidFill>
                  <a:srgbClr val="C00000"/>
                </a:solidFill>
                <a:effectLst/>
                <a:latin typeface="Times New Roman" panose="02020603050405020304" pitchFamily="18" charset="0"/>
                <a:cs typeface="Times New Roman" panose="02020603050405020304" pitchFamily="18" charset="0"/>
              </a:rPr>
              <a:t>ең</a:t>
            </a:r>
            <a:r>
              <a:rPr lang="ru-RU" sz="1400" b="1" i="0" dirty="0">
                <a:solidFill>
                  <a:srgbClr val="C00000"/>
                </a:solidFill>
                <a:effectLst/>
                <a:latin typeface="Times New Roman" panose="02020603050405020304" pitchFamily="18" charset="0"/>
                <a:cs typeface="Times New Roman" panose="02020603050405020304" pitchFamily="18" charset="0"/>
              </a:rPr>
              <a:t> </a:t>
            </a:r>
            <a:r>
              <a:rPr lang="ru-RU" sz="1400" b="1" i="0" dirty="0" err="1">
                <a:solidFill>
                  <a:srgbClr val="C00000"/>
                </a:solidFill>
                <a:effectLst/>
                <a:latin typeface="Times New Roman" panose="02020603050405020304" pitchFamily="18" charset="0"/>
                <a:cs typeface="Times New Roman" panose="02020603050405020304" pitchFamily="18" charset="0"/>
              </a:rPr>
              <a:t>тиімді</a:t>
            </a:r>
            <a:r>
              <a:rPr lang="ru-RU" sz="1400" b="1" i="0" dirty="0">
                <a:solidFill>
                  <a:srgbClr val="C00000"/>
                </a:solidFill>
                <a:effectLst/>
                <a:latin typeface="Times New Roman" panose="02020603050405020304" pitchFamily="18" charset="0"/>
                <a:cs typeface="Times New Roman" panose="02020603050405020304" pitchFamily="18" charset="0"/>
              </a:rPr>
              <a:t> </a:t>
            </a:r>
            <a:r>
              <a:rPr lang="ru-RU" sz="1400" b="1" i="0" dirty="0" err="1">
                <a:solidFill>
                  <a:srgbClr val="C00000"/>
                </a:solidFill>
                <a:effectLst/>
                <a:latin typeface="Times New Roman" panose="02020603050405020304" pitchFamily="18" charset="0"/>
                <a:cs typeface="Times New Roman" panose="02020603050405020304" pitchFamily="18" charset="0"/>
              </a:rPr>
              <a:t>және</a:t>
            </a:r>
            <a:r>
              <a:rPr lang="ru-RU" sz="1400" b="1" i="0" dirty="0">
                <a:solidFill>
                  <a:srgbClr val="C00000"/>
                </a:solidFill>
                <a:effectLst/>
                <a:latin typeface="Times New Roman" panose="02020603050405020304" pitchFamily="18" charset="0"/>
                <a:cs typeface="Times New Roman" panose="02020603050405020304" pitchFamily="18" charset="0"/>
              </a:rPr>
              <a:t> </a:t>
            </a:r>
            <a:r>
              <a:rPr lang="ru-RU" sz="1400" b="1" i="0" dirty="0" err="1">
                <a:solidFill>
                  <a:srgbClr val="C00000"/>
                </a:solidFill>
                <a:effectLst/>
                <a:latin typeface="Times New Roman" panose="02020603050405020304" pitchFamily="18" charset="0"/>
                <a:cs typeface="Times New Roman" panose="02020603050405020304" pitchFamily="18" charset="0"/>
              </a:rPr>
              <a:t>кең</a:t>
            </a:r>
            <a:r>
              <a:rPr lang="ru-RU" sz="1400" b="1" i="0" dirty="0">
                <a:solidFill>
                  <a:srgbClr val="C00000"/>
                </a:solidFill>
                <a:effectLst/>
                <a:latin typeface="Times New Roman" panose="02020603050405020304" pitchFamily="18" charset="0"/>
                <a:cs typeface="Times New Roman" panose="02020603050405020304" pitchFamily="18" charset="0"/>
              </a:rPr>
              <a:t> </a:t>
            </a:r>
            <a:r>
              <a:rPr lang="ru-RU" sz="1400" b="1" i="0" dirty="0" err="1">
                <a:solidFill>
                  <a:srgbClr val="C00000"/>
                </a:solidFill>
                <a:effectLst/>
                <a:latin typeface="Times New Roman" panose="02020603050405020304" pitchFamily="18" charset="0"/>
                <a:cs typeface="Times New Roman" panose="02020603050405020304" pitchFamily="18" charset="0"/>
              </a:rPr>
              <a:t>таралған</a:t>
            </a:r>
            <a:r>
              <a:rPr lang="ru-RU" sz="1400" b="1" i="0" dirty="0">
                <a:solidFill>
                  <a:srgbClr val="C00000"/>
                </a:solidFill>
                <a:effectLst/>
                <a:latin typeface="Times New Roman" panose="02020603050405020304" pitchFamily="18" charset="0"/>
                <a:cs typeface="Times New Roman" panose="02020603050405020304" pitchFamily="18" charset="0"/>
              </a:rPr>
              <a:t> </a:t>
            </a:r>
            <a:r>
              <a:rPr lang="ru-RU" sz="1400" b="1" i="0" dirty="0" err="1">
                <a:solidFill>
                  <a:srgbClr val="C00000"/>
                </a:solidFill>
                <a:effectLst/>
                <a:latin typeface="Times New Roman" panose="02020603050405020304" pitchFamily="18" charset="0"/>
                <a:cs typeface="Times New Roman" panose="02020603050405020304" pitchFamily="18" charset="0"/>
              </a:rPr>
              <a:t>деп</a:t>
            </a:r>
            <a:r>
              <a:rPr lang="ru-RU" sz="1400" b="1" i="0" dirty="0">
                <a:solidFill>
                  <a:srgbClr val="C00000"/>
                </a:solidFill>
                <a:effectLst/>
                <a:latin typeface="Times New Roman" panose="02020603050405020304" pitchFamily="18" charset="0"/>
                <a:cs typeface="Times New Roman" panose="02020603050405020304" pitchFamily="18" charset="0"/>
              </a:rPr>
              <a:t> </a:t>
            </a:r>
            <a:r>
              <a:rPr lang="ru-RU" sz="1400" b="1" i="0" dirty="0" err="1">
                <a:solidFill>
                  <a:srgbClr val="C00000"/>
                </a:solidFill>
                <a:effectLst/>
                <a:latin typeface="Times New Roman" panose="02020603050405020304" pitchFamily="18" charset="0"/>
                <a:cs typeface="Times New Roman" panose="02020603050405020304" pitchFamily="18" charset="0"/>
              </a:rPr>
              <a:t>есептейді</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CC9900"/>
                </a:solidFill>
                <a:effectLst/>
                <a:latin typeface="Times New Roman" panose="02020603050405020304" pitchFamily="18" charset="0"/>
                <a:cs typeface="Times New Roman" panose="02020603050405020304" pitchFamily="18" charset="0"/>
              </a:rPr>
              <a:t>ОППОЗИЦИЯ:</a:t>
            </a:r>
            <a:r>
              <a:rPr lang="ru-RU" sz="1400" b="1" i="0" dirty="0">
                <a:solidFill>
                  <a:srgbClr val="C00000"/>
                </a:solidFill>
                <a:effectLst/>
                <a:latin typeface="Times New Roman" panose="02020603050405020304" pitchFamily="18" charset="0"/>
                <a:cs typeface="Times New Roman" panose="02020603050405020304" pitchFamily="18" charset="0"/>
              </a:rPr>
              <a:t> ХАЛЫҚТЫҚ МЕДИЦИНА ТИІМДІ  </a:t>
            </a:r>
            <a:r>
              <a:rPr lang="ru-RU" sz="1400" b="1" i="0" dirty="0" err="1">
                <a:solidFill>
                  <a:srgbClr val="C00000"/>
                </a:solidFill>
                <a:effectLst/>
                <a:latin typeface="Times New Roman" panose="02020603050405020304" pitchFamily="18" charset="0"/>
                <a:cs typeface="Times New Roman" panose="02020603050405020304" pitchFamily="18" charset="0"/>
              </a:rPr>
              <a:t>және</a:t>
            </a:r>
            <a:r>
              <a:rPr lang="ru-RU" sz="1400" b="1" i="0" dirty="0">
                <a:solidFill>
                  <a:srgbClr val="C00000"/>
                </a:solidFill>
                <a:effectLst/>
                <a:latin typeface="Times New Roman" panose="02020603050405020304" pitchFamily="18" charset="0"/>
                <a:cs typeface="Times New Roman" panose="02020603050405020304" pitchFamily="18" charset="0"/>
              </a:rPr>
              <a:t> </a:t>
            </a:r>
            <a:r>
              <a:rPr lang="ru-RU" sz="1400" b="1" i="0" dirty="0" err="1">
                <a:solidFill>
                  <a:srgbClr val="C00000"/>
                </a:solidFill>
                <a:effectLst/>
                <a:latin typeface="Times New Roman" panose="02020603050405020304" pitchFamily="18" charset="0"/>
                <a:cs typeface="Times New Roman" panose="02020603050405020304" pitchFamily="18" charset="0"/>
              </a:rPr>
              <a:t>қауіпсіз</a:t>
            </a:r>
            <a:r>
              <a:rPr lang="ru-RU" sz="1400" b="1" i="0" dirty="0">
                <a:solidFill>
                  <a:srgbClr val="C00000"/>
                </a:solidFill>
                <a:effectLst/>
                <a:latin typeface="Times New Roman" panose="02020603050405020304" pitchFamily="18" charset="0"/>
                <a:cs typeface="Times New Roman" panose="02020603050405020304" pitchFamily="18" charset="0"/>
              </a:rPr>
              <a:t> </a:t>
            </a:r>
            <a:endPar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Алаң</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түсінікті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деген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ойдамыз</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дәл</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қазір</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актуалды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ru-RU" sz="1400" dirty="0"/>
          </a:p>
        </p:txBody>
      </p:sp>
    </p:spTree>
    <p:extLst>
      <p:ext uri="{BB962C8B-B14F-4D97-AF65-F5344CB8AC3E}">
        <p14:creationId xmlns:p14="http://schemas.microsoft.com/office/powerpoint/2010/main" val="406108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C33F64-C19C-0ABA-7B02-6B89AFCE7AA0}"/>
              </a:ext>
            </a:extLst>
          </p:cNvPr>
          <p:cNvSpPr txBox="1"/>
          <p:nvPr/>
        </p:nvSpPr>
        <p:spPr>
          <a:xfrm>
            <a:off x="778213" y="457200"/>
            <a:ext cx="10690698" cy="2308324"/>
          </a:xfrm>
          <a:prstGeom prst="rect">
            <a:avLst/>
          </a:prstGeom>
          <a:noFill/>
        </p:spPr>
        <p:txBody>
          <a:bodyPr wrap="square" rtlCol="0">
            <a:spAutoFit/>
          </a:bodyPr>
          <a:lstStyle/>
          <a:p>
            <a:pPr algn="l"/>
            <a:r>
              <a:rPr lang="ru-RU" b="0" i="0" dirty="0">
                <a:solidFill>
                  <a:srgbClr val="050505"/>
                </a:solidFill>
                <a:effectLst/>
                <a:latin typeface="Times New Roman" panose="02020603050405020304" pitchFamily="18" charset="0"/>
                <a:cs typeface="Times New Roman" panose="02020603050405020304" pitchFamily="18" charset="0"/>
              </a:rPr>
              <a:t>«ЖАҢАЛЫҚТЫҢ ЖАРШЫСЫ» </a:t>
            </a:r>
            <a:r>
              <a:rPr lang="ru-RU" b="0" i="0" dirty="0" err="1">
                <a:solidFill>
                  <a:srgbClr val="050505"/>
                </a:solidFill>
                <a:effectLst/>
                <a:latin typeface="Times New Roman" panose="02020603050405020304" pitchFamily="18" charset="0"/>
                <a:cs typeface="Times New Roman" panose="02020603050405020304" pitchFamily="18" charset="0"/>
              </a:rPr>
              <a:t>мектепішілік</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ғылыми-әдістемелік</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педагогикалық</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журналының</a:t>
            </a:r>
            <a:r>
              <a:rPr lang="ru-RU" b="0" i="0" dirty="0">
                <a:solidFill>
                  <a:srgbClr val="050505"/>
                </a:solidFill>
                <a:effectLst/>
                <a:latin typeface="Times New Roman" panose="02020603050405020304" pitchFamily="18" charset="0"/>
                <a:cs typeface="Times New Roman" panose="02020603050405020304" pitchFamily="18" charset="0"/>
              </a:rPr>
              <a:t> І</a:t>
            </a:r>
            <a:r>
              <a:rPr lang="en-US" b="0" i="0" dirty="0">
                <a:solidFill>
                  <a:srgbClr val="050505"/>
                </a:solidFill>
                <a:effectLst/>
                <a:latin typeface="Times New Roman" panose="02020603050405020304" pitchFamily="18" charset="0"/>
                <a:cs typeface="Times New Roman" panose="02020603050405020304" pitchFamily="18" charset="0"/>
              </a:rPr>
              <a:t>V </a:t>
            </a:r>
            <a:r>
              <a:rPr lang="ru-RU" b="0" i="0" dirty="0" err="1">
                <a:solidFill>
                  <a:srgbClr val="050505"/>
                </a:solidFill>
                <a:effectLst/>
                <a:latin typeface="Times New Roman" panose="02020603050405020304" pitchFamily="18" charset="0"/>
                <a:cs typeface="Times New Roman" panose="02020603050405020304" pitchFamily="18" charset="0"/>
              </a:rPr>
              <a:t>және</a:t>
            </a:r>
            <a:r>
              <a:rPr lang="ru-RU" b="0" i="0" dirty="0">
                <a:solidFill>
                  <a:srgbClr val="050505"/>
                </a:solidFill>
                <a:effectLst/>
                <a:latin typeface="Times New Roman" panose="02020603050405020304" pitchFamily="18" charset="0"/>
                <a:cs typeface="Times New Roman" panose="02020603050405020304" pitchFamily="18" charset="0"/>
              </a:rPr>
              <a:t> </a:t>
            </a:r>
            <a:r>
              <a:rPr lang="en-US" b="0" i="0" dirty="0">
                <a:solidFill>
                  <a:srgbClr val="050505"/>
                </a:solidFill>
                <a:effectLst/>
                <a:latin typeface="Times New Roman" panose="02020603050405020304" pitchFamily="18" charset="0"/>
                <a:cs typeface="Times New Roman" panose="02020603050405020304" pitchFamily="18" charset="0"/>
              </a:rPr>
              <a:t>V </a:t>
            </a:r>
            <a:r>
              <a:rPr lang="ru-RU" b="0" i="0" dirty="0" err="1">
                <a:solidFill>
                  <a:srgbClr val="050505"/>
                </a:solidFill>
                <a:effectLst/>
                <a:latin typeface="Times New Roman" panose="02020603050405020304" pitchFamily="18" charset="0"/>
                <a:cs typeface="Times New Roman" panose="02020603050405020304" pitchFamily="18" charset="0"/>
              </a:rPr>
              <a:t>бөлімі</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жарыққа</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шықты</a:t>
            </a:r>
            <a:r>
              <a:rPr lang="ru-RU" b="0" i="0" dirty="0">
                <a:solidFill>
                  <a:srgbClr val="050505"/>
                </a:solidFill>
                <a:effectLst/>
                <a:latin typeface="Times New Roman" panose="02020603050405020304" pitchFamily="18" charset="0"/>
                <a:cs typeface="Times New Roman" panose="02020603050405020304" pitchFamily="18" charset="0"/>
              </a:rPr>
              <a:t>.</a:t>
            </a:r>
          </a:p>
          <a:p>
            <a:pPr algn="l"/>
            <a:r>
              <a:rPr lang="ru-RU" b="0" i="0" dirty="0" err="1">
                <a:solidFill>
                  <a:srgbClr val="050505"/>
                </a:solidFill>
                <a:effectLst/>
                <a:latin typeface="Times New Roman" panose="02020603050405020304" pitchFamily="18" charset="0"/>
                <a:cs typeface="Times New Roman" panose="02020603050405020304" pitchFamily="18" charset="0"/>
              </a:rPr>
              <a:t>Сағадат</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Нұрмағамбетов</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атындағы</a:t>
            </a:r>
            <a:r>
              <a:rPr lang="ru-RU" b="0" i="0" dirty="0">
                <a:solidFill>
                  <a:srgbClr val="050505"/>
                </a:solidFill>
                <a:effectLst/>
                <a:latin typeface="Times New Roman" panose="02020603050405020304" pitchFamily="18" charset="0"/>
                <a:cs typeface="Times New Roman" panose="02020603050405020304" pitchFamily="18" charset="0"/>
              </a:rPr>
              <a:t> 72 </a:t>
            </a:r>
            <a:r>
              <a:rPr lang="ru-RU" b="0" i="0" dirty="0" err="1">
                <a:solidFill>
                  <a:srgbClr val="050505"/>
                </a:solidFill>
                <a:effectLst/>
                <a:latin typeface="Times New Roman" panose="02020603050405020304" pitchFamily="18" charset="0"/>
                <a:cs typeface="Times New Roman" panose="02020603050405020304" pitchFamily="18" charset="0"/>
              </a:rPr>
              <a:t>жалпы</a:t>
            </a:r>
            <a:r>
              <a:rPr lang="ru-RU" b="0" i="0" dirty="0">
                <a:solidFill>
                  <a:srgbClr val="050505"/>
                </a:solidFill>
                <a:effectLst/>
                <a:latin typeface="Times New Roman" panose="02020603050405020304" pitchFamily="18" charset="0"/>
                <a:cs typeface="Times New Roman" panose="02020603050405020304" pitchFamily="18" charset="0"/>
              </a:rPr>
              <a:t> орта білім </a:t>
            </a:r>
            <a:r>
              <a:rPr lang="ru-RU" b="0" i="0" dirty="0" err="1">
                <a:solidFill>
                  <a:srgbClr val="050505"/>
                </a:solidFill>
                <a:effectLst/>
                <a:latin typeface="Times New Roman" panose="02020603050405020304" pitchFamily="18" charset="0"/>
                <a:cs typeface="Times New Roman" panose="02020603050405020304" pitchFamily="18" charset="0"/>
              </a:rPr>
              <a:t>беретін</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мектебінің</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әдістеме</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бөлімінің</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ұйымдастыруымен</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тарих</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және</a:t>
            </a:r>
            <a:r>
              <a:rPr lang="ru-RU" b="0" i="0" dirty="0">
                <a:solidFill>
                  <a:srgbClr val="050505"/>
                </a:solidFill>
                <a:effectLst/>
                <a:latin typeface="Times New Roman" panose="02020603050405020304" pitchFamily="18" charset="0"/>
                <a:cs typeface="Times New Roman" panose="02020603050405020304" pitchFamily="18" charset="0"/>
              </a:rPr>
              <a:t> география </a:t>
            </a:r>
            <a:r>
              <a:rPr lang="ru-RU" b="0" i="0" dirty="0" err="1">
                <a:solidFill>
                  <a:srgbClr val="050505"/>
                </a:solidFill>
                <a:effectLst/>
                <a:latin typeface="Times New Roman" panose="02020603050405020304" pitchFamily="18" charset="0"/>
                <a:cs typeface="Times New Roman" panose="02020603050405020304" pitchFamily="18" charset="0"/>
              </a:rPr>
              <a:t>пән</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бірлестігінің</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Функционалдық</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сауаттылықты</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құндылыққа</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бағдарлай</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дамыту</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тақырыбындағы</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онкүндік</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іс-шаралары</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және</a:t>
            </a:r>
            <a:r>
              <a:rPr lang="ru-RU" b="0" i="0" dirty="0">
                <a:solidFill>
                  <a:srgbClr val="050505"/>
                </a:solidFill>
                <a:effectLst/>
                <a:latin typeface="Times New Roman" panose="02020603050405020304" pitchFamily="18" charset="0"/>
                <a:cs typeface="Times New Roman" panose="02020603050405020304" pitchFamily="18" charset="0"/>
              </a:rPr>
              <a:t> биология </a:t>
            </a:r>
            <a:r>
              <a:rPr lang="ru-RU" b="0" i="0" dirty="0" err="1">
                <a:solidFill>
                  <a:srgbClr val="050505"/>
                </a:solidFill>
                <a:effectLst/>
                <a:latin typeface="Times New Roman" panose="02020603050405020304" pitchFamily="18" charset="0"/>
                <a:cs typeface="Times New Roman" panose="02020603050405020304" pitchFamily="18" charset="0"/>
              </a:rPr>
              <a:t>және</a:t>
            </a:r>
            <a:r>
              <a:rPr lang="ru-RU" b="0" i="0" dirty="0">
                <a:solidFill>
                  <a:srgbClr val="050505"/>
                </a:solidFill>
                <a:effectLst/>
                <a:latin typeface="Times New Roman" panose="02020603050405020304" pitchFamily="18" charset="0"/>
                <a:cs typeface="Times New Roman" panose="02020603050405020304" pitchFamily="18" charset="0"/>
              </a:rPr>
              <a:t> химия </a:t>
            </a:r>
            <a:r>
              <a:rPr lang="ru-RU" b="0" i="0" dirty="0" err="1">
                <a:solidFill>
                  <a:srgbClr val="050505"/>
                </a:solidFill>
                <a:effectLst/>
                <a:latin typeface="Times New Roman" panose="02020603050405020304" pitchFamily="18" charset="0"/>
                <a:cs typeface="Times New Roman" panose="02020603050405020304" pitchFamily="18" charset="0"/>
              </a:rPr>
              <a:t>пән</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бірлестігінің</a:t>
            </a:r>
            <a:r>
              <a:rPr lang="ru-RU" b="0" i="0" dirty="0">
                <a:solidFill>
                  <a:srgbClr val="050505"/>
                </a:solidFill>
                <a:effectLst/>
                <a:latin typeface="Times New Roman" panose="02020603050405020304" pitchFamily="18" charset="0"/>
                <a:cs typeface="Times New Roman" panose="02020603050405020304" pitchFamily="18" charset="0"/>
              </a:rPr>
              <a:t> "</a:t>
            </a:r>
            <a:r>
              <a:rPr lang="en-US" b="0" i="0" dirty="0">
                <a:solidFill>
                  <a:srgbClr val="050505"/>
                </a:solidFill>
                <a:effectLst/>
                <a:latin typeface="Times New Roman" panose="02020603050405020304" pitchFamily="18" charset="0"/>
                <a:cs typeface="Times New Roman" panose="02020603050405020304" pitchFamily="18" charset="0"/>
              </a:rPr>
              <a:t>BIOART-2023" </a:t>
            </a:r>
            <a:r>
              <a:rPr lang="ru-RU" b="0" i="0" dirty="0" err="1">
                <a:solidFill>
                  <a:srgbClr val="050505"/>
                </a:solidFill>
                <a:effectLst/>
                <a:latin typeface="Times New Roman" panose="02020603050405020304" pitchFamily="18" charset="0"/>
                <a:cs typeface="Times New Roman" panose="02020603050405020304" pitchFamily="18" charset="0"/>
              </a:rPr>
              <a:t>тақырыбындағы</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онкүндік</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іс-шаралары</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Жаңалықтың</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жаршысы</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мектепішілік</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ғылыми-әдістемелік</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педагогикалық</a:t>
            </a:r>
            <a:r>
              <a:rPr lang="ru-RU" b="0" i="0" dirty="0">
                <a:solidFill>
                  <a:srgbClr val="050505"/>
                </a:solidFill>
                <a:effectLst/>
                <a:latin typeface="Times New Roman" panose="02020603050405020304" pitchFamily="18" charset="0"/>
                <a:cs typeface="Times New Roman" panose="02020603050405020304" pitchFamily="18" charset="0"/>
              </a:rPr>
              <a:t> </a:t>
            </a:r>
            <a:r>
              <a:rPr lang="ru-RU" b="0" i="0" dirty="0" err="1">
                <a:solidFill>
                  <a:srgbClr val="050505"/>
                </a:solidFill>
                <a:effectLst/>
                <a:latin typeface="Times New Roman" panose="02020603050405020304" pitchFamily="18" charset="0"/>
                <a:cs typeface="Times New Roman" panose="02020603050405020304" pitchFamily="18" charset="0"/>
              </a:rPr>
              <a:t>журналында</a:t>
            </a:r>
            <a:r>
              <a:rPr lang="ru-RU" b="0" i="0" dirty="0">
                <a:solidFill>
                  <a:srgbClr val="050505"/>
                </a:solidFill>
                <a:effectLst/>
                <a:latin typeface="Times New Roman" panose="02020603050405020304" pitchFamily="18" charset="0"/>
                <a:cs typeface="Times New Roman" panose="02020603050405020304" pitchFamily="18" charset="0"/>
              </a:rPr>
              <a:t> жарық </a:t>
            </a:r>
            <a:r>
              <a:rPr lang="ru-RU" b="0" i="0" dirty="0" err="1">
                <a:solidFill>
                  <a:srgbClr val="050505"/>
                </a:solidFill>
                <a:effectLst/>
                <a:latin typeface="Times New Roman" panose="02020603050405020304" pitchFamily="18" charset="0"/>
                <a:cs typeface="Times New Roman" panose="02020603050405020304" pitchFamily="18" charset="0"/>
              </a:rPr>
              <a:t>көрді</a:t>
            </a:r>
            <a:r>
              <a:rPr lang="ru-RU" b="0" i="0" dirty="0">
                <a:solidFill>
                  <a:srgbClr val="050505"/>
                </a:solidFill>
                <a:effectLst/>
                <a:latin typeface="Times New Roman" panose="02020603050405020304" pitchFamily="18" charset="0"/>
                <a:cs typeface="Times New Roman" panose="02020603050405020304" pitchFamily="18" charset="0"/>
              </a:rPr>
              <a:t>.</a:t>
            </a:r>
          </a:p>
          <a:p>
            <a:endParaRPr lang="ru-RU" dirty="0"/>
          </a:p>
        </p:txBody>
      </p:sp>
      <p:pic>
        <p:nvPicPr>
          <p:cNvPr id="4" name="Рисунок 3">
            <a:extLst>
              <a:ext uri="{FF2B5EF4-FFF2-40B4-BE49-F238E27FC236}">
                <a16:creationId xmlns:a16="http://schemas.microsoft.com/office/drawing/2014/main" id="{F4DA647B-C57B-3A81-6332-FF13410B3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024" y="2739112"/>
            <a:ext cx="2745923" cy="4118885"/>
          </a:xfrm>
          <a:prstGeom prst="rect">
            <a:avLst/>
          </a:prstGeom>
        </p:spPr>
      </p:pic>
      <p:pic>
        <p:nvPicPr>
          <p:cNvPr id="6" name="Рисунок 5">
            <a:extLst>
              <a:ext uri="{FF2B5EF4-FFF2-40B4-BE49-F238E27FC236}">
                <a16:creationId xmlns:a16="http://schemas.microsoft.com/office/drawing/2014/main" id="{DDCB694E-936B-4C66-51DB-EE8CD0573F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612" y="2739113"/>
            <a:ext cx="2745923" cy="4118885"/>
          </a:xfrm>
          <a:prstGeom prst="rect">
            <a:avLst/>
          </a:prstGeom>
        </p:spPr>
      </p:pic>
    </p:spTree>
    <p:extLst>
      <p:ext uri="{BB962C8B-B14F-4D97-AF65-F5344CB8AC3E}">
        <p14:creationId xmlns:p14="http://schemas.microsoft.com/office/powerpoint/2010/main" val="416003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A2DDA66C-B2D2-00EB-20CA-9255324D5440}"/>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218" b="1218"/>
          <a:stretch>
            <a:fillRect/>
          </a:stretch>
        </p:blipFill>
        <p:spPr/>
      </p:pic>
      <p:sp>
        <p:nvSpPr>
          <p:cNvPr id="3" name="Rectangle 2">
            <a:extLst>
              <a:ext uri="{FF2B5EF4-FFF2-40B4-BE49-F238E27FC236}">
                <a16:creationId xmlns:a16="http://schemas.microsoft.com/office/drawing/2014/main" id="{C62CF20D-7ED6-4163-9F6A-605E726D4F7B}"/>
              </a:ext>
            </a:extLst>
          </p:cNvPr>
          <p:cNvSpPr/>
          <p:nvPr/>
        </p:nvSpPr>
        <p:spPr>
          <a:xfrm>
            <a:off x="5692443" y="3578719"/>
            <a:ext cx="6238299" cy="1928615"/>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D716CFD-D406-4F09-850D-192494E3A4D6}"/>
              </a:ext>
            </a:extLst>
          </p:cNvPr>
          <p:cNvSpPr txBox="1"/>
          <p:nvPr/>
        </p:nvSpPr>
        <p:spPr>
          <a:xfrm>
            <a:off x="5812971" y="3760031"/>
            <a:ext cx="6117772" cy="1323439"/>
          </a:xfrm>
          <a:prstGeom prst="rect">
            <a:avLst/>
          </a:prstGeom>
          <a:noFill/>
        </p:spPr>
        <p:txBody>
          <a:bodyPr wrap="square" rtlCol="0">
            <a:spAutoFit/>
          </a:bodyPr>
          <a:lstStyle/>
          <a:p>
            <a:pPr algn="just"/>
            <a:r>
              <a:rPr lang="ru-RU" sz="1600" b="1" i="0" dirty="0">
                <a:solidFill>
                  <a:srgbClr val="050505"/>
                </a:solidFill>
                <a:effectLst/>
                <a:latin typeface="Times New Roman" panose="02020603050405020304" pitchFamily="18" charset="0"/>
                <a:cs typeface="Times New Roman" panose="02020603050405020304" pitchFamily="18" charset="0"/>
              </a:rPr>
              <a:t>"Шымкент" </a:t>
            </a:r>
            <a:r>
              <a:rPr lang="ru-RU" sz="1600" b="1" i="0" dirty="0" err="1">
                <a:solidFill>
                  <a:srgbClr val="050505"/>
                </a:solidFill>
                <a:effectLst/>
                <a:latin typeface="Times New Roman" panose="02020603050405020304" pitchFamily="18" charset="0"/>
                <a:cs typeface="Times New Roman" panose="02020603050405020304" pitchFamily="18" charset="0"/>
              </a:rPr>
              <a:t>орталық</a:t>
            </a:r>
            <a:r>
              <a:rPr lang="ru-RU" sz="1600" b="1" i="0" dirty="0">
                <a:solidFill>
                  <a:srgbClr val="050505"/>
                </a:solidFill>
                <a:effectLst/>
                <a:latin typeface="Times New Roman" panose="02020603050405020304" pitchFamily="18" charset="0"/>
                <a:cs typeface="Times New Roman" panose="02020603050405020304" pitchFamily="18" charset="0"/>
              </a:rPr>
              <a:t> шахмат </a:t>
            </a:r>
            <a:r>
              <a:rPr lang="ru-RU" sz="1600" b="1" i="0" dirty="0" err="1">
                <a:solidFill>
                  <a:srgbClr val="050505"/>
                </a:solidFill>
                <a:effectLst/>
                <a:latin typeface="Times New Roman" panose="02020603050405020304" pitchFamily="18" charset="0"/>
                <a:cs typeface="Times New Roman" panose="02020603050405020304" pitchFamily="18" charset="0"/>
              </a:rPr>
              <a:t>клубының</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көктемді</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ашық</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біріншілігінде</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С.Нұрмағамбетов</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атындағы</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en-US" sz="1600" b="1" i="0" dirty="0">
                <a:solidFill>
                  <a:srgbClr val="050505"/>
                </a:solidFill>
                <a:effectLst/>
                <a:latin typeface="Times New Roman" panose="02020603050405020304" pitchFamily="18" charset="0"/>
                <a:cs typeface="Times New Roman" panose="02020603050405020304" pitchFamily="18" charset="0"/>
              </a:rPr>
              <a:t>N72 </a:t>
            </a:r>
            <a:r>
              <a:rPr lang="ru-RU" sz="1600" b="1" i="0" dirty="0" err="1">
                <a:solidFill>
                  <a:srgbClr val="050505"/>
                </a:solidFill>
                <a:effectLst/>
                <a:latin typeface="Times New Roman" panose="02020603050405020304" pitchFamily="18" charset="0"/>
                <a:cs typeface="Times New Roman" panose="02020603050405020304" pitchFamily="18" charset="0"/>
              </a:rPr>
              <a:t>жалпы</a:t>
            </a:r>
            <a:r>
              <a:rPr lang="ru-RU" sz="1600" b="1" i="0" dirty="0">
                <a:solidFill>
                  <a:srgbClr val="050505"/>
                </a:solidFill>
                <a:effectLst/>
                <a:latin typeface="Times New Roman" panose="02020603050405020304" pitchFamily="18" charset="0"/>
                <a:cs typeface="Times New Roman" panose="02020603050405020304" pitchFamily="18" charset="0"/>
              </a:rPr>
              <a:t> орта білім </a:t>
            </a:r>
            <a:r>
              <a:rPr lang="ru-RU" sz="1600" b="1" i="0" dirty="0" err="1">
                <a:solidFill>
                  <a:srgbClr val="050505"/>
                </a:solidFill>
                <a:effectLst/>
                <a:latin typeface="Times New Roman" panose="02020603050405020304" pitchFamily="18" charset="0"/>
                <a:cs typeface="Times New Roman" panose="02020603050405020304" pitchFamily="18" charset="0"/>
              </a:rPr>
              <a:t>беретін</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мектептің</a:t>
            </a:r>
            <a:r>
              <a:rPr lang="ru-RU" sz="1600" b="1" i="0" dirty="0">
                <a:solidFill>
                  <a:srgbClr val="050505"/>
                </a:solidFill>
                <a:effectLst/>
                <a:latin typeface="Times New Roman" panose="02020603050405020304" pitchFamily="18" charset="0"/>
                <a:cs typeface="Times New Roman" panose="02020603050405020304" pitchFamily="18" charset="0"/>
              </a:rPr>
              <a:t> 7 "Ж" </a:t>
            </a:r>
            <a:r>
              <a:rPr lang="ru-RU" sz="1600" b="1" i="0" dirty="0" err="1">
                <a:solidFill>
                  <a:srgbClr val="050505"/>
                </a:solidFill>
                <a:effectLst/>
                <a:latin typeface="Times New Roman" panose="02020603050405020304" pitchFamily="18" charset="0"/>
                <a:cs typeface="Times New Roman" panose="02020603050405020304" pitchFamily="18" charset="0"/>
              </a:rPr>
              <a:t>сынып</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оқушысы</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Пернебек</a:t>
            </a:r>
            <a:r>
              <a:rPr lang="ru-RU" sz="1600" b="1" i="0" dirty="0">
                <a:solidFill>
                  <a:srgbClr val="050505"/>
                </a:solidFill>
                <a:effectLst/>
                <a:latin typeface="Times New Roman" panose="02020603050405020304" pitchFamily="18" charset="0"/>
                <a:cs typeface="Times New Roman" panose="02020603050405020304" pitchFamily="18" charset="0"/>
              </a:rPr>
              <a:t> Саят </a:t>
            </a:r>
            <a:r>
              <a:rPr lang="ru-RU" sz="1600" b="1" i="0" dirty="0" err="1">
                <a:solidFill>
                  <a:srgbClr val="050505"/>
                </a:solidFill>
                <a:effectLst/>
                <a:latin typeface="Times New Roman" panose="02020603050405020304" pitchFamily="18" charset="0"/>
                <a:cs typeface="Times New Roman" panose="02020603050405020304" pitchFamily="18" charset="0"/>
              </a:rPr>
              <a:t>жүлделі</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a:t>
            </a:r>
            <a:r>
              <a:rPr lang="ru-RU" sz="1600" b="1" i="0"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орынды</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иеленді</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Үйірме</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жетекшісі</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дене</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тәрбиесі</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пән</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мұғалімі</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C00000"/>
                </a:solidFill>
                <a:effectLst/>
                <a:latin typeface="Times New Roman" panose="02020603050405020304" pitchFamily="18" charset="0"/>
                <a:cs typeface="Times New Roman" panose="02020603050405020304" pitchFamily="18" charset="0"/>
              </a:rPr>
              <a:t>Ергеш</a:t>
            </a:r>
            <a:r>
              <a:rPr lang="ru-RU" sz="1600" b="1" i="0" dirty="0">
                <a:solidFill>
                  <a:srgbClr val="C00000"/>
                </a:solidFill>
                <a:effectLst/>
                <a:latin typeface="Times New Roman" panose="02020603050405020304" pitchFamily="18" charset="0"/>
                <a:cs typeface="Times New Roman" panose="02020603050405020304" pitchFamily="18" charset="0"/>
              </a:rPr>
              <a:t> </a:t>
            </a:r>
            <a:r>
              <a:rPr lang="ru-RU" sz="1600" b="1" i="0" dirty="0" err="1">
                <a:solidFill>
                  <a:srgbClr val="C00000"/>
                </a:solidFill>
                <a:effectLst/>
                <a:latin typeface="Times New Roman" panose="02020603050405020304" pitchFamily="18" charset="0"/>
                <a:cs typeface="Times New Roman" panose="02020603050405020304" pitchFamily="18" charset="0"/>
              </a:rPr>
              <a:t>Нұрқанат</a:t>
            </a:r>
            <a:r>
              <a:rPr lang="ru-RU" sz="1600" b="1" i="0" dirty="0">
                <a:solidFill>
                  <a:srgbClr val="C00000"/>
                </a:solidFill>
                <a:effectLst/>
                <a:latin typeface="Times New Roman" panose="02020603050405020304" pitchFamily="18" charset="0"/>
                <a:cs typeface="Times New Roman" panose="02020603050405020304" pitchFamily="18" charset="0"/>
              </a:rPr>
              <a:t> </a:t>
            </a:r>
            <a:r>
              <a:rPr lang="ru-RU" sz="1600" b="1" i="0" dirty="0" err="1">
                <a:solidFill>
                  <a:srgbClr val="C00000"/>
                </a:solidFill>
                <a:effectLst/>
                <a:latin typeface="Times New Roman" panose="02020603050405020304" pitchFamily="18" charset="0"/>
                <a:cs typeface="Times New Roman" panose="02020603050405020304" pitchFamily="18" charset="0"/>
              </a:rPr>
              <a:t>Төреханұлына</a:t>
            </a:r>
            <a:r>
              <a:rPr lang="ru-RU" sz="1600" b="1" i="0" dirty="0">
                <a:solidFill>
                  <a:srgbClr val="C00000"/>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алғыс</a:t>
            </a:r>
            <a:r>
              <a:rPr lang="ru-RU" sz="1600" b="1" i="0" dirty="0">
                <a:solidFill>
                  <a:srgbClr val="050505"/>
                </a:solidFill>
                <a:effectLst/>
                <a:latin typeface="Times New Roman" panose="02020603050405020304" pitchFamily="18" charset="0"/>
                <a:cs typeface="Times New Roman" panose="02020603050405020304" pitchFamily="18" charset="0"/>
              </a:rPr>
              <a:t> </a:t>
            </a:r>
            <a:r>
              <a:rPr lang="ru-RU" sz="1600" b="1" i="0" dirty="0" err="1">
                <a:solidFill>
                  <a:srgbClr val="050505"/>
                </a:solidFill>
                <a:effectLst/>
                <a:latin typeface="Times New Roman" panose="02020603050405020304" pitchFamily="18" charset="0"/>
                <a:cs typeface="Times New Roman" panose="02020603050405020304" pitchFamily="18" charset="0"/>
              </a:rPr>
              <a:t>білдіреміз</a:t>
            </a:r>
            <a:r>
              <a:rPr lang="ru-RU" sz="1600" b="1" i="0" dirty="0">
                <a:solidFill>
                  <a:srgbClr val="050505"/>
                </a:solidFill>
                <a:effectLst/>
                <a:latin typeface="Times New Roman" panose="02020603050405020304" pitchFamily="18" charset="0"/>
                <a:cs typeface="Times New Roman" panose="02020603050405020304" pitchFamily="18" charset="0"/>
              </a:rPr>
              <a:t>.</a:t>
            </a:r>
          </a:p>
        </p:txBody>
      </p:sp>
      <p:pic>
        <p:nvPicPr>
          <p:cNvPr id="26" name="Рисунок 25">
            <a:extLst>
              <a:ext uri="{FF2B5EF4-FFF2-40B4-BE49-F238E27FC236}">
                <a16:creationId xmlns:a16="http://schemas.microsoft.com/office/drawing/2014/main" id="{26550414-FA69-C676-CDEB-F8E454EF5E6D}"/>
              </a:ext>
            </a:extLst>
          </p:cNvPr>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12431" b="12431"/>
          <a:stretch>
            <a:fillRect/>
          </a:stretch>
        </p:blipFill>
        <p:spPr/>
      </p:pic>
      <p:pic>
        <p:nvPicPr>
          <p:cNvPr id="28" name="Рисунок 27">
            <a:extLst>
              <a:ext uri="{FF2B5EF4-FFF2-40B4-BE49-F238E27FC236}">
                <a16:creationId xmlns:a16="http://schemas.microsoft.com/office/drawing/2014/main" id="{64F8CEC1-E9BF-DA49-E349-350C39088882}"/>
              </a:ext>
            </a:extLst>
          </p:cNvPr>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21806" b="21806"/>
          <a:stretch>
            <a:fillRect/>
          </a:stretch>
        </p:blipFill>
        <p:spPr/>
      </p:pic>
    </p:spTree>
    <p:extLst>
      <p:ext uri="{BB962C8B-B14F-4D97-AF65-F5344CB8AC3E}">
        <p14:creationId xmlns:p14="http://schemas.microsoft.com/office/powerpoint/2010/main" val="224135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a:extLst>
              <a:ext uri="{FF2B5EF4-FFF2-40B4-BE49-F238E27FC236}">
                <a16:creationId xmlns:a16="http://schemas.microsoft.com/office/drawing/2014/main" id="{7BB50440-6FF5-D877-9816-3A4D8727C4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314178" y="3148107"/>
            <a:ext cx="6858000" cy="561786"/>
          </a:xfrm>
          <a:prstGeom prst="rect">
            <a:avLst/>
          </a:prstGeom>
        </p:spPr>
      </p:pic>
      <p:pic>
        <p:nvPicPr>
          <p:cNvPr id="5" name="Рисунок 4">
            <a:extLst>
              <a:ext uri="{FF2B5EF4-FFF2-40B4-BE49-F238E27FC236}">
                <a16:creationId xmlns:a16="http://schemas.microsoft.com/office/drawing/2014/main" id="{86F369C0-ECCE-F66F-2B37-F12E44F2885E}"/>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150" t="7040" r="150" b="18199"/>
          <a:stretch/>
        </p:blipFill>
        <p:spPr>
          <a:xfrm>
            <a:off x="8716377" y="1478363"/>
            <a:ext cx="2052000" cy="1564469"/>
          </a:xfrm>
        </p:spPr>
      </p:pic>
      <p:pic>
        <p:nvPicPr>
          <p:cNvPr id="8" name="Рисунок 7">
            <a:extLst>
              <a:ext uri="{FF2B5EF4-FFF2-40B4-BE49-F238E27FC236}">
                <a16:creationId xmlns:a16="http://schemas.microsoft.com/office/drawing/2014/main" id="{A972DF55-70CE-2CC4-634A-A1374ED4539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9925" r="9925"/>
          <a:stretch>
            <a:fillRect/>
          </a:stretch>
        </p:blipFill>
        <p:spPr/>
      </p:pic>
      <p:pic>
        <p:nvPicPr>
          <p:cNvPr id="23" name="Рисунок 22">
            <a:extLst>
              <a:ext uri="{FF2B5EF4-FFF2-40B4-BE49-F238E27FC236}">
                <a16:creationId xmlns:a16="http://schemas.microsoft.com/office/drawing/2014/main" id="{413F7162-2E22-B782-C438-0D4DBC1B977F}"/>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5967" r="5967"/>
          <a:stretch>
            <a:fillRect/>
          </a:stretch>
        </p:blipFill>
        <p:spPr/>
      </p:pic>
      <p:pic>
        <p:nvPicPr>
          <p:cNvPr id="25" name="Рисунок 24">
            <a:extLst>
              <a:ext uri="{FF2B5EF4-FFF2-40B4-BE49-F238E27FC236}">
                <a16:creationId xmlns:a16="http://schemas.microsoft.com/office/drawing/2014/main" id="{958DCB10-30F7-1252-91D0-5E9421DDE180}"/>
              </a:ext>
            </a:extLst>
          </p:cNvPr>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l="5926" r="5926"/>
          <a:stretch>
            <a:fillRect/>
          </a:stretch>
        </p:blipFill>
        <p:spPr/>
      </p:pic>
      <p:pic>
        <p:nvPicPr>
          <p:cNvPr id="20" name="Рисунок 19">
            <a:extLst>
              <a:ext uri="{FF2B5EF4-FFF2-40B4-BE49-F238E27FC236}">
                <a16:creationId xmlns:a16="http://schemas.microsoft.com/office/drawing/2014/main" id="{F3FFCE00-73B3-9036-5671-32D42AD61006}"/>
              </a:ext>
            </a:extLst>
          </p:cNvPr>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t="3235" b="3235"/>
          <a:stretch>
            <a:fillRect/>
          </a:stretch>
        </p:blipFill>
        <p:spPr/>
      </p:pic>
      <p:sp>
        <p:nvSpPr>
          <p:cNvPr id="26" name="Прямоугольник 25">
            <a:extLst>
              <a:ext uri="{FF2B5EF4-FFF2-40B4-BE49-F238E27FC236}">
                <a16:creationId xmlns:a16="http://schemas.microsoft.com/office/drawing/2014/main" id="{F35AC77C-D08F-6840-78A3-B45046FA981C}"/>
              </a:ext>
            </a:extLst>
          </p:cNvPr>
          <p:cNvSpPr/>
          <p:nvPr/>
        </p:nvSpPr>
        <p:spPr>
          <a:xfrm>
            <a:off x="-126460" y="3086272"/>
            <a:ext cx="6607589" cy="156446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Рисунок 27">
            <a:extLst>
              <a:ext uri="{FF2B5EF4-FFF2-40B4-BE49-F238E27FC236}">
                <a16:creationId xmlns:a16="http://schemas.microsoft.com/office/drawing/2014/main" id="{516AA294-4A37-D6BD-DED1-6E388EDF2B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5481" y="5053519"/>
            <a:ext cx="2514600" cy="1704975"/>
          </a:xfrm>
          <a:prstGeom prst="rect">
            <a:avLst/>
          </a:prstGeom>
        </p:spPr>
      </p:pic>
      <p:pic>
        <p:nvPicPr>
          <p:cNvPr id="32" name="Рисунок 31">
            <a:extLst>
              <a:ext uri="{FF2B5EF4-FFF2-40B4-BE49-F238E27FC236}">
                <a16:creationId xmlns:a16="http://schemas.microsoft.com/office/drawing/2014/main" id="{5DA123EC-3F90-66AB-D116-20619396C2E1}"/>
              </a:ext>
            </a:extLst>
          </p:cNvPr>
          <p:cNvPicPr>
            <a:picLocks noGrp="1" noChangeAspect="1"/>
          </p:cNvPicPr>
          <p:nvPr>
            <p:ph type="pic" sz="quarter" idx="11"/>
          </p:nvPr>
        </p:nvPicPr>
        <p:blipFill rotWithShape="1">
          <a:blip r:embed="rId9" cstate="print">
            <a:extLst>
              <a:ext uri="{28A0092B-C50C-407E-A947-70E740481C1C}">
                <a14:useLocalDpi xmlns:a14="http://schemas.microsoft.com/office/drawing/2010/main" val="0"/>
              </a:ext>
            </a:extLst>
          </a:blip>
          <a:srcRect t="3235" b="6917"/>
          <a:stretch/>
        </p:blipFill>
        <p:spPr>
          <a:xfrm>
            <a:off x="6575840" y="3120588"/>
            <a:ext cx="2052000" cy="1383318"/>
          </a:xfrm>
        </p:spPr>
      </p:pic>
      <p:sp>
        <p:nvSpPr>
          <p:cNvPr id="33" name="TextBox 32">
            <a:extLst>
              <a:ext uri="{FF2B5EF4-FFF2-40B4-BE49-F238E27FC236}">
                <a16:creationId xmlns:a16="http://schemas.microsoft.com/office/drawing/2014/main" id="{37CD86A1-EC76-01B1-B42B-79F1E783C0DF}"/>
              </a:ext>
            </a:extLst>
          </p:cNvPr>
          <p:cNvSpPr txBox="1"/>
          <p:nvPr/>
        </p:nvSpPr>
        <p:spPr>
          <a:xfrm>
            <a:off x="185185" y="1187168"/>
            <a:ext cx="6295944" cy="1600438"/>
          </a:xfrm>
          <a:prstGeom prst="rect">
            <a:avLst/>
          </a:prstGeom>
          <a:noFill/>
        </p:spPr>
        <p:txBody>
          <a:bodyPr wrap="square">
            <a:spAutoFit/>
          </a:bodyPr>
          <a:lstStyle/>
          <a:p>
            <a:pPr algn="just"/>
            <a:r>
              <a:rPr lang="ru-RU" sz="1400" b="0" i="0" dirty="0">
                <a:solidFill>
                  <a:srgbClr val="050505"/>
                </a:solidFill>
                <a:effectLst/>
                <a:latin typeface="Times New Roman" panose="02020603050405020304" pitchFamily="18" charset="0"/>
                <a:cs typeface="Times New Roman" panose="02020603050405020304" pitchFamily="18" charset="0"/>
              </a:rPr>
              <a:t>Шымкент </a:t>
            </a:r>
            <a:r>
              <a:rPr lang="ru-RU" sz="1400" b="0" i="0" dirty="0" err="1">
                <a:solidFill>
                  <a:srgbClr val="050505"/>
                </a:solidFill>
                <a:effectLst/>
                <a:latin typeface="Times New Roman" panose="02020603050405020304" pitchFamily="18" charset="0"/>
                <a:cs typeface="Times New Roman" panose="02020603050405020304" pitchFamily="18" charset="0"/>
              </a:rPr>
              <a:t>қаласы</a:t>
            </a:r>
            <a:r>
              <a:rPr lang="ru-RU" sz="1400" b="0" i="0" dirty="0">
                <a:solidFill>
                  <a:srgbClr val="050505"/>
                </a:solidFill>
                <a:effectLst/>
                <a:latin typeface="Times New Roman" panose="02020603050405020304" pitchFamily="18" charset="0"/>
                <a:cs typeface="Times New Roman" panose="02020603050405020304" pitchFamily="18" charset="0"/>
              </a:rPr>
              <a:t> білім </a:t>
            </a:r>
            <a:r>
              <a:rPr lang="ru-RU" sz="1400" b="0" i="0" dirty="0" err="1">
                <a:solidFill>
                  <a:srgbClr val="050505"/>
                </a:solidFill>
                <a:effectLst/>
                <a:latin typeface="Times New Roman" panose="02020603050405020304" pitchFamily="18" charset="0"/>
                <a:cs typeface="Times New Roman" panose="02020603050405020304" pitchFamily="18" charset="0"/>
              </a:rPr>
              <a:t>басқармасына</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қарасты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Сағадат</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Нұрмағамбетов</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атындағы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kk-KZ" sz="1400" dirty="0">
                <a:solidFill>
                  <a:srgbClr val="050505"/>
                </a:solidFill>
                <a:latin typeface="Times New Roman" panose="02020603050405020304" pitchFamily="18" charset="0"/>
                <a:cs typeface="Times New Roman" panose="02020603050405020304" pitchFamily="18" charset="0"/>
              </a:rPr>
              <a:t>№</a:t>
            </a:r>
            <a:r>
              <a:rPr lang="ru-RU" sz="1400" dirty="0">
                <a:solidFill>
                  <a:srgbClr val="050505"/>
                </a:solidFill>
                <a:latin typeface="Times New Roman" panose="02020603050405020304" pitchFamily="18" charset="0"/>
                <a:cs typeface="Times New Roman" panose="02020603050405020304" pitchFamily="18" charset="0"/>
              </a:rPr>
              <a:t>72 </a:t>
            </a:r>
            <a:r>
              <a:rPr lang="en-US"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жалпы</a:t>
            </a:r>
            <a:r>
              <a:rPr lang="ru-RU" sz="1400" b="0" i="0" dirty="0">
                <a:solidFill>
                  <a:srgbClr val="050505"/>
                </a:solidFill>
                <a:effectLst/>
                <a:latin typeface="Times New Roman" panose="02020603050405020304" pitchFamily="18" charset="0"/>
                <a:cs typeface="Times New Roman" panose="02020603050405020304" pitchFamily="18" charset="0"/>
              </a:rPr>
              <a:t> орта білім </a:t>
            </a:r>
            <a:r>
              <a:rPr lang="ru-RU" sz="1400" b="0" i="0" dirty="0" err="1">
                <a:solidFill>
                  <a:srgbClr val="050505"/>
                </a:solidFill>
                <a:effectLst/>
                <a:latin typeface="Times New Roman" panose="02020603050405020304" pitchFamily="18" charset="0"/>
                <a:cs typeface="Times New Roman" panose="02020603050405020304" pitchFamily="18" charset="0"/>
              </a:rPr>
              <a:t>беретін</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мектебінің</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қазақ</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тілі</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пәнінің</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мұғалімдері</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dirty="0" err="1">
                <a:solidFill>
                  <a:srgbClr val="050505"/>
                </a:solidFill>
                <a:latin typeface="Times New Roman" panose="02020603050405020304" pitchFamily="18" charset="0"/>
                <a:cs typeface="Times New Roman" panose="02020603050405020304" pitchFamily="18" charset="0"/>
              </a:rPr>
              <a:t>Ділдәбек</a:t>
            </a:r>
            <a:r>
              <a:rPr lang="ru-RU" sz="1400" dirty="0">
                <a:solidFill>
                  <a:srgbClr val="050505"/>
                </a:solidFill>
                <a:latin typeface="Times New Roman" panose="02020603050405020304" pitchFamily="18" charset="0"/>
                <a:cs typeface="Times New Roman" panose="02020603050405020304" pitchFamily="18" charset="0"/>
              </a:rPr>
              <a:t> </a:t>
            </a:r>
            <a:r>
              <a:rPr lang="ru-RU" sz="1400" dirty="0" err="1">
                <a:solidFill>
                  <a:srgbClr val="050505"/>
                </a:solidFill>
                <a:latin typeface="Times New Roman" panose="02020603050405020304" pitchFamily="18" charset="0"/>
                <a:cs typeface="Times New Roman" panose="02020603050405020304" pitchFamily="18" charset="0"/>
              </a:rPr>
              <a:t>Ерасыл</a:t>
            </a:r>
            <a:r>
              <a:rPr lang="ru-RU" sz="1400" dirty="0">
                <a:solidFill>
                  <a:srgbClr val="050505"/>
                </a:solidFill>
                <a:latin typeface="Times New Roman" panose="02020603050405020304" pitchFamily="18" charset="0"/>
                <a:cs typeface="Times New Roman" panose="02020603050405020304" pitchFamily="18" charset="0"/>
              </a:rPr>
              <a:t> </a:t>
            </a:r>
            <a:r>
              <a:rPr lang="ru-RU" sz="1400" dirty="0" err="1">
                <a:solidFill>
                  <a:srgbClr val="050505"/>
                </a:solidFill>
                <a:latin typeface="Times New Roman" panose="02020603050405020304" pitchFamily="18" charset="0"/>
                <a:cs typeface="Times New Roman" panose="02020603050405020304" pitchFamily="18" charset="0"/>
              </a:rPr>
              <a:t>Тоқтасынұлы</a:t>
            </a:r>
            <a:r>
              <a:rPr lang="ru-RU" sz="1400" dirty="0">
                <a:solidFill>
                  <a:srgbClr val="050505"/>
                </a:solidFill>
                <a:latin typeface="Times New Roman" panose="02020603050405020304" pitchFamily="18" charset="0"/>
                <a:cs typeface="Times New Roman" panose="02020603050405020304" pitchFamily="18" charset="0"/>
              </a:rPr>
              <a:t> </a:t>
            </a:r>
            <a:r>
              <a:rPr lang="ru-RU" sz="1400" dirty="0" err="1">
                <a:solidFill>
                  <a:srgbClr val="050505"/>
                </a:solidFill>
                <a:latin typeface="Times New Roman" panose="02020603050405020304" pitchFamily="18" charset="0"/>
                <a:cs typeface="Times New Roman" panose="02020603050405020304" pitchFamily="18" charset="0"/>
              </a:rPr>
              <a:t>және</a:t>
            </a:r>
            <a:r>
              <a:rPr lang="ru-RU" sz="1400" dirty="0">
                <a:solidFill>
                  <a:srgbClr val="050505"/>
                </a:solidFill>
                <a:latin typeface="Times New Roman" panose="02020603050405020304" pitchFamily="18" charset="0"/>
                <a:cs typeface="Times New Roman" panose="02020603050405020304" pitchFamily="18" charset="0"/>
              </a:rPr>
              <a:t> </a:t>
            </a:r>
            <a:r>
              <a:rPr lang="kk-KZ" sz="1400" dirty="0">
                <a:solidFill>
                  <a:srgbClr val="050505"/>
                </a:solidFill>
                <a:latin typeface="Times New Roman" panose="02020603050405020304" pitchFamily="18" charset="0"/>
                <a:cs typeface="Times New Roman" panose="02020603050405020304" pitchFamily="18" charset="0"/>
              </a:rPr>
              <a:t>№</a:t>
            </a:r>
            <a:r>
              <a:rPr lang="en-US" sz="1400" b="0" i="0" dirty="0">
                <a:solidFill>
                  <a:srgbClr val="050505"/>
                </a:solidFill>
                <a:effectLst/>
                <a:latin typeface="Times New Roman" panose="02020603050405020304" pitchFamily="18" charset="0"/>
                <a:cs typeface="Times New Roman" panose="02020603050405020304" pitchFamily="18" charset="0"/>
              </a:rPr>
              <a:t> 112 </a:t>
            </a:r>
            <a:r>
              <a:rPr lang="ru-RU" sz="1400" b="0" i="0" dirty="0">
                <a:solidFill>
                  <a:srgbClr val="050505"/>
                </a:solidFill>
                <a:effectLst/>
                <a:latin typeface="Times New Roman" panose="02020603050405020304" pitchFamily="18" charset="0"/>
                <a:cs typeface="Times New Roman" panose="02020603050405020304" pitchFamily="18" charset="0"/>
              </a:rPr>
              <a:t>ЖОББМ </a:t>
            </a:r>
            <a:r>
              <a:rPr lang="ru-RU" sz="1400" b="0" i="0" dirty="0" err="1">
                <a:solidFill>
                  <a:srgbClr val="050505"/>
                </a:solidFill>
                <a:effectLst/>
                <a:latin typeface="Times New Roman" panose="02020603050405020304" pitchFamily="18" charset="0"/>
                <a:cs typeface="Times New Roman" panose="02020603050405020304" pitchFamily="18" charset="0"/>
              </a:rPr>
              <a:t>мұғалімі</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Баубекова</a:t>
            </a:r>
            <a:r>
              <a:rPr lang="ru-RU" sz="1400" b="0" i="0" dirty="0">
                <a:solidFill>
                  <a:srgbClr val="050505"/>
                </a:solidFill>
                <a:effectLst/>
                <a:latin typeface="Times New Roman" panose="02020603050405020304" pitchFamily="18" charset="0"/>
                <a:cs typeface="Times New Roman" panose="02020603050405020304" pitchFamily="18" charset="0"/>
              </a:rPr>
              <a:t> Шолпан </a:t>
            </a:r>
            <a:r>
              <a:rPr lang="ru-RU" sz="1200" b="1" i="0" dirty="0">
                <a:solidFill>
                  <a:srgbClr val="C00000"/>
                </a:solidFill>
                <a:effectLst/>
                <a:latin typeface="Times New Roman" panose="02020603050405020304" pitchFamily="18" charset="0"/>
                <a:cs typeface="Times New Roman" panose="02020603050405020304" pitchFamily="18" charset="0"/>
              </a:rPr>
              <a:t>"ҰЛЫ КҮНІ ҰЛЫСТЫҢ, БАСЫ БОЛСЫН ЫРЫСТЫҢ!" </a:t>
            </a:r>
            <a:r>
              <a:rPr lang="ru-RU" sz="1400" b="0" i="0" dirty="0" err="1">
                <a:solidFill>
                  <a:srgbClr val="050505"/>
                </a:solidFill>
                <a:effectLst/>
                <a:latin typeface="Times New Roman" panose="02020603050405020304" pitchFamily="18" charset="0"/>
                <a:cs typeface="Times New Roman" panose="02020603050405020304" pitchFamily="18" charset="0"/>
              </a:rPr>
              <a:t>тақырыбында</a:t>
            </a:r>
            <a:r>
              <a:rPr lang="ru-RU" sz="1400" b="0" i="0" dirty="0">
                <a:solidFill>
                  <a:srgbClr val="050505"/>
                </a:solidFill>
                <a:effectLst/>
                <a:latin typeface="Times New Roman" panose="02020603050405020304" pitchFamily="18" charset="0"/>
                <a:cs typeface="Times New Roman" panose="02020603050405020304" pitchFamily="18" charset="0"/>
              </a:rPr>
              <a:t> білім беру </a:t>
            </a:r>
            <a:r>
              <a:rPr lang="ru-RU" sz="1400" b="0" i="0" dirty="0" err="1">
                <a:solidFill>
                  <a:srgbClr val="050505"/>
                </a:solidFill>
                <a:effectLst/>
                <a:latin typeface="Times New Roman" panose="02020603050405020304" pitchFamily="18" charset="0"/>
                <a:cs typeface="Times New Roman" panose="02020603050405020304" pitchFamily="18" charset="0"/>
              </a:rPr>
              <a:t>ұйымдарының</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педагогтары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арасында</a:t>
            </a:r>
            <a:r>
              <a:rPr lang="ru-RU" sz="1400" b="0" i="0" dirty="0">
                <a:solidFill>
                  <a:srgbClr val="050505"/>
                </a:solidFill>
                <a:effectLst/>
                <a:latin typeface="Times New Roman" panose="02020603050405020304" pitchFamily="18" charset="0"/>
                <a:cs typeface="Times New Roman" panose="02020603050405020304" pitchFamily="18" charset="0"/>
              </a:rPr>
              <a:t> өткен </a:t>
            </a:r>
            <a:r>
              <a:rPr lang="ru-RU" sz="1400" b="0" i="0" dirty="0" err="1">
                <a:solidFill>
                  <a:srgbClr val="050505"/>
                </a:solidFill>
                <a:effectLst/>
                <a:latin typeface="Times New Roman" panose="02020603050405020304" pitchFamily="18" charset="0"/>
                <a:cs typeface="Times New Roman" panose="02020603050405020304" pitchFamily="18" charset="0"/>
              </a:rPr>
              <a:t>пікірсайыс</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турнирінің</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аудандық</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іріктеу</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кезеңіне</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қатысып</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қазақ</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тілі</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лигасы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1" i="0" dirty="0">
                <a:solidFill>
                  <a:srgbClr val="050505"/>
                </a:solidFill>
                <a:effectLst/>
                <a:latin typeface="Times New Roman" panose="02020603050405020304" pitchFamily="18" charset="0"/>
                <a:cs typeface="Times New Roman" panose="02020603050405020304" pitchFamily="18" charset="0"/>
              </a:rPr>
              <a:t>ІІ </a:t>
            </a:r>
            <a:r>
              <a:rPr lang="ru-RU" sz="1400" b="1" i="0" dirty="0" err="1">
                <a:solidFill>
                  <a:srgbClr val="050505"/>
                </a:solidFill>
                <a:effectLst/>
                <a:latin typeface="Times New Roman" panose="02020603050405020304" pitchFamily="18" charset="0"/>
                <a:cs typeface="Times New Roman" panose="02020603050405020304" pitchFamily="18" charset="0"/>
              </a:rPr>
              <a:t>орынмен</a:t>
            </a:r>
            <a:r>
              <a:rPr lang="ru-RU" sz="1400" b="1" i="0" dirty="0">
                <a:solidFill>
                  <a:srgbClr val="050505"/>
                </a:solidFill>
                <a:effectLst/>
                <a:latin typeface="Times New Roman" panose="02020603050405020304" pitchFamily="18" charset="0"/>
                <a:cs typeface="Times New Roman" panose="02020603050405020304" pitchFamily="18" charset="0"/>
              </a:rPr>
              <a:t> </a:t>
            </a:r>
            <a:r>
              <a:rPr lang="ru-RU" sz="1400" dirty="0" err="1">
                <a:solidFill>
                  <a:srgbClr val="050505"/>
                </a:solidFill>
                <a:latin typeface="Times New Roman" panose="02020603050405020304" pitchFamily="18" charset="0"/>
                <a:cs typeface="Times New Roman" panose="02020603050405020304" pitchFamily="18" charset="0"/>
              </a:rPr>
              <a:t>жеңіске</a:t>
            </a:r>
            <a:r>
              <a:rPr lang="ru-RU" sz="1400" dirty="0">
                <a:solidFill>
                  <a:srgbClr val="050505"/>
                </a:solidFill>
                <a:latin typeface="Times New Roman" panose="02020603050405020304" pitchFamily="18" charset="0"/>
                <a:cs typeface="Times New Roman" panose="02020603050405020304" pitchFamily="18" charset="0"/>
              </a:rPr>
              <a:t> </a:t>
            </a:r>
            <a:r>
              <a:rPr lang="ru-RU" sz="1400" dirty="0" err="1">
                <a:solidFill>
                  <a:srgbClr val="050505"/>
                </a:solidFill>
                <a:latin typeface="Times New Roman" panose="02020603050405020304" pitchFamily="18" charset="0"/>
                <a:cs typeface="Times New Roman" panose="02020603050405020304" pitchFamily="18" charset="0"/>
              </a:rPr>
              <a:t>жетті</a:t>
            </a:r>
            <a:r>
              <a:rPr lang="ru-RU" sz="1400" b="0" i="0" dirty="0">
                <a:solidFill>
                  <a:srgbClr val="050505"/>
                </a:solidFill>
                <a:effectLst/>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F8DEA844-CBB8-03E3-D621-57A4D2710E19}"/>
              </a:ext>
            </a:extLst>
          </p:cNvPr>
          <p:cNvSpPr txBox="1"/>
          <p:nvPr/>
        </p:nvSpPr>
        <p:spPr>
          <a:xfrm>
            <a:off x="8317275" y="313799"/>
            <a:ext cx="2850203" cy="830997"/>
          </a:xfrm>
          <a:prstGeom prst="rect">
            <a:avLst/>
          </a:prstGeom>
          <a:noFill/>
        </p:spPr>
        <p:txBody>
          <a:bodyPr wrap="square" rtlCol="0">
            <a:spAutoFit/>
          </a:bodyPr>
          <a:lstStyle/>
          <a:p>
            <a:r>
              <a:rPr lang="ru-RU" sz="2400" b="1" i="0" dirty="0">
                <a:solidFill>
                  <a:srgbClr val="C00000"/>
                </a:solidFill>
                <a:effectLst/>
                <a:latin typeface="Palatino Linotype" panose="02040502050505030304" pitchFamily="18" charset="0"/>
              </a:rPr>
              <a:t>ПЕДАГОГТЕР ПІКІРСАЙЫСЫ</a:t>
            </a:r>
            <a:endParaRPr lang="ru-RU" sz="2400" b="1" dirty="0">
              <a:solidFill>
                <a:srgbClr val="C00000"/>
              </a:solidFill>
              <a:latin typeface="Palatino Linotype" panose="02040502050505030304" pitchFamily="18" charset="0"/>
            </a:endParaRPr>
          </a:p>
        </p:txBody>
      </p:sp>
    </p:spTree>
    <p:extLst>
      <p:ext uri="{BB962C8B-B14F-4D97-AF65-F5344CB8AC3E}">
        <p14:creationId xmlns:p14="http://schemas.microsoft.com/office/powerpoint/2010/main" val="36128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CCC24C06-B623-4EB2-BF42-B47A8EEE25AF}"/>
              </a:ext>
            </a:extLst>
          </p:cNvPr>
          <p:cNvSpPr txBox="1">
            <a:spLocks/>
          </p:cNvSpPr>
          <p:nvPr/>
        </p:nvSpPr>
        <p:spPr>
          <a:xfrm>
            <a:off x="194553" y="570000"/>
            <a:ext cx="6011401" cy="11527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4000" b="1" i="0" dirty="0">
                <a:solidFill>
                  <a:schemeClr val="accent6">
                    <a:lumMod val="50000"/>
                  </a:schemeClr>
                </a:solidFill>
                <a:effectLst/>
                <a:latin typeface="Palatino Linotype" panose="02040502050505030304" pitchFamily="18" charset="0"/>
              </a:rPr>
              <a:t>«ДЕБАТ ПІКІРСАЙЫС АЛАҢЫ» </a:t>
            </a:r>
            <a:endParaRPr lang="ko-KR" altLang="en-US" sz="6000" b="1" dirty="0">
              <a:solidFill>
                <a:schemeClr val="accent6">
                  <a:lumMod val="50000"/>
                </a:schemeClr>
              </a:solidFill>
              <a:latin typeface="Palatino Linotype" panose="02040502050505030304" pitchFamily="18" charset="0"/>
              <a:cs typeface="Arial" pitchFamily="34" charset="0"/>
            </a:endParaRPr>
          </a:p>
        </p:txBody>
      </p:sp>
      <p:sp>
        <p:nvSpPr>
          <p:cNvPr id="4" name="TextBox 3">
            <a:extLst>
              <a:ext uri="{FF2B5EF4-FFF2-40B4-BE49-F238E27FC236}">
                <a16:creationId xmlns:a16="http://schemas.microsoft.com/office/drawing/2014/main" id="{02CD0EA9-0F85-40C3-863C-E98D68CBF024}"/>
              </a:ext>
            </a:extLst>
          </p:cNvPr>
          <p:cNvSpPr txBox="1"/>
          <p:nvPr/>
        </p:nvSpPr>
        <p:spPr>
          <a:xfrm>
            <a:off x="234283" y="1768268"/>
            <a:ext cx="6011401" cy="307777"/>
          </a:xfrm>
          <a:prstGeom prst="rect">
            <a:avLst/>
          </a:prstGeom>
          <a:noFill/>
        </p:spPr>
        <p:txBody>
          <a:bodyPr wrap="square" rtlCol="0">
            <a:spAutoFit/>
          </a:bodyPr>
          <a:lstStyle/>
          <a:p>
            <a:r>
              <a:rPr lang="kk-KZ" altLang="ko-KR" sz="1400" b="1" dirty="0">
                <a:solidFill>
                  <a:srgbClr val="C00000"/>
                </a:solidFill>
                <a:latin typeface="Times New Roman" panose="02020603050405020304" pitchFamily="18" charset="0"/>
                <a:cs typeface="Times New Roman" panose="02020603050405020304" pitchFamily="18" charset="0"/>
              </a:rPr>
              <a:t>БП ИНТЕРНЕТ КІТАПТЫ АЛМАСТЫРА АЛАДЫ ДЕП ЕСЕПТЕЙДІ</a:t>
            </a:r>
            <a:endParaRPr lang="ko-KR" altLang="en-US" sz="1400" b="1" dirty="0">
              <a:solidFill>
                <a:srgbClr val="C00000"/>
              </a:solidFill>
              <a:latin typeface="Times New Roman" panose="02020603050405020304" pitchFamily="18"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06EF816A-ACFC-2BC7-6949-DE86A800DE6E}"/>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0444" r="10444"/>
          <a:stretch>
            <a:fillRect/>
          </a:stretch>
        </p:blipFill>
        <p:spPr>
          <a:xfrm>
            <a:off x="6584617" y="357023"/>
            <a:ext cx="3823363" cy="3623965"/>
          </a:xfrm>
        </p:spPr>
      </p:pic>
      <p:pic>
        <p:nvPicPr>
          <p:cNvPr id="17" name="Рисунок 16">
            <a:extLst>
              <a:ext uri="{FF2B5EF4-FFF2-40B4-BE49-F238E27FC236}">
                <a16:creationId xmlns:a16="http://schemas.microsoft.com/office/drawing/2014/main" id="{CEA40272-70AD-FCDC-15B2-41F0258DA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2144" y="5586587"/>
            <a:ext cx="1446365" cy="1084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Рисунок 18">
            <a:extLst>
              <a:ext uri="{FF2B5EF4-FFF2-40B4-BE49-F238E27FC236}">
                <a16:creationId xmlns:a16="http://schemas.microsoft.com/office/drawing/2014/main" id="{6BF52D6D-6369-64D8-3BCF-C2541B0758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3124" y="4222944"/>
            <a:ext cx="1449607" cy="1054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Рисунок 24">
            <a:extLst>
              <a:ext uri="{FF2B5EF4-FFF2-40B4-BE49-F238E27FC236}">
                <a16:creationId xmlns:a16="http://schemas.microsoft.com/office/drawing/2014/main" id="{9AE9DEEA-0E42-3107-B4D0-14917757EB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8670" y="5581396"/>
            <a:ext cx="1461373" cy="1062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Рисунок 26">
            <a:extLst>
              <a:ext uri="{FF2B5EF4-FFF2-40B4-BE49-F238E27FC236}">
                <a16:creationId xmlns:a16="http://schemas.microsoft.com/office/drawing/2014/main" id="{8308A94A-48FD-E8DD-0ED7-C299ED09F0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696" y="5581396"/>
            <a:ext cx="1453287" cy="1089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Рисунок 28">
            <a:extLst>
              <a:ext uri="{FF2B5EF4-FFF2-40B4-BE49-F238E27FC236}">
                <a16:creationId xmlns:a16="http://schemas.microsoft.com/office/drawing/2014/main" id="{7AA8B68A-5777-A23A-9E1B-E74700052E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8696" y="4253726"/>
            <a:ext cx="1406574" cy="1054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Рисунок 30">
            <a:extLst>
              <a:ext uri="{FF2B5EF4-FFF2-40B4-BE49-F238E27FC236}">
                <a16:creationId xmlns:a16="http://schemas.microsoft.com/office/drawing/2014/main" id="{981C5474-5CC6-0A56-C6CF-BC50A0EAB8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0280"/>
          <a:stretch/>
        </p:blipFill>
        <p:spPr>
          <a:xfrm>
            <a:off x="10611672" y="4215819"/>
            <a:ext cx="1461374" cy="1062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Рисунок 32">
            <a:extLst>
              <a:ext uri="{FF2B5EF4-FFF2-40B4-BE49-F238E27FC236}">
                <a16:creationId xmlns:a16="http://schemas.microsoft.com/office/drawing/2014/main" id="{EF781D63-1685-2EDA-EA69-66D83F6B78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65306" y="2816267"/>
            <a:ext cx="1461374" cy="1096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Рисунок 34">
            <a:extLst>
              <a:ext uri="{FF2B5EF4-FFF2-40B4-BE49-F238E27FC236}">
                <a16:creationId xmlns:a16="http://schemas.microsoft.com/office/drawing/2014/main" id="{899963F0-53B6-E2A4-C385-6ACB4B8815C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82438" y="1449887"/>
            <a:ext cx="1444242" cy="1083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Рисунок 36">
            <a:extLst>
              <a:ext uri="{FF2B5EF4-FFF2-40B4-BE49-F238E27FC236}">
                <a16:creationId xmlns:a16="http://schemas.microsoft.com/office/drawing/2014/main" id="{47AF4220-FA80-6454-C057-0C87B6EA31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11672" y="107035"/>
            <a:ext cx="1385775" cy="1039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 name="Rectangle 1">
            <a:extLst>
              <a:ext uri="{FF2B5EF4-FFF2-40B4-BE49-F238E27FC236}">
                <a16:creationId xmlns:a16="http://schemas.microsoft.com/office/drawing/2014/main" id="{5BC4C75B-770D-28C6-0586-571D16EEECD7}"/>
              </a:ext>
            </a:extLst>
          </p:cNvPr>
          <p:cNvSpPr>
            <a:spLocks noChangeArrowheads="1"/>
          </p:cNvSpPr>
          <p:nvPr/>
        </p:nvSpPr>
        <p:spPr bwMode="auto">
          <a:xfrm>
            <a:off x="184731" y="5036926"/>
            <a:ext cx="626197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Сайыстың</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мақсаты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жастарға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ғаламтордың</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пайдасы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мен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зияны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жайлы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айту</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Сондай-ақ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түрлі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кітаптар</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жайында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мағлұматтар</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бере</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отырып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қажетті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білімді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кітаптан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алып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жастарды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кітап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оқуға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шақыру</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50" name="Picture 2" descr="🔰">
            <a:extLst>
              <a:ext uri="{FF2B5EF4-FFF2-40B4-BE49-F238E27FC236}">
                <a16:creationId xmlns:a16="http://schemas.microsoft.com/office/drawing/2014/main" id="{638C3B25-8227-703A-A93C-278A38B168B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519" y="1577023"/>
            <a:ext cx="78275" cy="4571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B3A5C4B-40BB-1D11-9E7B-0CCBE441F517}"/>
              </a:ext>
            </a:extLst>
          </p:cNvPr>
          <p:cNvSpPr txBox="1"/>
          <p:nvPr/>
        </p:nvSpPr>
        <p:spPr>
          <a:xfrm>
            <a:off x="352257" y="2174604"/>
            <a:ext cx="6040080" cy="2862322"/>
          </a:xfrm>
          <a:prstGeom prst="rect">
            <a:avLst/>
          </a:prstGeom>
          <a:noFill/>
        </p:spPr>
        <p:txBody>
          <a:bodyPr wrap="square" rtlCol="0">
            <a:spAutoFit/>
          </a:bodyPr>
          <a:lstStyle/>
          <a:p>
            <a:pPr algn="just"/>
            <a:r>
              <a:rPr lang="ru-RU" sz="1400" b="0" i="0" dirty="0" err="1">
                <a:solidFill>
                  <a:srgbClr val="050505"/>
                </a:solidFill>
                <a:effectLst/>
                <a:latin typeface="Times New Roman" panose="02020603050405020304" pitchFamily="18" charset="0"/>
                <a:cs typeface="Times New Roman" panose="02020603050405020304" pitchFamily="18" charset="0"/>
              </a:rPr>
              <a:t>Қазіргі</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заман</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ғаламтордың</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әлеуеті</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асып</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желінің</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жел</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ілеспес</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жылдамдықта</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дамып</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отырғаны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бәрімізге</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мәлім</a:t>
            </a:r>
            <a:r>
              <a:rPr lang="ru-RU" sz="1400" b="0" i="0" dirty="0">
                <a:solidFill>
                  <a:srgbClr val="050505"/>
                </a:solidFill>
                <a:effectLst/>
                <a:latin typeface="Times New Roman" panose="02020603050405020304" pitchFamily="18" charset="0"/>
                <a:cs typeface="Times New Roman" panose="02020603050405020304" pitchFamily="18" charset="0"/>
              </a:rPr>
              <a:t>. Заман </a:t>
            </a:r>
            <a:r>
              <a:rPr lang="ru-RU" sz="1400" b="0" i="0" dirty="0" err="1">
                <a:solidFill>
                  <a:srgbClr val="050505"/>
                </a:solidFill>
                <a:effectLst/>
                <a:latin typeface="Times New Roman" panose="02020603050405020304" pitchFamily="18" charset="0"/>
                <a:cs typeface="Times New Roman" panose="02020603050405020304" pitchFamily="18" charset="0"/>
              </a:rPr>
              <a:t>талабы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деп</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ғаламтордың</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арбауына</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еріп</a:t>
            </a:r>
            <a:r>
              <a:rPr lang="ru-RU" sz="1400" b="0" i="0" dirty="0">
                <a:solidFill>
                  <a:srgbClr val="050505"/>
                </a:solidFill>
                <a:effectLst/>
                <a:latin typeface="Times New Roman" panose="02020603050405020304" pitchFamily="18" charset="0"/>
                <a:cs typeface="Times New Roman" panose="02020603050405020304" pitchFamily="18" charset="0"/>
              </a:rPr>
              <a:t> ата-</a:t>
            </a:r>
            <a:r>
              <a:rPr lang="ru-RU" sz="1400" b="0" i="0" dirty="0" err="1">
                <a:solidFill>
                  <a:srgbClr val="050505"/>
                </a:solidFill>
                <a:effectLst/>
                <a:latin typeface="Times New Roman" panose="02020603050405020304" pitchFamily="18" charset="0"/>
                <a:cs typeface="Times New Roman" panose="02020603050405020304" pitchFamily="18" charset="0"/>
              </a:rPr>
              <a:t>бабамыздың</a:t>
            </a:r>
            <a:r>
              <a:rPr lang="ru-RU" sz="1400" b="0" i="0" dirty="0">
                <a:solidFill>
                  <a:srgbClr val="050505"/>
                </a:solidFill>
                <a:effectLst/>
                <a:latin typeface="Times New Roman" panose="02020603050405020304" pitchFamily="18" charset="0"/>
                <a:cs typeface="Times New Roman" panose="02020603050405020304" pitchFamily="18" charset="0"/>
              </a:rPr>
              <a:t> аманаты, </a:t>
            </a:r>
            <a:r>
              <a:rPr lang="ru-RU" sz="1400" b="0" i="0" dirty="0" err="1">
                <a:solidFill>
                  <a:srgbClr val="050505"/>
                </a:solidFill>
                <a:effectLst/>
                <a:latin typeface="Times New Roman" panose="02020603050405020304" pitchFamily="18" charset="0"/>
                <a:cs typeface="Times New Roman" panose="02020603050405020304" pitchFamily="18" charset="0"/>
              </a:rPr>
              <a:t>асыл</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құндылығымыз</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ғибрат</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кітабымызды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ұмытып</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кетпедік</a:t>
            </a:r>
            <a:r>
              <a:rPr lang="ru-RU" sz="1400" b="0" i="0" dirty="0">
                <a:solidFill>
                  <a:srgbClr val="050505"/>
                </a:solidFill>
                <a:effectLst/>
                <a:latin typeface="Times New Roman" panose="02020603050405020304" pitchFamily="18" charset="0"/>
                <a:cs typeface="Times New Roman" panose="02020603050405020304" pitchFamily="18" charset="0"/>
              </a:rPr>
              <a:t> пе?</a:t>
            </a:r>
          </a:p>
          <a:p>
            <a:pPr eaLnBrk="0" fontAlgn="base" hangingPunct="0">
              <a:spcBef>
                <a:spcPct val="0"/>
              </a:spcBef>
              <a:spcAft>
                <a:spcPct val="0"/>
              </a:spcAf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Осы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орайда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Сағадат</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Нұрмағамбетов</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атындағы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№72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жоббм</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АЛЬТАИР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дебаттық</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клубының</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ұйымдастыруымен</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9-10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сыныптар</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арасында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lang="ru-RU" altLang="ru-RU" sz="1200" dirty="0">
                <a:solidFill>
                  <a:srgbClr val="C00000"/>
                </a:solidFill>
                <a:latin typeface="Times New Roman" panose="02020603050405020304" pitchFamily="18" charset="0"/>
                <a:cs typeface="Times New Roman" panose="02020603050405020304" pitchFamily="18" charset="0"/>
              </a:rPr>
              <a:t>«</a:t>
            </a:r>
            <a:r>
              <a:rPr lang="kk-KZ" altLang="ko-KR" sz="1200" b="1" dirty="0">
                <a:solidFill>
                  <a:srgbClr val="C00000"/>
                </a:solidFill>
                <a:latin typeface="Times New Roman" panose="02020603050405020304" pitchFamily="18" charset="0"/>
                <a:cs typeface="Times New Roman" panose="02020603050405020304" pitchFamily="18" charset="0"/>
              </a:rPr>
              <a:t>БП ИНТЕРНЕТ КІТАПТЫ АЛМАСТЫРА АЛАДЫ ДЕП ЕСЕПТЕЙДІ»</a:t>
            </a:r>
            <a:endParaRPr lang="ko-KR" altLang="en-US" sz="1200" b="1" dirty="0">
              <a:solidFill>
                <a:srgbClr val="C0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тақырыбында</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дебат</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өткізілді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endParaRPr kumimoji="0" lang="ru-RU" alt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ru-RU" altLang="ru-RU" sz="1400" dirty="0" err="1">
                <a:solidFill>
                  <a:srgbClr val="050505"/>
                </a:solidFill>
                <a:latin typeface="Times New Roman" panose="02020603050405020304" pitchFamily="18" charset="0"/>
                <a:cs typeface="Times New Roman" panose="02020603050405020304" pitchFamily="18" charset="0"/>
              </a:rPr>
              <a:t>Пікірсайысқа</a:t>
            </a:r>
            <a:r>
              <a:rPr lang="ru-RU" altLang="ru-RU" sz="1400" dirty="0">
                <a:solidFill>
                  <a:srgbClr val="050505"/>
                </a:solidFill>
                <a:latin typeface="Times New Roman" panose="02020603050405020304" pitchFamily="18" charset="0"/>
                <a:cs typeface="Times New Roman" panose="02020603050405020304" pitchFamily="18" charset="0"/>
              </a:rPr>
              <a:t> </a:t>
            </a:r>
            <a:r>
              <a:rPr lang="ru-RU" altLang="ru-RU" sz="1400" b="1" dirty="0" err="1">
                <a:solidFill>
                  <a:srgbClr val="050505"/>
                </a:solidFill>
                <a:latin typeface="Times New Roman" panose="02020603050405020304" pitchFamily="18" charset="0"/>
                <a:cs typeface="Times New Roman" panose="02020603050405020304" pitchFamily="18" charset="0"/>
              </a:rPr>
              <a:t>Ділдәбек</a:t>
            </a:r>
            <a:r>
              <a:rPr lang="ru-RU" altLang="ru-RU" sz="1400" b="1" dirty="0">
                <a:solidFill>
                  <a:srgbClr val="050505"/>
                </a:solidFill>
                <a:latin typeface="Times New Roman" panose="02020603050405020304" pitchFamily="18" charset="0"/>
                <a:cs typeface="Times New Roman" panose="02020603050405020304" pitchFamily="18" charset="0"/>
              </a:rPr>
              <a:t> </a:t>
            </a:r>
            <a:r>
              <a:rPr lang="ru-RU" altLang="ru-RU" sz="1400" b="1" dirty="0" err="1">
                <a:solidFill>
                  <a:srgbClr val="050505"/>
                </a:solidFill>
                <a:latin typeface="Times New Roman" panose="02020603050405020304" pitchFamily="18" charset="0"/>
                <a:cs typeface="Times New Roman" panose="02020603050405020304" pitchFamily="18" charset="0"/>
              </a:rPr>
              <a:t>Ерасыл</a:t>
            </a:r>
            <a:r>
              <a:rPr lang="ru-RU" altLang="ru-RU" sz="1400" b="1" dirty="0">
                <a:solidFill>
                  <a:srgbClr val="050505"/>
                </a:solidFill>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төрағасы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әділ</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төрелік</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жасады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endParaRPr kumimoji="0" lang="ru-RU" alt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Пікірсайыс</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тартысты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өтіп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нәтижесінде</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endParaRPr kumimoji="0" lang="ru-RU" alt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05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І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орынды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Кітап</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жанашырлары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тобы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endParaRPr kumimoji="0" lang="ru-RU" alt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ІІ</a:t>
            </a:r>
            <a:r>
              <a:rPr kumimoji="0" lang="ru-RU" altLang="ru-RU" sz="105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орынды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"Интернет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пайдаланушылары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тобы</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err="1">
                <a:ln>
                  <a:noFill/>
                </a:ln>
                <a:solidFill>
                  <a:srgbClr val="050505"/>
                </a:solidFill>
                <a:effectLst/>
                <a:latin typeface="Times New Roman" panose="02020603050405020304" pitchFamily="18" charset="0"/>
                <a:cs typeface="Times New Roman" panose="02020603050405020304" pitchFamily="18" charset="0"/>
              </a:rPr>
              <a:t>иеленді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sp>
        <p:nvSpPr>
          <p:cNvPr id="40" name="Rectangle 3">
            <a:extLst>
              <a:ext uri="{FF2B5EF4-FFF2-40B4-BE49-F238E27FC236}">
                <a16:creationId xmlns:a16="http://schemas.microsoft.com/office/drawing/2014/main" id="{E13424FC-9F7A-6FE2-6ECB-28C5B7EF4F60}"/>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2052" name="Picture 4" descr="🥇">
            <a:extLst>
              <a:ext uri="{FF2B5EF4-FFF2-40B4-BE49-F238E27FC236}">
                <a16:creationId xmlns:a16="http://schemas.microsoft.com/office/drawing/2014/main" id="{563CA73E-42EC-A712-3042-8583EBF36DC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0" y="8413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
            <a:extLst>
              <a:ext uri="{FF2B5EF4-FFF2-40B4-BE49-F238E27FC236}">
                <a16:creationId xmlns:a16="http://schemas.microsoft.com/office/drawing/2014/main" id="{2251678E-0ED3-937F-9459-14C64619597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00" y="250825"/>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9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B8F732E-5E28-42D2-B38A-3F911F4FFD58}"/>
              </a:ext>
            </a:extLst>
          </p:cNvPr>
          <p:cNvSpPr/>
          <p:nvPr/>
        </p:nvSpPr>
        <p:spPr>
          <a:xfrm>
            <a:off x="-22172" y="1090800"/>
            <a:ext cx="12192000" cy="5190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reeform: Shape 18">
            <a:extLst>
              <a:ext uri="{FF2B5EF4-FFF2-40B4-BE49-F238E27FC236}">
                <a16:creationId xmlns:a16="http://schemas.microsoft.com/office/drawing/2014/main" id="{104967C3-6AA9-4BCC-986B-2115F163DEB5}"/>
              </a:ext>
            </a:extLst>
          </p:cNvPr>
          <p:cNvSpPr/>
          <p:nvPr/>
        </p:nvSpPr>
        <p:spPr>
          <a:xfrm>
            <a:off x="63500" y="64256"/>
            <a:ext cx="12006579" cy="6580384"/>
          </a:xfrm>
          <a:custGeom>
            <a:avLst/>
            <a:gdLst>
              <a:gd name="connsiteX0" fmla="*/ 5346306 w 10518842"/>
              <a:gd name="connsiteY0" fmla="*/ 1134389 h 5751487"/>
              <a:gd name="connsiteX1" fmla="*/ 5611332 w 10518842"/>
              <a:gd name="connsiteY1" fmla="*/ 1134389 h 5751487"/>
              <a:gd name="connsiteX2" fmla="*/ 5611332 w 10518842"/>
              <a:gd name="connsiteY2" fmla="*/ 1399415 h 5751487"/>
              <a:gd name="connsiteX3" fmla="*/ 5346306 w 10518842"/>
              <a:gd name="connsiteY3" fmla="*/ 1399415 h 5751487"/>
              <a:gd name="connsiteX4" fmla="*/ 5043802 w 10518842"/>
              <a:gd name="connsiteY4" fmla="*/ 1134389 h 5751487"/>
              <a:gd name="connsiteX5" fmla="*/ 5308828 w 10518842"/>
              <a:gd name="connsiteY5" fmla="*/ 1134389 h 5751487"/>
              <a:gd name="connsiteX6" fmla="*/ 5308828 w 10518842"/>
              <a:gd name="connsiteY6" fmla="*/ 1399415 h 5751487"/>
              <a:gd name="connsiteX7" fmla="*/ 5043802 w 10518842"/>
              <a:gd name="connsiteY7" fmla="*/ 1399415 h 5751487"/>
              <a:gd name="connsiteX8" fmla="*/ 5346306 w 10518842"/>
              <a:gd name="connsiteY8" fmla="*/ 817831 h 5751487"/>
              <a:gd name="connsiteX9" fmla="*/ 5611332 w 10518842"/>
              <a:gd name="connsiteY9" fmla="*/ 817831 h 5751487"/>
              <a:gd name="connsiteX10" fmla="*/ 5611332 w 10518842"/>
              <a:gd name="connsiteY10" fmla="*/ 1082857 h 5751487"/>
              <a:gd name="connsiteX11" fmla="*/ 5346306 w 10518842"/>
              <a:gd name="connsiteY11" fmla="*/ 1082857 h 5751487"/>
              <a:gd name="connsiteX12" fmla="*/ 5043802 w 10518842"/>
              <a:gd name="connsiteY12" fmla="*/ 817831 h 5751487"/>
              <a:gd name="connsiteX13" fmla="*/ 5308828 w 10518842"/>
              <a:gd name="connsiteY13" fmla="*/ 817831 h 5751487"/>
              <a:gd name="connsiteX14" fmla="*/ 5308828 w 10518842"/>
              <a:gd name="connsiteY14" fmla="*/ 1082857 h 5751487"/>
              <a:gd name="connsiteX15" fmla="*/ 5043802 w 10518842"/>
              <a:gd name="connsiteY15" fmla="*/ 1082857 h 5751487"/>
              <a:gd name="connsiteX16" fmla="*/ 6046161 w 10518842"/>
              <a:gd name="connsiteY16" fmla="*/ 325702 h 5751487"/>
              <a:gd name="connsiteX17" fmla="*/ 5869119 w 10518842"/>
              <a:gd name="connsiteY17" fmla="*/ 460536 h 5751487"/>
              <a:gd name="connsiteX18" fmla="*/ 6387069 w 10518842"/>
              <a:gd name="connsiteY18" fmla="*/ 905400 h 5751487"/>
              <a:gd name="connsiteX19" fmla="*/ 6490262 w 10518842"/>
              <a:gd name="connsiteY19" fmla="*/ 807196 h 5751487"/>
              <a:gd name="connsiteX20" fmla="*/ 6630884 w 10518842"/>
              <a:gd name="connsiteY20" fmla="*/ 802282 h 5751487"/>
              <a:gd name="connsiteX21" fmla="*/ 5340953 w 10518842"/>
              <a:gd name="connsiteY21" fmla="*/ 96372 h 5751487"/>
              <a:gd name="connsiteX22" fmla="*/ 3558939 w 10518842"/>
              <a:gd name="connsiteY22" fmla="*/ 1438874 h 5751487"/>
              <a:gd name="connsiteX23" fmla="*/ 3564855 w 10518842"/>
              <a:gd name="connsiteY23" fmla="*/ 1438874 h 5751487"/>
              <a:gd name="connsiteX24" fmla="*/ 3335435 w 10518842"/>
              <a:gd name="connsiteY24" fmla="*/ 1613190 h 5751487"/>
              <a:gd name="connsiteX25" fmla="*/ 174316 w 10518842"/>
              <a:gd name="connsiteY25" fmla="*/ 1613190 h 5751487"/>
              <a:gd name="connsiteX26" fmla="*/ 174316 w 10518842"/>
              <a:gd name="connsiteY26" fmla="*/ 5577171 h 5751487"/>
              <a:gd name="connsiteX27" fmla="*/ 10344526 w 10518842"/>
              <a:gd name="connsiteY27" fmla="*/ 5577171 h 5751487"/>
              <a:gd name="connsiteX28" fmla="*/ 10344526 w 10518842"/>
              <a:gd name="connsiteY28" fmla="*/ 1613190 h 5751487"/>
              <a:gd name="connsiteX29" fmla="*/ 7485439 w 10518842"/>
              <a:gd name="connsiteY29" fmla="*/ 1613190 h 5751487"/>
              <a:gd name="connsiteX30" fmla="*/ 7311123 w 10518842"/>
              <a:gd name="connsiteY30" fmla="*/ 1438874 h 5751487"/>
              <a:gd name="connsiteX31" fmla="*/ 7317145 w 10518842"/>
              <a:gd name="connsiteY31" fmla="*/ 1438874 h 5751487"/>
              <a:gd name="connsiteX32" fmla="*/ 6706171 w 10518842"/>
              <a:gd name="connsiteY32" fmla="*/ 844377 h 5751487"/>
              <a:gd name="connsiteX33" fmla="*/ 6515130 w 10518842"/>
              <a:gd name="connsiteY33" fmla="*/ 1015391 h 5751487"/>
              <a:gd name="connsiteX34" fmla="*/ 6641991 w 10518842"/>
              <a:gd name="connsiteY34" fmla="*/ 1124351 h 5751487"/>
              <a:gd name="connsiteX35" fmla="*/ 6625929 w 10518842"/>
              <a:gd name="connsiteY35" fmla="*/ 1132382 h 5751487"/>
              <a:gd name="connsiteX36" fmla="*/ 6498873 w 10518842"/>
              <a:gd name="connsiteY36" fmla="*/ 1029943 h 5751487"/>
              <a:gd name="connsiteX37" fmla="*/ 6008376 w 10518842"/>
              <a:gd name="connsiteY37" fmla="*/ 1469018 h 5751487"/>
              <a:gd name="connsiteX38" fmla="*/ 5798725 w 10518842"/>
              <a:gd name="connsiteY38" fmla="*/ 1465300 h 5751487"/>
              <a:gd name="connsiteX39" fmla="*/ 6367499 w 10518842"/>
              <a:gd name="connsiteY39" fmla="*/ 924024 h 5751487"/>
              <a:gd name="connsiteX40" fmla="*/ 5332922 w 10518842"/>
              <a:gd name="connsiteY40" fmla="*/ 0 h 5751487"/>
              <a:gd name="connsiteX41" fmla="*/ 5728790 w 10518842"/>
              <a:gd name="connsiteY41" fmla="*/ 340008 h 5751487"/>
              <a:gd name="connsiteX42" fmla="*/ 5792382 w 10518842"/>
              <a:gd name="connsiteY42" fmla="*/ 288521 h 5751487"/>
              <a:gd name="connsiteX43" fmla="*/ 6042484 w 10518842"/>
              <a:gd name="connsiteY43" fmla="*/ 281085 h 5751487"/>
              <a:gd name="connsiteX44" fmla="*/ 6641990 w 10518842"/>
              <a:gd name="connsiteY44" fmla="*/ 801620 h 5751487"/>
              <a:gd name="connsiteX45" fmla="*/ 6641408 w 10518842"/>
              <a:gd name="connsiteY45" fmla="*/ 801914 h 5751487"/>
              <a:gd name="connsiteX46" fmla="*/ 6703042 w 10518842"/>
              <a:gd name="connsiteY46" fmla="*/ 799760 h 5751487"/>
              <a:gd name="connsiteX47" fmla="*/ 7327948 w 10518842"/>
              <a:gd name="connsiteY47" fmla="*/ 1438874 h 5751487"/>
              <a:gd name="connsiteX48" fmla="*/ 10518842 w 10518842"/>
              <a:gd name="connsiteY48" fmla="*/ 1438874 h 5751487"/>
              <a:gd name="connsiteX49" fmla="*/ 10518842 w 10518842"/>
              <a:gd name="connsiteY49" fmla="*/ 5751487 h 5751487"/>
              <a:gd name="connsiteX50" fmla="*/ 0 w 10518842"/>
              <a:gd name="connsiteY50" fmla="*/ 5751487 h 5751487"/>
              <a:gd name="connsiteX51" fmla="*/ 0 w 10518842"/>
              <a:gd name="connsiteY51" fmla="*/ 1438874 h 5751487"/>
              <a:gd name="connsiteX52" fmla="*/ 3099775 w 10518842"/>
              <a:gd name="connsiteY52" fmla="*/ 1438874 h 5751487"/>
              <a:gd name="connsiteX53" fmla="*/ 3011936 w 10518842"/>
              <a:gd name="connsiteY53" fmla="*/ 1437563 h 5751487"/>
              <a:gd name="connsiteX54" fmla="*/ 4786808 w 10518842"/>
              <a:gd name="connsiteY54" fmla="*/ 16062 h 575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518842" h="5751487">
                <a:moveTo>
                  <a:pt x="5346306" y="1134389"/>
                </a:moveTo>
                <a:lnTo>
                  <a:pt x="5611332" y="1134389"/>
                </a:lnTo>
                <a:lnTo>
                  <a:pt x="5611332" y="1399415"/>
                </a:lnTo>
                <a:lnTo>
                  <a:pt x="5346306" y="1399415"/>
                </a:lnTo>
                <a:close/>
                <a:moveTo>
                  <a:pt x="5043802" y="1134389"/>
                </a:moveTo>
                <a:lnTo>
                  <a:pt x="5308828" y="1134389"/>
                </a:lnTo>
                <a:lnTo>
                  <a:pt x="5308828" y="1399415"/>
                </a:lnTo>
                <a:lnTo>
                  <a:pt x="5043802" y="1399415"/>
                </a:lnTo>
                <a:close/>
                <a:moveTo>
                  <a:pt x="5346306" y="817831"/>
                </a:moveTo>
                <a:lnTo>
                  <a:pt x="5611332" y="817831"/>
                </a:lnTo>
                <a:lnTo>
                  <a:pt x="5611332" y="1082857"/>
                </a:lnTo>
                <a:lnTo>
                  <a:pt x="5346306" y="1082857"/>
                </a:lnTo>
                <a:close/>
                <a:moveTo>
                  <a:pt x="5043802" y="817831"/>
                </a:moveTo>
                <a:lnTo>
                  <a:pt x="5308828" y="817831"/>
                </a:lnTo>
                <a:lnTo>
                  <a:pt x="5308828" y="1082857"/>
                </a:lnTo>
                <a:lnTo>
                  <a:pt x="5043802" y="1082857"/>
                </a:lnTo>
                <a:close/>
                <a:moveTo>
                  <a:pt x="6046161" y="325702"/>
                </a:moveTo>
                <a:lnTo>
                  <a:pt x="5869119" y="460536"/>
                </a:lnTo>
                <a:lnTo>
                  <a:pt x="6387069" y="905400"/>
                </a:lnTo>
                <a:lnTo>
                  <a:pt x="6490262" y="807196"/>
                </a:lnTo>
                <a:lnTo>
                  <a:pt x="6630884" y="802282"/>
                </a:lnTo>
                <a:close/>
                <a:moveTo>
                  <a:pt x="5340953" y="96372"/>
                </a:moveTo>
                <a:lnTo>
                  <a:pt x="3558939" y="1438874"/>
                </a:lnTo>
                <a:lnTo>
                  <a:pt x="3564855" y="1438874"/>
                </a:lnTo>
                <a:lnTo>
                  <a:pt x="3335435" y="1613190"/>
                </a:lnTo>
                <a:lnTo>
                  <a:pt x="174316" y="1613190"/>
                </a:lnTo>
                <a:lnTo>
                  <a:pt x="174316" y="5577171"/>
                </a:lnTo>
                <a:lnTo>
                  <a:pt x="10344526" y="5577171"/>
                </a:lnTo>
                <a:lnTo>
                  <a:pt x="10344526" y="1613190"/>
                </a:lnTo>
                <a:lnTo>
                  <a:pt x="7485439" y="1613190"/>
                </a:lnTo>
                <a:lnTo>
                  <a:pt x="7311123" y="1438874"/>
                </a:lnTo>
                <a:lnTo>
                  <a:pt x="7317145" y="1438874"/>
                </a:lnTo>
                <a:lnTo>
                  <a:pt x="6706171" y="844377"/>
                </a:lnTo>
                <a:lnTo>
                  <a:pt x="6515130" y="1015391"/>
                </a:lnTo>
                <a:lnTo>
                  <a:pt x="6641991" y="1124351"/>
                </a:lnTo>
                <a:lnTo>
                  <a:pt x="6625929" y="1132382"/>
                </a:lnTo>
                <a:lnTo>
                  <a:pt x="6498873" y="1029943"/>
                </a:lnTo>
                <a:lnTo>
                  <a:pt x="6008376" y="1469018"/>
                </a:lnTo>
                <a:lnTo>
                  <a:pt x="5798725" y="1465300"/>
                </a:lnTo>
                <a:lnTo>
                  <a:pt x="6367499" y="924024"/>
                </a:lnTo>
                <a:close/>
                <a:moveTo>
                  <a:pt x="5332922" y="0"/>
                </a:moveTo>
                <a:lnTo>
                  <a:pt x="5728790" y="340008"/>
                </a:lnTo>
                <a:lnTo>
                  <a:pt x="5792382" y="288521"/>
                </a:lnTo>
                <a:lnTo>
                  <a:pt x="6042484" y="281085"/>
                </a:lnTo>
                <a:lnTo>
                  <a:pt x="6641990" y="801620"/>
                </a:lnTo>
                <a:lnTo>
                  <a:pt x="6641408" y="801914"/>
                </a:lnTo>
                <a:lnTo>
                  <a:pt x="6703042" y="799760"/>
                </a:lnTo>
                <a:lnTo>
                  <a:pt x="7327948" y="1438874"/>
                </a:lnTo>
                <a:lnTo>
                  <a:pt x="10518842" y="1438874"/>
                </a:lnTo>
                <a:lnTo>
                  <a:pt x="10518842" y="5751487"/>
                </a:lnTo>
                <a:lnTo>
                  <a:pt x="0" y="5751487"/>
                </a:lnTo>
                <a:lnTo>
                  <a:pt x="0" y="1438874"/>
                </a:lnTo>
                <a:lnTo>
                  <a:pt x="3099775" y="1438874"/>
                </a:lnTo>
                <a:lnTo>
                  <a:pt x="3011936" y="1437563"/>
                </a:lnTo>
                <a:lnTo>
                  <a:pt x="4786808" y="160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itle 45">
            <a:extLst>
              <a:ext uri="{FF2B5EF4-FFF2-40B4-BE49-F238E27FC236}">
                <a16:creationId xmlns:a16="http://schemas.microsoft.com/office/drawing/2014/main" id="{1BDEF9E6-774E-42F6-ACEC-33133EBF519D}"/>
              </a:ext>
            </a:extLst>
          </p:cNvPr>
          <p:cNvSpPr txBox="1">
            <a:spLocks/>
          </p:cNvSpPr>
          <p:nvPr/>
        </p:nvSpPr>
        <p:spPr>
          <a:xfrm>
            <a:off x="1027490" y="2461525"/>
            <a:ext cx="2698750" cy="199012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endParaRPr lang="ko-KR" altLang="en-US" sz="4000" dirty="0"/>
          </a:p>
        </p:txBody>
      </p:sp>
      <p:sp>
        <p:nvSpPr>
          <p:cNvPr id="26" name="TextBox 25">
            <a:extLst>
              <a:ext uri="{FF2B5EF4-FFF2-40B4-BE49-F238E27FC236}">
                <a16:creationId xmlns:a16="http://schemas.microsoft.com/office/drawing/2014/main" id="{2AC063BD-08A9-417D-9D14-47B46A6E7A4E}"/>
              </a:ext>
            </a:extLst>
          </p:cNvPr>
          <p:cNvSpPr txBox="1"/>
          <p:nvPr/>
        </p:nvSpPr>
        <p:spPr>
          <a:xfrm>
            <a:off x="5913354" y="2376891"/>
            <a:ext cx="5880493" cy="2677656"/>
          </a:xfrm>
          <a:prstGeom prst="rect">
            <a:avLst/>
          </a:prstGeom>
          <a:noFill/>
        </p:spPr>
        <p:txBody>
          <a:bodyPr wrap="square" rtlCol="0">
            <a:spAutoFit/>
          </a:bodyPr>
          <a:lstStyle/>
          <a:p>
            <a:pPr algn="just"/>
            <a:r>
              <a:rPr lang="ru-RU" sz="1400" b="0" i="0" dirty="0">
                <a:solidFill>
                  <a:srgbClr val="050505"/>
                </a:solidFill>
                <a:effectLst/>
                <a:latin typeface="Times New Roman" panose="02020603050405020304" pitchFamily="18" charset="0"/>
                <a:cs typeface="Times New Roman" panose="02020603050405020304" pitchFamily="18" charset="0"/>
              </a:rPr>
              <a:t>Шымкент </a:t>
            </a:r>
            <a:r>
              <a:rPr lang="ru-RU" sz="1400" b="0" i="0" dirty="0" err="1">
                <a:solidFill>
                  <a:srgbClr val="050505"/>
                </a:solidFill>
                <a:effectLst/>
                <a:latin typeface="Times New Roman" panose="02020603050405020304" pitchFamily="18" charset="0"/>
                <a:cs typeface="Times New Roman" panose="02020603050405020304" pitchFamily="18" charset="0"/>
              </a:rPr>
              <a:t>қаласы</a:t>
            </a:r>
            <a:r>
              <a:rPr lang="ru-RU" sz="1400" b="0" i="0" dirty="0">
                <a:solidFill>
                  <a:srgbClr val="050505"/>
                </a:solidFill>
                <a:effectLst/>
                <a:latin typeface="Times New Roman" panose="02020603050405020304" pitchFamily="18" charset="0"/>
                <a:cs typeface="Times New Roman" panose="02020603050405020304" pitchFamily="18" charset="0"/>
              </a:rPr>
              <a:t> білім </a:t>
            </a:r>
            <a:r>
              <a:rPr lang="ru-RU" sz="1400" b="0" i="0" dirty="0" err="1">
                <a:solidFill>
                  <a:srgbClr val="050505"/>
                </a:solidFill>
                <a:effectLst/>
                <a:latin typeface="Times New Roman" panose="02020603050405020304" pitchFamily="18" charset="0"/>
                <a:cs typeface="Times New Roman" panose="02020603050405020304" pitchFamily="18" charset="0"/>
              </a:rPr>
              <a:t>басқармасына</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қарасты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С.Нұрмағамбетов</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атындағы</a:t>
            </a:r>
            <a:r>
              <a:rPr lang="ru-RU" sz="1400" b="0" i="0" dirty="0">
                <a:solidFill>
                  <a:srgbClr val="050505"/>
                </a:solidFill>
                <a:effectLst/>
                <a:latin typeface="Times New Roman" panose="02020603050405020304" pitchFamily="18" charset="0"/>
                <a:cs typeface="Times New Roman" panose="02020603050405020304" pitchFamily="18" charset="0"/>
              </a:rPr>
              <a:t> </a:t>
            </a:r>
          </a:p>
          <a:p>
            <a:pPr algn="just"/>
            <a:r>
              <a:rPr lang="ru-RU" sz="1400" b="0" i="0" dirty="0">
                <a:solidFill>
                  <a:srgbClr val="050505"/>
                </a:solidFill>
                <a:effectLst/>
                <a:latin typeface="Times New Roman" panose="02020603050405020304" pitchFamily="18" charset="0"/>
                <a:cs typeface="Times New Roman" panose="02020603050405020304" pitchFamily="18" charset="0"/>
              </a:rPr>
              <a:t>№72 </a:t>
            </a:r>
            <a:r>
              <a:rPr lang="ru-RU" sz="1400" b="0" i="0" dirty="0" err="1">
                <a:solidFill>
                  <a:srgbClr val="050505"/>
                </a:solidFill>
                <a:effectLst/>
                <a:latin typeface="Times New Roman" panose="02020603050405020304" pitchFamily="18" charset="0"/>
                <a:cs typeface="Times New Roman" panose="02020603050405020304" pitchFamily="18" charset="0"/>
              </a:rPr>
              <a:t>жалпы</a:t>
            </a:r>
            <a:r>
              <a:rPr lang="ru-RU" sz="1400" b="0" i="0" dirty="0">
                <a:solidFill>
                  <a:srgbClr val="050505"/>
                </a:solidFill>
                <a:effectLst/>
                <a:latin typeface="Times New Roman" panose="02020603050405020304" pitchFamily="18" charset="0"/>
                <a:cs typeface="Times New Roman" panose="02020603050405020304" pitchFamily="18" charset="0"/>
              </a:rPr>
              <a:t> орта білім </a:t>
            </a:r>
            <a:r>
              <a:rPr lang="ru-RU" sz="1400" b="0" i="0" dirty="0" err="1">
                <a:solidFill>
                  <a:srgbClr val="050505"/>
                </a:solidFill>
                <a:effectLst/>
                <a:latin typeface="Times New Roman" panose="02020603050405020304" pitchFamily="18" charset="0"/>
                <a:cs typeface="Times New Roman" panose="02020603050405020304" pitchFamily="18" charset="0"/>
              </a:rPr>
              <a:t>беретін</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мектебінде</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Мейірімді</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жүрек</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атты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айлық</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жоспарына</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сәйкес</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Жасөспірімдер</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арасындағы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құқықбұзушылық</a:t>
            </a:r>
            <a:r>
              <a:rPr lang="ru-RU" sz="1400" b="0" i="0" dirty="0">
                <a:solidFill>
                  <a:srgbClr val="050505"/>
                </a:solidFill>
                <a:effectLst/>
                <a:latin typeface="Times New Roman" panose="02020603050405020304" pitchFamily="18" charset="0"/>
                <a:cs typeface="Times New Roman" panose="02020603050405020304" pitchFamily="18" charset="0"/>
              </a:rPr>
              <a:t> неге </a:t>
            </a:r>
            <a:r>
              <a:rPr lang="ru-RU" sz="1400" b="0" i="0" dirty="0" err="1">
                <a:solidFill>
                  <a:srgbClr val="050505"/>
                </a:solidFill>
                <a:effectLst/>
                <a:latin typeface="Times New Roman" panose="02020603050405020304" pitchFamily="18" charset="0"/>
                <a:cs typeface="Times New Roman" panose="02020603050405020304" pitchFamily="18" charset="0"/>
              </a:rPr>
              <a:t>өршіп</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тұр</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тақырыбында</a:t>
            </a:r>
            <a:r>
              <a:rPr lang="ru-RU" sz="1400" b="0" i="0" dirty="0">
                <a:solidFill>
                  <a:srgbClr val="050505"/>
                </a:solidFill>
                <a:effectLst/>
                <a:latin typeface="Times New Roman" panose="02020603050405020304" pitchFamily="18" charset="0"/>
                <a:cs typeface="Times New Roman" panose="02020603050405020304" pitchFamily="18" charset="0"/>
              </a:rPr>
              <a:t> ДЕБАТ </a:t>
            </a:r>
            <a:r>
              <a:rPr lang="ru-RU" sz="1400" b="0" i="0" dirty="0" err="1">
                <a:solidFill>
                  <a:srgbClr val="050505"/>
                </a:solidFill>
                <a:effectLst/>
                <a:latin typeface="Times New Roman" panose="02020603050405020304" pitchFamily="18" charset="0"/>
                <a:cs typeface="Times New Roman" panose="02020603050405020304" pitchFamily="18" charset="0"/>
              </a:rPr>
              <a:t>пікір-сайысы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өткізілді</a:t>
            </a:r>
            <a:r>
              <a:rPr lang="ru-RU" sz="1400" b="0" i="0" dirty="0">
                <a:solidFill>
                  <a:srgbClr val="050505"/>
                </a:solidFill>
                <a:effectLst/>
                <a:latin typeface="Times New Roman" panose="02020603050405020304" pitchFamily="18" charset="0"/>
                <a:cs typeface="Times New Roman" panose="02020603050405020304" pitchFamily="18" charset="0"/>
              </a:rPr>
              <a:t>.</a:t>
            </a:r>
          </a:p>
          <a:p>
            <a:pPr algn="just"/>
            <a:r>
              <a:rPr lang="ru-RU" sz="1400" b="1" i="0" dirty="0" err="1">
                <a:solidFill>
                  <a:srgbClr val="C00000"/>
                </a:solidFill>
                <a:effectLst/>
                <a:latin typeface="Times New Roman" panose="02020603050405020304" pitchFamily="18" charset="0"/>
                <a:cs typeface="Times New Roman" panose="02020603050405020304" pitchFamily="18" charset="0"/>
              </a:rPr>
              <a:t>Пікір</a:t>
            </a:r>
            <a:r>
              <a:rPr lang="ru-RU" sz="1400" b="1" i="0" dirty="0">
                <a:solidFill>
                  <a:srgbClr val="C00000"/>
                </a:solidFill>
                <a:effectLst/>
                <a:latin typeface="Times New Roman" panose="02020603050405020304" pitchFamily="18" charset="0"/>
                <a:cs typeface="Times New Roman" panose="02020603050405020304" pitchFamily="18" charset="0"/>
              </a:rPr>
              <a:t> </a:t>
            </a:r>
            <a:r>
              <a:rPr lang="ru-RU" sz="1400" b="1" i="0" dirty="0" err="1">
                <a:solidFill>
                  <a:srgbClr val="C00000"/>
                </a:solidFill>
                <a:effectLst/>
                <a:latin typeface="Times New Roman" panose="02020603050405020304" pitchFamily="18" charset="0"/>
                <a:cs typeface="Times New Roman" panose="02020603050405020304" pitchFamily="18" charset="0"/>
              </a:rPr>
              <a:t>сайыстың</a:t>
            </a:r>
            <a:r>
              <a:rPr lang="ru-RU" sz="1400" b="1" i="0" dirty="0">
                <a:solidFill>
                  <a:srgbClr val="C00000"/>
                </a:solidFill>
                <a:effectLst/>
                <a:latin typeface="Times New Roman" panose="02020603050405020304" pitchFamily="18" charset="0"/>
                <a:cs typeface="Times New Roman" panose="02020603050405020304" pitchFamily="18" charset="0"/>
              </a:rPr>
              <a:t> </a:t>
            </a:r>
            <a:r>
              <a:rPr lang="ru-RU" sz="1400" b="1" i="0" dirty="0" err="1">
                <a:solidFill>
                  <a:srgbClr val="C00000"/>
                </a:solidFill>
                <a:effectLst/>
                <a:latin typeface="Times New Roman" panose="02020603050405020304" pitchFamily="18" charset="0"/>
                <a:cs typeface="Times New Roman" panose="02020603050405020304" pitchFamily="18" charset="0"/>
              </a:rPr>
              <a:t>мақсаты</a:t>
            </a:r>
            <a:r>
              <a:rPr lang="ru-RU" sz="1400" b="1" i="0" dirty="0">
                <a:solidFill>
                  <a:srgbClr val="C00000"/>
                </a:solidFill>
                <a:effectLst/>
                <a:latin typeface="Times New Roman" panose="02020603050405020304" pitchFamily="18" charset="0"/>
                <a:cs typeface="Times New Roman" panose="02020603050405020304" pitchFamily="18" charset="0"/>
              </a:rPr>
              <a:t>:</a:t>
            </a:r>
          </a:p>
          <a:p>
            <a:pPr algn="just"/>
            <a:r>
              <a:rPr lang="ru-RU" sz="1400" b="0" i="0" dirty="0">
                <a:solidFill>
                  <a:srgbClr val="050505"/>
                </a:solidFill>
                <a:effectLst/>
                <a:latin typeface="Times New Roman" panose="02020603050405020304" pitchFamily="18" charset="0"/>
                <a:cs typeface="Times New Roman" panose="02020603050405020304" pitchFamily="18" charset="0"/>
              </a:rPr>
              <a:t>•</a:t>
            </a:r>
            <a:r>
              <a:rPr lang="ru-RU" sz="1400" b="0" i="0" dirty="0" err="1">
                <a:solidFill>
                  <a:srgbClr val="050505"/>
                </a:solidFill>
                <a:effectLst/>
                <a:latin typeface="Times New Roman" panose="02020603050405020304" pitchFamily="18" charset="0"/>
                <a:cs typeface="Times New Roman" panose="02020603050405020304" pitchFamily="18" charset="0"/>
              </a:rPr>
              <a:t>Оқушылардың</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құқықтық</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сауаттылығын</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арттырып</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құқық</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бұзушылық</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және</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қылмыс</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белгілерімен</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түрлерімен</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таныстыру</a:t>
            </a:r>
            <a:r>
              <a:rPr lang="ru-RU" sz="1400" b="0" i="0" dirty="0">
                <a:solidFill>
                  <a:srgbClr val="050505"/>
                </a:solidFill>
                <a:effectLst/>
                <a:latin typeface="Times New Roman" panose="02020603050405020304" pitchFamily="18" charset="0"/>
                <a:cs typeface="Times New Roman" panose="02020603050405020304" pitchFamily="18" charset="0"/>
              </a:rPr>
              <a:t>. </a:t>
            </a:r>
          </a:p>
          <a:p>
            <a:pPr algn="just"/>
            <a:r>
              <a:rPr lang="ru-RU" sz="1400" b="0" i="0" dirty="0">
                <a:solidFill>
                  <a:srgbClr val="050505"/>
                </a:solidFill>
                <a:effectLst/>
                <a:latin typeface="Times New Roman" panose="02020603050405020304" pitchFamily="18" charset="0"/>
                <a:cs typeface="Times New Roman" panose="02020603050405020304" pitchFamily="18" charset="0"/>
              </a:rPr>
              <a:t>•</a:t>
            </a:r>
            <a:r>
              <a:rPr lang="ru-RU" sz="1400" b="0" i="0" dirty="0" err="1">
                <a:solidFill>
                  <a:srgbClr val="050505"/>
                </a:solidFill>
                <a:effectLst/>
                <a:latin typeface="Times New Roman" panose="02020603050405020304" pitchFamily="18" charset="0"/>
                <a:cs typeface="Times New Roman" panose="02020603050405020304" pitchFamily="18" charset="0"/>
              </a:rPr>
              <a:t>Жасөспірімдер</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арасындағы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құқықбұзушылықтың</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алдын</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алу</a:t>
            </a:r>
            <a:r>
              <a:rPr lang="ru-RU" sz="1400" b="0" i="0" dirty="0">
                <a:solidFill>
                  <a:srgbClr val="050505"/>
                </a:solidFill>
                <a:effectLst/>
                <a:latin typeface="Times New Roman" panose="02020603050405020304" pitchFamily="18" charset="0"/>
                <a:cs typeface="Times New Roman" panose="02020603050405020304" pitchFamily="18" charset="0"/>
              </a:rPr>
              <a:t>.</a:t>
            </a:r>
          </a:p>
          <a:p>
            <a:pPr algn="just"/>
            <a:r>
              <a:rPr lang="ru-RU" sz="1400" b="0" i="0" dirty="0">
                <a:solidFill>
                  <a:srgbClr val="050505"/>
                </a:solidFill>
                <a:effectLst/>
                <a:latin typeface="Times New Roman" panose="02020603050405020304" pitchFamily="18" charset="0"/>
                <a:cs typeface="Times New Roman" panose="02020603050405020304" pitchFamily="18" charset="0"/>
              </a:rPr>
              <a:t>•</a:t>
            </a:r>
            <a:r>
              <a:rPr lang="ru-RU" sz="1400" b="0" i="0" dirty="0" err="1">
                <a:solidFill>
                  <a:srgbClr val="050505"/>
                </a:solidFill>
                <a:effectLst/>
                <a:latin typeface="Times New Roman" panose="02020603050405020304" pitchFamily="18" charset="0"/>
                <a:cs typeface="Times New Roman" panose="02020603050405020304" pitchFamily="18" charset="0"/>
              </a:rPr>
              <a:t>Қоғамның</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заңдары</a:t>
            </a:r>
            <a:r>
              <a:rPr lang="ru-RU" sz="1400" b="0" i="0" dirty="0">
                <a:solidFill>
                  <a:srgbClr val="050505"/>
                </a:solidFill>
                <a:effectLst/>
                <a:latin typeface="Times New Roman" panose="02020603050405020304" pitchFamily="18" charset="0"/>
                <a:cs typeface="Times New Roman" panose="02020603050405020304" pitchFamily="18" charset="0"/>
              </a:rPr>
              <a:t> мен </a:t>
            </a:r>
            <a:r>
              <a:rPr lang="ru-RU" sz="1400" b="0" i="0" dirty="0" err="1">
                <a:solidFill>
                  <a:srgbClr val="050505"/>
                </a:solidFill>
                <a:effectLst/>
                <a:latin typeface="Times New Roman" panose="02020603050405020304" pitchFamily="18" charset="0"/>
                <a:cs typeface="Times New Roman" panose="02020603050405020304" pitchFamily="18" charset="0"/>
              </a:rPr>
              <a:t>нормаларын</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орындауға</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құқықтарын</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біліп</a:t>
            </a:r>
            <a:r>
              <a:rPr lang="ru-RU" sz="1400" b="0" i="0" dirty="0">
                <a:solidFill>
                  <a:srgbClr val="050505"/>
                </a:solidFill>
                <a:effectLst/>
                <a:latin typeface="Times New Roman" panose="02020603050405020304" pitchFamily="18" charset="0"/>
                <a:cs typeface="Times New Roman" panose="02020603050405020304" pitchFamily="18" charset="0"/>
              </a:rPr>
              <a:t> оны </a:t>
            </a:r>
            <a:r>
              <a:rPr lang="ru-RU" sz="1400" b="0" i="0" dirty="0" err="1">
                <a:solidFill>
                  <a:srgbClr val="050505"/>
                </a:solidFill>
                <a:effectLst/>
                <a:latin typeface="Times New Roman" panose="02020603050405020304" pitchFamily="18" charset="0"/>
                <a:cs typeface="Times New Roman" panose="02020603050405020304" pitchFamily="18" charset="0"/>
              </a:rPr>
              <a:t>құрметтеуге</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тәрбиелеу</a:t>
            </a:r>
            <a:r>
              <a:rPr lang="ru-RU" sz="1400" b="0" i="0" dirty="0">
                <a:solidFill>
                  <a:srgbClr val="050505"/>
                </a:solidFill>
                <a:effectLst/>
                <a:latin typeface="Times New Roman" panose="02020603050405020304" pitchFamily="18" charset="0"/>
                <a:cs typeface="Times New Roman" panose="02020603050405020304" pitchFamily="18" charset="0"/>
              </a:rPr>
              <a:t>.</a:t>
            </a:r>
          </a:p>
          <a:p>
            <a:pPr algn="just"/>
            <a:r>
              <a:rPr lang="ru-RU" sz="1400" b="0" i="0" dirty="0" err="1">
                <a:solidFill>
                  <a:srgbClr val="050505"/>
                </a:solidFill>
                <a:effectLst/>
                <a:latin typeface="Times New Roman" panose="02020603050405020304" pitchFamily="18" charset="0"/>
                <a:cs typeface="Times New Roman" panose="02020603050405020304" pitchFamily="18" charset="0"/>
              </a:rPr>
              <a:t>Пікір</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сайыс</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қорытындысы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бойынша</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қатысқан</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командаларға</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мақтау</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қағаздары</a:t>
            </a:r>
            <a:r>
              <a:rPr lang="ru-RU" sz="1400" b="0" i="0" dirty="0">
                <a:solidFill>
                  <a:srgbClr val="050505"/>
                </a:solidFill>
                <a:effectLst/>
                <a:latin typeface="Times New Roman" panose="02020603050405020304" pitchFamily="18" charset="0"/>
                <a:cs typeface="Times New Roman" panose="02020603050405020304" pitchFamily="18" charset="0"/>
              </a:rPr>
              <a:t> </a:t>
            </a:r>
            <a:r>
              <a:rPr lang="ru-RU" sz="1400" b="0" i="0" dirty="0" err="1">
                <a:solidFill>
                  <a:srgbClr val="050505"/>
                </a:solidFill>
                <a:effectLst/>
                <a:latin typeface="Times New Roman" panose="02020603050405020304" pitchFamily="18" charset="0"/>
                <a:cs typeface="Times New Roman" panose="02020603050405020304" pitchFamily="18" charset="0"/>
              </a:rPr>
              <a:t>берілді</a:t>
            </a:r>
            <a:r>
              <a:rPr lang="ru-RU" sz="1400" b="0" i="0" dirty="0">
                <a:solidFill>
                  <a:srgbClr val="050505"/>
                </a:solidFill>
                <a:effectLst/>
                <a:latin typeface="Times New Roman" panose="02020603050405020304" pitchFamily="18" charset="0"/>
                <a:cs typeface="Times New Roman" panose="02020603050405020304" pitchFamily="18" charset="0"/>
              </a:rPr>
              <a:t>.</a:t>
            </a:r>
          </a:p>
        </p:txBody>
      </p:sp>
      <p:pic>
        <p:nvPicPr>
          <p:cNvPr id="3076" name="Picture 4" descr="🏅">
            <a:extLst>
              <a:ext uri="{FF2B5EF4-FFF2-40B4-BE49-F238E27FC236}">
                <a16:creationId xmlns:a16="http://schemas.microsoft.com/office/drawing/2014/main" id="{D4BA3284-CD23-D305-F83D-A77D016B0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6827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
            <a:extLst>
              <a:ext uri="{FF2B5EF4-FFF2-40B4-BE49-F238E27FC236}">
                <a16:creationId xmlns:a16="http://schemas.microsoft.com/office/drawing/2014/main" id="{634284F9-1FF3-6B13-6EBB-DDA47F338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16827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950AFF6-9665-08C7-FC99-97210F39A346}"/>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52ED8CC-2C86-A5D9-A9AC-BB50BA57AE64}"/>
              </a:ext>
            </a:extLst>
          </p:cNvPr>
          <p:cNvSpPr txBox="1"/>
          <p:nvPr/>
        </p:nvSpPr>
        <p:spPr>
          <a:xfrm>
            <a:off x="7833359" y="396240"/>
            <a:ext cx="4336469" cy="954107"/>
          </a:xfrm>
          <a:prstGeom prst="rect">
            <a:avLst/>
          </a:prstGeom>
          <a:noFill/>
        </p:spPr>
        <p:txBody>
          <a:bodyPr wrap="square" rtlCol="0">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 </a:t>
            </a:r>
            <a:r>
              <a:rPr kumimoji="0" lang="ru-RU" altLang="ru-RU" sz="2800" b="1" i="0" u="none" strike="noStrike" cap="none" normalizeH="0" baseline="0" dirty="0">
                <a:ln>
                  <a:noFill/>
                </a:ln>
                <a:solidFill>
                  <a:srgbClr val="FFC000"/>
                </a:solidFill>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rPr>
              <a:t>«МЕЙІРІМ - ЖҮРЕКТЕН»  </a:t>
            </a:r>
            <a:r>
              <a:rPr kumimoji="0" lang="ru-RU" altLang="ru-RU" b="1" i="0" u="none" strike="noStrike" cap="none" normalizeH="0" baseline="0" dirty="0">
                <a:ln>
                  <a:noFill/>
                </a:ln>
                <a:solidFill>
                  <a:srgbClr val="FFC000"/>
                </a:solidFill>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rPr>
              <a:t>   </a:t>
            </a:r>
            <a:r>
              <a:rPr kumimoji="0" lang="ru-RU" altLang="ru-RU" sz="2800" b="1" i="0" u="none" strike="noStrike" cap="none" normalizeH="0" baseline="0" dirty="0" err="1">
                <a:ln>
                  <a:noFill/>
                </a:ln>
                <a:solidFill>
                  <a:srgbClr val="FFC000"/>
                </a:solidFill>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rPr>
              <a:t>айлығы</a:t>
            </a:r>
            <a:endParaRPr kumimoji="0" lang="ru-RU" altLang="ru-RU" sz="1600" b="1" i="0" u="none" strike="noStrike" cap="none" normalizeH="0" baseline="0" dirty="0">
              <a:ln>
                <a:noFill/>
              </a:ln>
              <a:solidFill>
                <a:srgbClr val="FFC000"/>
              </a:solidFill>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a:ln>
                  <a:noFill/>
                </a:ln>
                <a:solidFill>
                  <a:srgbClr val="FFC000"/>
                </a:solidFill>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rPr>
              <a:t>"ДЕБАТ ПІКІР САЙЫС КҮНІ"</a:t>
            </a:r>
            <a:endParaRPr lang="ru-RU" sz="2800" b="1" dirty="0">
              <a:solidFill>
                <a:srgbClr val="FFC000"/>
              </a:solidFill>
              <a:effectLst>
                <a:outerShdw blurRad="38100" dist="38100" dir="2700000" algn="tl">
                  <a:srgbClr val="000000">
                    <a:alpha val="43137"/>
                  </a:srgbClr>
                </a:outerShdw>
              </a:effectLst>
              <a:latin typeface="Bahnschrift Condensed" panose="020B0502040204020203"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C80774CE-F99E-A9B1-0ED5-51CE025DC9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257"/>
          <a:stretch/>
        </p:blipFill>
        <p:spPr>
          <a:xfrm>
            <a:off x="3994834" y="4851321"/>
            <a:ext cx="1828393" cy="1001499"/>
          </a:xfrm>
          <a:prstGeom prst="rect">
            <a:avLst/>
          </a:prstGeom>
        </p:spPr>
      </p:pic>
      <p:pic>
        <p:nvPicPr>
          <p:cNvPr id="9" name="Рисунок 8">
            <a:extLst>
              <a:ext uri="{FF2B5EF4-FFF2-40B4-BE49-F238E27FC236}">
                <a16:creationId xmlns:a16="http://schemas.microsoft.com/office/drawing/2014/main" id="{9F1BA469-FC78-EE73-04B6-C9E8B680FD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451" y="4851321"/>
            <a:ext cx="1780443" cy="1001499"/>
          </a:xfrm>
          <a:prstGeom prst="rect">
            <a:avLst/>
          </a:prstGeom>
        </p:spPr>
      </p:pic>
      <p:pic>
        <p:nvPicPr>
          <p:cNvPr id="11" name="Рисунок 10">
            <a:extLst>
              <a:ext uri="{FF2B5EF4-FFF2-40B4-BE49-F238E27FC236}">
                <a16:creationId xmlns:a16="http://schemas.microsoft.com/office/drawing/2014/main" id="{AC3310EB-4A5B-B78B-B859-B8461CF5A6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000"/>
          <a:stretch/>
        </p:blipFill>
        <p:spPr>
          <a:xfrm>
            <a:off x="2114643" y="4830995"/>
            <a:ext cx="1780442" cy="1001499"/>
          </a:xfrm>
          <a:prstGeom prst="rect">
            <a:avLst/>
          </a:prstGeom>
        </p:spPr>
      </p:pic>
      <p:pic>
        <p:nvPicPr>
          <p:cNvPr id="13" name="Рисунок 12">
            <a:extLst>
              <a:ext uri="{FF2B5EF4-FFF2-40B4-BE49-F238E27FC236}">
                <a16:creationId xmlns:a16="http://schemas.microsoft.com/office/drawing/2014/main" id="{8616C36F-E35A-9693-BA1F-07EB04DB98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956" y="2404139"/>
            <a:ext cx="1780442" cy="1001499"/>
          </a:xfrm>
          <a:prstGeom prst="rect">
            <a:avLst/>
          </a:prstGeom>
        </p:spPr>
      </p:pic>
      <p:pic>
        <p:nvPicPr>
          <p:cNvPr id="15" name="Рисунок 14">
            <a:extLst>
              <a:ext uri="{FF2B5EF4-FFF2-40B4-BE49-F238E27FC236}">
                <a16:creationId xmlns:a16="http://schemas.microsoft.com/office/drawing/2014/main" id="{1AD58DF8-6F58-0313-FE99-F74291D655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4834" y="3636979"/>
            <a:ext cx="1809253" cy="1017705"/>
          </a:xfrm>
          <a:prstGeom prst="rect">
            <a:avLst/>
          </a:prstGeom>
        </p:spPr>
      </p:pic>
      <p:pic>
        <p:nvPicPr>
          <p:cNvPr id="17" name="Рисунок 16">
            <a:extLst>
              <a:ext uri="{FF2B5EF4-FFF2-40B4-BE49-F238E27FC236}">
                <a16:creationId xmlns:a16="http://schemas.microsoft.com/office/drawing/2014/main" id="{188ADBE4-D046-2599-8CB4-21EAADB659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212" y="3626517"/>
            <a:ext cx="1780442" cy="1001499"/>
          </a:xfrm>
          <a:prstGeom prst="rect">
            <a:avLst/>
          </a:prstGeom>
        </p:spPr>
      </p:pic>
      <p:pic>
        <p:nvPicPr>
          <p:cNvPr id="28" name="Рисунок 27">
            <a:extLst>
              <a:ext uri="{FF2B5EF4-FFF2-40B4-BE49-F238E27FC236}">
                <a16:creationId xmlns:a16="http://schemas.microsoft.com/office/drawing/2014/main" id="{20D75230-6743-D411-A229-21FBC68FAE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4835" y="2418023"/>
            <a:ext cx="1809253" cy="1017705"/>
          </a:xfrm>
          <a:prstGeom prst="rect">
            <a:avLst/>
          </a:prstGeom>
        </p:spPr>
      </p:pic>
      <p:pic>
        <p:nvPicPr>
          <p:cNvPr id="30" name="Рисунок 29">
            <a:extLst>
              <a:ext uri="{FF2B5EF4-FFF2-40B4-BE49-F238E27FC236}">
                <a16:creationId xmlns:a16="http://schemas.microsoft.com/office/drawing/2014/main" id="{80FDAB8E-312B-7243-086F-D1DE3E0607E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4464" y="2418023"/>
            <a:ext cx="1780443" cy="1001499"/>
          </a:xfrm>
          <a:prstGeom prst="rect">
            <a:avLst/>
          </a:prstGeom>
        </p:spPr>
      </p:pic>
      <p:pic>
        <p:nvPicPr>
          <p:cNvPr id="32" name="Рисунок 31">
            <a:extLst>
              <a:ext uri="{FF2B5EF4-FFF2-40B4-BE49-F238E27FC236}">
                <a16:creationId xmlns:a16="http://schemas.microsoft.com/office/drawing/2014/main" id="{D667E93C-F531-C244-CCA2-9466B429636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39366" y="3624509"/>
            <a:ext cx="1780442" cy="1001499"/>
          </a:xfrm>
          <a:prstGeom prst="rect">
            <a:avLst/>
          </a:prstGeom>
        </p:spPr>
      </p:pic>
      <p:sp>
        <p:nvSpPr>
          <p:cNvPr id="57" name="Rectangle 21">
            <a:extLst>
              <a:ext uri="{FF2B5EF4-FFF2-40B4-BE49-F238E27FC236}">
                <a16:creationId xmlns:a16="http://schemas.microsoft.com/office/drawing/2014/main" id="{AF7BCC41-9532-062A-C7CB-223A4B1341F2}"/>
              </a:ext>
            </a:extLst>
          </p:cNvPr>
          <p:cNvSpPr/>
          <p:nvPr/>
        </p:nvSpPr>
        <p:spPr>
          <a:xfrm>
            <a:off x="0" y="5928444"/>
            <a:ext cx="12192000" cy="5190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172073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12"/>
            <a:ext cx="12192000" cy="73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40329" y="163246"/>
            <a:ext cx="2691970" cy="707886"/>
          </a:xfrm>
          <a:prstGeom prst="rect">
            <a:avLst/>
          </a:prstGeom>
        </p:spPr>
        <p:txBody>
          <a:bodyPr wrap="square">
            <a:spAutoFit/>
          </a:bodyPr>
          <a:lstStyle/>
          <a:p>
            <a:r>
              <a:rPr lang="ru-RU" sz="2000" b="1" dirty="0">
                <a:solidFill>
                  <a:srgbClr val="FFC000"/>
                </a:solidFill>
                <a:ea typeface="Calibri" panose="020F0502020204030204" pitchFamily="34" charset="0"/>
              </a:rPr>
              <a:t>СЕМИНАР ТРЕНИНГ</a:t>
            </a:r>
            <a:endParaRPr lang="ru-RU" sz="2000" b="1" dirty="0">
              <a:solidFill>
                <a:schemeClr val="bg1"/>
              </a:solidFill>
              <a:ea typeface="Calibri" panose="020F0502020204030204" pitchFamily="34" charset="0"/>
            </a:endParaRPr>
          </a:p>
          <a:p>
            <a:endParaRPr lang="ru-RU" sz="2000" b="1" dirty="0">
              <a:solidFill>
                <a:schemeClr val="bg1"/>
              </a:solidFill>
              <a:latin typeface="Oswald" panose="00000500000000000000" pitchFamily="2" charset="-52"/>
            </a:endParaRPr>
          </a:p>
        </p:txBody>
      </p:sp>
      <p:sp>
        <p:nvSpPr>
          <p:cNvPr id="4" name="TextBox 3"/>
          <p:cNvSpPr txBox="1"/>
          <p:nvPr/>
        </p:nvSpPr>
        <p:spPr>
          <a:xfrm>
            <a:off x="402303" y="2251303"/>
            <a:ext cx="1215397" cy="2646878"/>
          </a:xfrm>
          <a:prstGeom prst="rect">
            <a:avLst/>
          </a:prstGeom>
          <a:noFill/>
        </p:spPr>
        <p:txBody>
          <a:bodyPr wrap="none" rtlCol="0">
            <a:spAutoFit/>
          </a:bodyPr>
          <a:lstStyle/>
          <a:p>
            <a:r>
              <a:rPr lang="ru-RU" sz="16600" b="1" dirty="0">
                <a:solidFill>
                  <a:srgbClr val="092844"/>
                </a:solidFill>
                <a:latin typeface="Oswald" panose="00000500000000000000" pitchFamily="2" charset="-52"/>
              </a:rPr>
              <a:t>?</a:t>
            </a:r>
          </a:p>
        </p:txBody>
      </p:sp>
      <p:cxnSp>
        <p:nvCxnSpPr>
          <p:cNvPr id="30" name="Прямая соединительная линия 29"/>
          <p:cNvCxnSpPr>
            <a:cxnSpLocks/>
          </p:cNvCxnSpPr>
          <p:nvPr/>
        </p:nvCxnSpPr>
        <p:spPr>
          <a:xfrm>
            <a:off x="1617700" y="1060626"/>
            <a:ext cx="0" cy="500525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9BBFDD6E-2F79-8A75-99D5-78A0A487DA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9139" y="1116030"/>
            <a:ext cx="2863819" cy="2271479"/>
          </a:xfrm>
          <a:prstGeom prst="rect">
            <a:avLst/>
          </a:prstGeom>
        </p:spPr>
      </p:pic>
      <p:pic>
        <p:nvPicPr>
          <p:cNvPr id="7" name="Рисунок 6">
            <a:extLst>
              <a:ext uri="{FF2B5EF4-FFF2-40B4-BE49-F238E27FC236}">
                <a16:creationId xmlns:a16="http://schemas.microsoft.com/office/drawing/2014/main" id="{46A5EB3C-1765-9FA3-324C-BF2268FD68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753"/>
          <a:stretch/>
        </p:blipFill>
        <p:spPr>
          <a:xfrm>
            <a:off x="8749142" y="3919308"/>
            <a:ext cx="2863817" cy="2271480"/>
          </a:xfrm>
          <a:prstGeom prst="rect">
            <a:avLst/>
          </a:prstGeom>
        </p:spPr>
      </p:pic>
      <p:pic>
        <p:nvPicPr>
          <p:cNvPr id="9" name="Рисунок 8">
            <a:extLst>
              <a:ext uri="{FF2B5EF4-FFF2-40B4-BE49-F238E27FC236}">
                <a16:creationId xmlns:a16="http://schemas.microsoft.com/office/drawing/2014/main" id="{9FD9B645-2CA1-F170-9044-1F338420A0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4875" y="3919308"/>
            <a:ext cx="2863819" cy="2271480"/>
          </a:xfrm>
          <a:prstGeom prst="rect">
            <a:avLst/>
          </a:prstGeom>
        </p:spPr>
      </p:pic>
      <p:pic>
        <p:nvPicPr>
          <p:cNvPr id="11" name="Рисунок 10">
            <a:extLst>
              <a:ext uri="{FF2B5EF4-FFF2-40B4-BE49-F238E27FC236}">
                <a16:creationId xmlns:a16="http://schemas.microsoft.com/office/drawing/2014/main" id="{FA5C89BA-58A8-CA11-CD3C-8AB3D7B49A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60602" y="3919309"/>
            <a:ext cx="2863826" cy="2271479"/>
          </a:xfrm>
          <a:prstGeom prst="rect">
            <a:avLst/>
          </a:prstGeom>
        </p:spPr>
      </p:pic>
      <p:sp>
        <p:nvSpPr>
          <p:cNvPr id="13" name="TextBox 12">
            <a:extLst>
              <a:ext uri="{FF2B5EF4-FFF2-40B4-BE49-F238E27FC236}">
                <a16:creationId xmlns:a16="http://schemas.microsoft.com/office/drawing/2014/main" id="{3399BFDA-8AB4-D7A0-8D62-26EB39AF757F}"/>
              </a:ext>
            </a:extLst>
          </p:cNvPr>
          <p:cNvSpPr txBox="1"/>
          <p:nvPr/>
        </p:nvSpPr>
        <p:spPr>
          <a:xfrm>
            <a:off x="1959048" y="1009403"/>
            <a:ext cx="6472571" cy="1200329"/>
          </a:xfrm>
          <a:prstGeom prst="rect">
            <a:avLst/>
          </a:prstGeom>
          <a:noFill/>
        </p:spPr>
        <p:txBody>
          <a:bodyPr wrap="square">
            <a:spAutoFit/>
          </a:bodyPr>
          <a:lstStyle/>
          <a:p>
            <a:pPr algn="just"/>
            <a:r>
              <a:rPr lang="ru-RU" sz="18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Сағадат Нұрмағамбетов атындағы 72 жалпы орта білім беретін мектеп мәжіліс залында "</a:t>
            </a:r>
            <a:r>
              <a:rPr lang="ru-RU" sz="1800" b="1"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АЛЬТАИР</a:t>
            </a:r>
            <a:r>
              <a:rPr lang="ru-RU" sz="18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жастар пікірсайыс орталығының ұйымдастаруымен пікірталас бойынша семинар тренинг өткізді. </a:t>
            </a:r>
            <a:endParaRPr lang="ru-RU" dirty="0"/>
          </a:p>
        </p:txBody>
      </p:sp>
      <p:sp>
        <p:nvSpPr>
          <p:cNvPr id="15" name="TextBox 14">
            <a:extLst>
              <a:ext uri="{FF2B5EF4-FFF2-40B4-BE49-F238E27FC236}">
                <a16:creationId xmlns:a16="http://schemas.microsoft.com/office/drawing/2014/main" id="{87F704F8-86FD-9177-E66F-8D039CEE6B3C}"/>
              </a:ext>
            </a:extLst>
          </p:cNvPr>
          <p:cNvSpPr txBox="1"/>
          <p:nvPr/>
        </p:nvSpPr>
        <p:spPr>
          <a:xfrm>
            <a:off x="1945759" y="2362926"/>
            <a:ext cx="6485860" cy="1200329"/>
          </a:xfrm>
          <a:prstGeom prst="rect">
            <a:avLst/>
          </a:prstGeom>
          <a:noFill/>
        </p:spPr>
        <p:txBody>
          <a:bodyPr wrap="square">
            <a:spAutoFit/>
          </a:bodyPr>
          <a:lstStyle/>
          <a:p>
            <a:pPr algn="just"/>
            <a:r>
              <a:rPr lang="ru-RU" sz="18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Семинарға мектеп оқушыларымен қатар, жетекшілері де қатысты. Басты мақсат дебатқа қызығушылығы бар жастарға қолдау көрсетіп, ораторлық қасиеттерін дамытумен қатар, болашақ спикерлерді республикалық деңгейге жеткізу. </a:t>
            </a:r>
            <a:endParaRPr lang="ru-RU" dirty="0"/>
          </a:p>
        </p:txBody>
      </p:sp>
      <p:pic>
        <p:nvPicPr>
          <p:cNvPr id="17" name="Рисунок 16">
            <a:extLst>
              <a:ext uri="{FF2B5EF4-FFF2-40B4-BE49-F238E27FC236}">
                <a16:creationId xmlns:a16="http://schemas.microsoft.com/office/drawing/2014/main" id="{86F2C5B0-5D3B-98AC-7EEF-0F9DC4799159}"/>
              </a:ext>
            </a:extLst>
          </p:cNvPr>
          <p:cNvPicPr>
            <a:picLocks noChangeAspect="1"/>
          </p:cNvPicPr>
          <p:nvPr/>
        </p:nvPicPr>
        <p:blipFill rotWithShape="1">
          <a:blip r:embed="rId8">
            <a:extLst>
              <a:ext uri="{28A0092B-C50C-407E-A947-70E740481C1C}">
                <a14:useLocalDpi xmlns:a14="http://schemas.microsoft.com/office/drawing/2010/main" val="0"/>
              </a:ext>
            </a:extLst>
          </a:blip>
          <a:srcRect t="47431" b="47763"/>
          <a:stretch/>
        </p:blipFill>
        <p:spPr>
          <a:xfrm>
            <a:off x="1860602" y="3586695"/>
            <a:ext cx="9752356" cy="246094"/>
          </a:xfrm>
          <a:prstGeom prst="rect">
            <a:avLst/>
          </a:prstGeom>
        </p:spPr>
      </p:pic>
    </p:spTree>
    <p:extLst>
      <p:ext uri="{BB962C8B-B14F-4D97-AF65-F5344CB8AC3E}">
        <p14:creationId xmlns:p14="http://schemas.microsoft.com/office/powerpoint/2010/main" val="409509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B78904-7CAC-1D98-AF1F-154F673AD90D}"/>
              </a:ext>
            </a:extLst>
          </p:cNvPr>
          <p:cNvSpPr>
            <a:spLocks noGrp="1"/>
          </p:cNvSpPr>
          <p:nvPr>
            <p:ph type="title"/>
          </p:nvPr>
        </p:nvSpPr>
        <p:spPr>
          <a:xfrm>
            <a:off x="2971934" y="566042"/>
            <a:ext cx="6768833" cy="604353"/>
          </a:xfrm>
        </p:spPr>
        <p:txBody>
          <a:bodyPr>
            <a:normAutofit/>
          </a:bodyPr>
          <a:lstStyle/>
          <a:p>
            <a:pPr marL="0" marR="0" lvl="0" indent="0" algn="ctr" defTabSz="914400" rtl="0" eaLnBrk="0" fontAlgn="ctr" latinLnBrk="0" hangingPunct="0">
              <a:lnSpc>
                <a:spcPct val="100000"/>
              </a:lnSpc>
              <a:spcBef>
                <a:spcPct val="0"/>
              </a:spcBef>
              <a:spcAft>
                <a:spcPct val="0"/>
              </a:spcAft>
              <a:tabLst/>
            </a:pPr>
            <a:r>
              <a:rPr kumimoji="0" lang="ru-RU" altLang="ru-RU"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«АЛЬТАИР</a:t>
            </a:r>
            <a:r>
              <a:rPr lang="ru-RU" altLang="ru-RU" sz="2000" b="1" dirty="0">
                <a:solidFill>
                  <a:srgbClr val="C00000"/>
                </a:solidFill>
                <a:latin typeface="Times New Roman" panose="02020603050405020304" pitchFamily="18" charset="0"/>
                <a:cs typeface="Times New Roman" panose="02020603050405020304" pitchFamily="18" charset="0"/>
              </a:rPr>
              <a:t>»</a:t>
            </a:r>
            <a:r>
              <a:rPr kumimoji="0" lang="ru-RU" altLang="ru-RU" sz="20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 </a:t>
            </a:r>
            <a:r>
              <a:rPr kumimoji="0" lang="ru-RU" altLang="ru-RU" sz="20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дебат клубының алғашқы ойыны   </a:t>
            </a:r>
            <a:r>
              <a:rPr kumimoji="0" lang="ru-RU" altLang="ru-RU" sz="16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ru-RU" altLang="ru-RU" sz="20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r>
              <a:rPr kumimoji="0" lang="ru-RU" altLang="ru-RU" sz="16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       </a:t>
            </a:r>
            <a:endParaRPr lang="ru-RU" sz="3600" b="1" dirty="0"/>
          </a:p>
        </p:txBody>
      </p:sp>
      <p:sp>
        <p:nvSpPr>
          <p:cNvPr id="3" name="Объект 2">
            <a:extLst>
              <a:ext uri="{FF2B5EF4-FFF2-40B4-BE49-F238E27FC236}">
                <a16:creationId xmlns:a16="http://schemas.microsoft.com/office/drawing/2014/main" id="{9E2DF797-3395-321C-815A-F8B15C163553}"/>
              </a:ext>
            </a:extLst>
          </p:cNvPr>
          <p:cNvSpPr>
            <a:spLocks noGrp="1"/>
          </p:cNvSpPr>
          <p:nvPr>
            <p:ph idx="1"/>
          </p:nvPr>
        </p:nvSpPr>
        <p:spPr>
          <a:xfrm>
            <a:off x="3114744" y="1301669"/>
            <a:ext cx="8406258" cy="1169394"/>
          </a:xfrm>
        </p:spPr>
        <p:txBody>
          <a:bodyPr>
            <a:noAutofit/>
          </a:bodyPr>
          <a:lstStyle/>
          <a:p>
            <a:pPr marL="0" marR="0" lvl="0" indent="0" defTabSz="914400" rtl="0" eaLnBrk="0" fontAlgn="ctr"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2022 жылдың 26 қыркүйек күні "Ұшқыр ой алаңы" республикалық пікірсайыс турнирінің мектепішілік кезеңі өткізілді. Пікірсайыс 8- 11 сыныптар оқушылары арасында өткізілді.</a:t>
            </a:r>
          </a:p>
          <a:p>
            <a:pPr marL="0" marR="0" lvl="0" indent="0" defTabSz="914400" rtl="0" eaLnBrk="0" fontAlgn="ctr"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endParaRPr>
          </a:p>
          <a:p>
            <a:pPr marL="0" marR="0" lvl="0" indent="0" defTabSz="914400" rtl="0" eaLnBrk="0" fontAlgn="ctr" latinLnBrk="0" hangingPunct="0">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"БП ОҚУШЫЛАРДЫҢ МЕКТЕП ФОРМАСЫН КИЮ ДҰРЫС Д.Е!" </a:t>
            </a:r>
          </a:p>
          <a:p>
            <a:pPr marL="0" marR="0" lvl="0" indent="0" defTabSz="914400" rtl="0" eaLnBrk="0" fontAlgn="ctr" latinLnBrk="0" hangingPunct="0">
              <a:lnSpc>
                <a:spcPct val="100000"/>
              </a:lnSpc>
              <a:spcBef>
                <a:spcPct val="0"/>
              </a:spcBef>
              <a:spcAft>
                <a:spcPct val="0"/>
              </a:spcAft>
              <a:buClrTx/>
              <a:buSzTx/>
              <a:buFontTx/>
              <a:buNone/>
              <a:tabLst/>
            </a:pPr>
            <a:endParaRPr kumimoji="0" lang="ru-RU" altLang="ru-RU" sz="16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Пікірсайысшылар әр ойында өздерінің ойларын еркін жеткізіп, сөйлеу дағдылары еркін қалыптасқандығын көрсете білді.</a:t>
            </a:r>
            <a:endParaRPr lang="ru-RU" sz="16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E9533CEB-26AB-DF52-E26A-0BC2CA8D7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89562" y="3091049"/>
            <a:ext cx="5656008" cy="385984"/>
          </a:xfrm>
          <a:prstGeom prst="rect">
            <a:avLst/>
          </a:prstGeom>
        </p:spPr>
      </p:pic>
      <p:pic>
        <p:nvPicPr>
          <p:cNvPr id="8" name="Рисунок 7">
            <a:extLst>
              <a:ext uri="{FF2B5EF4-FFF2-40B4-BE49-F238E27FC236}">
                <a16:creationId xmlns:a16="http://schemas.microsoft.com/office/drawing/2014/main" id="{90B967C8-4611-F307-6512-68CB5554EC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099" y="3260666"/>
            <a:ext cx="2406650" cy="2443418"/>
          </a:xfrm>
          <a:prstGeom prst="rect">
            <a:avLst/>
          </a:prstGeom>
          <a:ln w="38100">
            <a:solidFill>
              <a:schemeClr val="accent6">
                <a:lumMod val="50000"/>
              </a:schemeClr>
            </a:solidFill>
          </a:ln>
        </p:spPr>
      </p:pic>
      <p:pic>
        <p:nvPicPr>
          <p:cNvPr id="10" name="Рисунок 9">
            <a:extLst>
              <a:ext uri="{FF2B5EF4-FFF2-40B4-BE49-F238E27FC236}">
                <a16:creationId xmlns:a16="http://schemas.microsoft.com/office/drawing/2014/main" id="{77DA6B32-71D4-F7D3-8D19-354AACE2BD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2850" y="3260667"/>
            <a:ext cx="2406650" cy="2443417"/>
          </a:xfrm>
          <a:prstGeom prst="rect">
            <a:avLst/>
          </a:prstGeom>
          <a:ln w="28575">
            <a:solidFill>
              <a:schemeClr val="accent6">
                <a:lumMod val="50000"/>
              </a:schemeClr>
            </a:solidFill>
          </a:ln>
        </p:spPr>
      </p:pic>
      <p:pic>
        <p:nvPicPr>
          <p:cNvPr id="12" name="Рисунок 11">
            <a:extLst>
              <a:ext uri="{FF2B5EF4-FFF2-40B4-BE49-F238E27FC236}">
                <a16:creationId xmlns:a16="http://schemas.microsoft.com/office/drawing/2014/main" id="{759D1819-2B99-54D9-AEB2-F0B263F5B3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037" y="3274036"/>
            <a:ext cx="2406650" cy="2430048"/>
          </a:xfrm>
          <a:prstGeom prst="rect">
            <a:avLst/>
          </a:prstGeom>
          <a:ln w="28575">
            <a:solidFill>
              <a:srgbClr val="C00000"/>
            </a:solidFill>
          </a:ln>
        </p:spPr>
      </p:pic>
      <p:pic>
        <p:nvPicPr>
          <p:cNvPr id="14" name="Рисунок 13">
            <a:extLst>
              <a:ext uri="{FF2B5EF4-FFF2-40B4-BE49-F238E27FC236}">
                <a16:creationId xmlns:a16="http://schemas.microsoft.com/office/drawing/2014/main" id="{69453D2C-64EF-99BF-59E4-4258B3458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4352" y="3260666"/>
            <a:ext cx="2406650" cy="2430048"/>
          </a:xfrm>
          <a:prstGeom prst="rect">
            <a:avLst/>
          </a:prstGeom>
          <a:ln w="28575">
            <a:solidFill>
              <a:srgbClr val="C00000"/>
            </a:solidFill>
          </a:ln>
        </p:spPr>
      </p:pic>
      <p:pic>
        <p:nvPicPr>
          <p:cNvPr id="15" name="Рисунок 14">
            <a:extLst>
              <a:ext uri="{FF2B5EF4-FFF2-40B4-BE49-F238E27FC236}">
                <a16:creationId xmlns:a16="http://schemas.microsoft.com/office/drawing/2014/main" id="{E98C15BD-127F-6369-200B-8983DE3587E9}"/>
              </a:ext>
            </a:extLst>
          </p:cNvPr>
          <p:cNvPicPr>
            <a:picLocks noChangeAspect="1"/>
          </p:cNvPicPr>
          <p:nvPr/>
        </p:nvPicPr>
        <p:blipFill rotWithShape="1">
          <a:blip r:embed="rId7">
            <a:duotone>
              <a:prstClr val="black"/>
              <a:schemeClr val="accent5">
                <a:tint val="45000"/>
                <a:satMod val="400000"/>
              </a:schemeClr>
            </a:duotone>
            <a:extLst>
              <a:ext uri="{28A0092B-C50C-407E-A947-70E740481C1C}">
                <a14:useLocalDpi xmlns:a14="http://schemas.microsoft.com/office/drawing/2010/main" val="0"/>
              </a:ext>
            </a:extLst>
          </a:blip>
          <a:srcRect t="74036"/>
          <a:stretch/>
        </p:blipFill>
        <p:spPr>
          <a:xfrm rot="10800000">
            <a:off x="88008" y="90662"/>
            <a:ext cx="12103991" cy="730750"/>
          </a:xfrm>
          <a:prstGeom prst="rect">
            <a:avLst/>
          </a:prstGeom>
        </p:spPr>
      </p:pic>
      <p:pic>
        <p:nvPicPr>
          <p:cNvPr id="16" name="Рисунок 15">
            <a:extLst>
              <a:ext uri="{FF2B5EF4-FFF2-40B4-BE49-F238E27FC236}">
                <a16:creationId xmlns:a16="http://schemas.microsoft.com/office/drawing/2014/main" id="{51767A56-84A8-C9EF-203A-D6B071EE0399}"/>
              </a:ext>
            </a:extLst>
          </p:cNvPr>
          <p:cNvPicPr>
            <a:picLocks noChangeAspect="1"/>
          </p:cNvPicPr>
          <p:nvPr/>
        </p:nvPicPr>
        <p:blipFill rotWithShape="1">
          <a:blip r:embed="rId7">
            <a:duotone>
              <a:prstClr val="black"/>
              <a:schemeClr val="accent5">
                <a:tint val="45000"/>
                <a:satMod val="400000"/>
              </a:schemeClr>
            </a:duotone>
            <a:extLst>
              <a:ext uri="{28A0092B-C50C-407E-A947-70E740481C1C}">
                <a14:useLocalDpi xmlns:a14="http://schemas.microsoft.com/office/drawing/2010/main" val="0"/>
              </a:ext>
            </a:extLst>
          </a:blip>
          <a:srcRect t="74036"/>
          <a:stretch/>
        </p:blipFill>
        <p:spPr>
          <a:xfrm>
            <a:off x="44004" y="5737367"/>
            <a:ext cx="12103991" cy="730750"/>
          </a:xfrm>
          <a:prstGeom prst="rect">
            <a:avLst/>
          </a:prstGeom>
        </p:spPr>
      </p:pic>
      <p:pic>
        <p:nvPicPr>
          <p:cNvPr id="18" name="Рисунок 17">
            <a:extLst>
              <a:ext uri="{FF2B5EF4-FFF2-40B4-BE49-F238E27FC236}">
                <a16:creationId xmlns:a16="http://schemas.microsoft.com/office/drawing/2014/main" id="{6FD7C9AC-C3D9-7558-1E91-AFC7F835CA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099" y="633768"/>
            <a:ext cx="1622976" cy="1622976"/>
          </a:xfrm>
          <a:prstGeom prst="rect">
            <a:avLst/>
          </a:prstGeom>
        </p:spPr>
      </p:pic>
    </p:spTree>
    <p:extLst>
      <p:ext uri="{BB962C8B-B14F-4D97-AF65-F5344CB8AC3E}">
        <p14:creationId xmlns:p14="http://schemas.microsoft.com/office/powerpoint/2010/main" val="187933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19"/>
            <a:ext cx="12192000" cy="82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Стрелка вниз 9"/>
          <p:cNvSpPr/>
          <p:nvPr/>
        </p:nvSpPr>
        <p:spPr>
          <a:xfrm>
            <a:off x="11568380" y="131178"/>
            <a:ext cx="330519" cy="32570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FFC000"/>
              </a:solidFill>
              <a:latin typeface="+mj-lt"/>
            </a:endParaRPr>
          </a:p>
        </p:txBody>
      </p:sp>
      <p:sp>
        <p:nvSpPr>
          <p:cNvPr id="21" name="Равнобедренный треугольник 20"/>
          <p:cNvSpPr/>
          <p:nvPr/>
        </p:nvSpPr>
        <p:spPr>
          <a:xfrm rot="5400000">
            <a:off x="64314" y="1100844"/>
            <a:ext cx="532562" cy="241160"/>
          </a:xfrm>
          <a:prstGeom prst="triangle">
            <a:avLst/>
          </a:prstGeom>
          <a:solidFill>
            <a:srgbClr val="002147"/>
          </a:solidFill>
          <a:ln>
            <a:solidFill>
              <a:srgbClr val="0021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Равнобедренный треугольник 21"/>
          <p:cNvSpPr/>
          <p:nvPr/>
        </p:nvSpPr>
        <p:spPr>
          <a:xfrm rot="5400000">
            <a:off x="70199" y="276879"/>
            <a:ext cx="532562" cy="24116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Равнобедренный треугольник 22"/>
          <p:cNvSpPr/>
          <p:nvPr/>
        </p:nvSpPr>
        <p:spPr>
          <a:xfrm rot="5400000">
            <a:off x="64314" y="1862077"/>
            <a:ext cx="532562" cy="241160"/>
          </a:xfrm>
          <a:prstGeom prst="triangle">
            <a:avLst/>
          </a:prstGeom>
          <a:solidFill>
            <a:srgbClr val="002147"/>
          </a:solidFill>
          <a:ln>
            <a:solidFill>
              <a:srgbClr val="0021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a:extLst>
              <a:ext uri="{FF2B5EF4-FFF2-40B4-BE49-F238E27FC236}">
                <a16:creationId xmlns:a16="http://schemas.microsoft.com/office/drawing/2014/main" id="{C2D5FCD4-29AE-748E-E11F-DD7D6A4D1E8C}"/>
              </a:ext>
            </a:extLst>
          </p:cNvPr>
          <p:cNvSpPr txBox="1"/>
          <p:nvPr/>
        </p:nvSpPr>
        <p:spPr>
          <a:xfrm>
            <a:off x="2800952" y="2454442"/>
            <a:ext cx="2310063" cy="974558"/>
          </a:xfrm>
          <a:prstGeom prst="rect">
            <a:avLst/>
          </a:prstGeom>
          <a:noFill/>
        </p:spPr>
        <p:txBody>
          <a:bodyPr wrap="square" rtlCol="0">
            <a:spAutoFit/>
          </a:bodyPr>
          <a:lstStyle/>
          <a:p>
            <a:endParaRPr lang="ru-RU" dirty="0"/>
          </a:p>
        </p:txBody>
      </p:sp>
      <p:sp>
        <p:nvSpPr>
          <p:cNvPr id="25" name="Rectangle 3">
            <a:extLst>
              <a:ext uri="{FF2B5EF4-FFF2-40B4-BE49-F238E27FC236}">
                <a16:creationId xmlns:a16="http://schemas.microsoft.com/office/drawing/2014/main" id="{892604C0-14F1-52E4-06DD-18F7CC7872F9}"/>
              </a:ext>
            </a:extLst>
          </p:cNvPr>
          <p:cNvSpPr>
            <a:spLocks noChangeArrowheads="1"/>
          </p:cNvSpPr>
          <p:nvPr/>
        </p:nvSpPr>
        <p:spPr bwMode="auto">
          <a:xfrm>
            <a:off x="533534" y="1003206"/>
            <a:ext cx="11512279" cy="11695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lang="kk-KZ" altLang="ru-RU" sz="1400" dirty="0">
                <a:solidFill>
                  <a:srgbClr val="050505"/>
                </a:solidFill>
                <a:latin typeface="Times New Roman" panose="02020603050405020304" pitchFamily="18" charset="0"/>
                <a:cs typeface="Times New Roman" panose="02020603050405020304" pitchFamily="18" charset="0"/>
              </a:rPr>
              <a:t>Қ</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азақ тілі мен әдебиеті пән бірлестігінің «Ұлы даланың дара тұлғалары» атты онкүндігінде 2022 жылдың 27 қыркүйек күні А. Байтұрсынұлының -150 жылдық мерейтойына орай </a:t>
            </a:r>
            <a:r>
              <a:rPr kumimoji="0" lang="ru-RU" altLang="ru-RU" sz="1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«А. БАЙТҰРСЫНҰЛЫ ЖӘНЕ МӘҢГІЛІК ЕЛ МҰРАТЫ: ҚАЗАҚ ТІЛІ ТЕХНОЛОГИЯ МЕН БИЗНЕС ТІЛІ»</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тақырыбында мектепішілік мұғалімдер арасында пікірсайыс өткізілді.</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Пікірсайыс барысында жұмыстың көкейтестілігі, құрылымы, баяндау қисыны мен уәжі анықталып, көркемдік мәні бағаланды.</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Пікірсайыс соңында достық, әділдік жеңді.</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F85B91C-0EB1-2A65-1A76-A7B5B1DD7A25}"/>
              </a:ext>
            </a:extLst>
          </p:cNvPr>
          <p:cNvSpPr txBox="1"/>
          <p:nvPr/>
        </p:nvSpPr>
        <p:spPr>
          <a:xfrm>
            <a:off x="3308684" y="3429000"/>
            <a:ext cx="6598118" cy="276999"/>
          </a:xfrm>
          <a:prstGeom prst="rect">
            <a:avLst/>
          </a:prstGeom>
          <a:noFill/>
        </p:spPr>
        <p:txBody>
          <a:bodyPr wrap="square">
            <a:spAutoFit/>
          </a:bodyPr>
          <a:lstStyle/>
          <a:p>
            <a:r>
              <a:rPr kumimoji="0" lang="ru-RU" altLang="ru-RU" sz="1200" b="0" i="0" u="none" strike="noStrike" cap="none" normalizeH="0" baseline="0" dirty="0">
                <a:ln>
                  <a:noFill/>
                </a:ln>
                <a:solidFill>
                  <a:srgbClr val="050505"/>
                </a:solidFill>
                <a:effectLst/>
                <a:latin typeface="inherit"/>
                <a:cs typeface="Segoe UI Historic" panose="020B0502040204020203" pitchFamily="34" charset="0"/>
              </a:rPr>
              <a:t>    </a:t>
            </a:r>
            <a:endParaRPr lang="ru-RU" dirty="0"/>
          </a:p>
        </p:txBody>
      </p:sp>
      <p:sp>
        <p:nvSpPr>
          <p:cNvPr id="29" name="TextBox 28">
            <a:extLst>
              <a:ext uri="{FF2B5EF4-FFF2-40B4-BE49-F238E27FC236}">
                <a16:creationId xmlns:a16="http://schemas.microsoft.com/office/drawing/2014/main" id="{DE5EDD02-5EE3-6D25-2584-048557689A8A}"/>
              </a:ext>
            </a:extLst>
          </p:cNvPr>
          <p:cNvSpPr txBox="1"/>
          <p:nvPr/>
        </p:nvSpPr>
        <p:spPr>
          <a:xfrm>
            <a:off x="603247" y="58905"/>
            <a:ext cx="11442566" cy="646331"/>
          </a:xfrm>
          <a:prstGeom prst="rect">
            <a:avLst/>
          </a:prstGeom>
          <a:noFill/>
        </p:spPr>
        <p:txBody>
          <a:bodyPr wrap="square">
            <a:spAutoFit/>
          </a:bodyPr>
          <a:lstStyle/>
          <a:p>
            <a:r>
              <a:rPr kumimoji="0" lang="ru-RU" altLang="ru-RU" sz="1200" b="0" i="0" u="none" strike="noStrike" cap="none" normalizeH="0" baseline="0" dirty="0">
                <a:ln>
                  <a:noFill/>
                </a:ln>
                <a:solidFill>
                  <a:srgbClr val="050505"/>
                </a:solidFill>
                <a:effectLst/>
                <a:latin typeface="inherit"/>
                <a:cs typeface="Segoe UI Historic" panose="020B0502040204020203" pitchFamily="34" charset="0"/>
              </a:rPr>
              <a:t> </a:t>
            </a:r>
            <a:r>
              <a:rPr kumimoji="0" lang="ru-RU" altLang="ru-RU" sz="1800" b="1" i="0" u="none" strike="noStrike" cap="none" normalizeH="0" baseline="0" dirty="0">
                <a:ln>
                  <a:noFill/>
                </a:ln>
                <a:solidFill>
                  <a:srgbClr val="FFC000"/>
                </a:solidFill>
                <a:effectLst/>
                <a:latin typeface="Calibri" panose="020F0502020204030204" pitchFamily="34" charset="0"/>
                <a:cs typeface="Calibri" panose="020F0502020204030204" pitchFamily="34" charset="0"/>
              </a:rPr>
              <a:t>«А. БАЙТҰРСЫНҰЛЫ ЖӘНЕ МӘҢГІЛІК ЕЛ МҰРАТЫ: ҚАЗАҚ ТІЛІ ТЕХНОЛОГИЯ МЕН БИЗНЕС ТІЛІ» </a:t>
            </a:r>
            <a:r>
              <a:rPr kumimoji="0" lang="ru-RU" altLang="ru-RU" sz="18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тақырыбында мектепішілік мұғалімдер арасында пікірсайыс өтілді</a:t>
            </a:r>
            <a:r>
              <a:rPr lang="ru-RU" altLang="ru-RU" dirty="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31" name="Рисунок 30">
            <a:extLst>
              <a:ext uri="{FF2B5EF4-FFF2-40B4-BE49-F238E27FC236}">
                <a16:creationId xmlns:a16="http://schemas.microsoft.com/office/drawing/2014/main" id="{A31DAF43-306C-7094-BAF9-A993D84208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207" y="4343526"/>
            <a:ext cx="2026673" cy="1547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Рисунок 32">
            <a:extLst>
              <a:ext uri="{FF2B5EF4-FFF2-40B4-BE49-F238E27FC236}">
                <a16:creationId xmlns:a16="http://schemas.microsoft.com/office/drawing/2014/main" id="{EDE70D56-6BDD-868F-7854-E3181BB47F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4364" y="4343526"/>
            <a:ext cx="2019276" cy="1547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Рисунок 34">
            <a:extLst>
              <a:ext uri="{FF2B5EF4-FFF2-40B4-BE49-F238E27FC236}">
                <a16:creationId xmlns:a16="http://schemas.microsoft.com/office/drawing/2014/main" id="{5B54A82F-8E73-DA8E-6F26-74A2BE8F04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037" y="4358124"/>
            <a:ext cx="2215975" cy="1537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Рисунок 36">
            <a:extLst>
              <a:ext uri="{FF2B5EF4-FFF2-40B4-BE49-F238E27FC236}">
                <a16:creationId xmlns:a16="http://schemas.microsoft.com/office/drawing/2014/main" id="{3EEBE6ED-64B0-BAAB-8000-7030F413A9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0952" y="4358124"/>
            <a:ext cx="2098890" cy="1537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Рисунок 38">
            <a:extLst>
              <a:ext uri="{FF2B5EF4-FFF2-40B4-BE49-F238E27FC236}">
                <a16:creationId xmlns:a16="http://schemas.microsoft.com/office/drawing/2014/main" id="{1320275E-884D-BD06-D8B2-AA33AB8CF9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7235" y="4358125"/>
            <a:ext cx="2024450" cy="1518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Рисунок 40">
            <a:extLst>
              <a:ext uri="{FF2B5EF4-FFF2-40B4-BE49-F238E27FC236}">
                <a16:creationId xmlns:a16="http://schemas.microsoft.com/office/drawing/2014/main" id="{136E8CB0-9AA2-9497-AB34-9D58A6E8B8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82183" y="2376924"/>
            <a:ext cx="2019276" cy="1514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Рисунок 42">
            <a:extLst>
              <a:ext uri="{FF2B5EF4-FFF2-40B4-BE49-F238E27FC236}">
                <a16:creationId xmlns:a16="http://schemas.microsoft.com/office/drawing/2014/main" id="{2134CC3A-CDC2-E8F2-D178-7F264D3CD9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6207" y="2360451"/>
            <a:ext cx="2019276" cy="1547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 name="Рисунок 44">
            <a:extLst>
              <a:ext uri="{FF2B5EF4-FFF2-40B4-BE49-F238E27FC236}">
                <a16:creationId xmlns:a16="http://schemas.microsoft.com/office/drawing/2014/main" id="{9FEDBA13-19A3-AC13-381D-6AA7676420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0792" y="2360451"/>
            <a:ext cx="2215975" cy="1547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7" name="Рисунок 46">
            <a:extLst>
              <a:ext uri="{FF2B5EF4-FFF2-40B4-BE49-F238E27FC236}">
                <a16:creationId xmlns:a16="http://schemas.microsoft.com/office/drawing/2014/main" id="{B865F165-9B10-247A-BC03-74E5688B490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15036" y="2365156"/>
            <a:ext cx="2048912" cy="1547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 name="Рисунок 48">
            <a:extLst>
              <a:ext uri="{FF2B5EF4-FFF2-40B4-BE49-F238E27FC236}">
                <a16:creationId xmlns:a16="http://schemas.microsoft.com/office/drawing/2014/main" id="{041E2EC6-E85D-C8BC-7274-17CFF8350C8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7235" y="2360450"/>
            <a:ext cx="2024450" cy="1547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8018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77EB068-3DC7-850D-1222-C987DF9CF200}"/>
              </a:ext>
            </a:extLst>
          </p:cNvPr>
          <p:cNvPicPr>
            <a:picLocks noGrp="1" noChangeAspect="1"/>
          </p:cNvPicPr>
          <p:nvPr>
            <p:ph type="pic" idx="12"/>
          </p:nvPr>
        </p:nvPicPr>
        <p:blipFill rotWithShape="1">
          <a:blip r:embed="rId2">
            <a:extLst>
              <a:ext uri="{28A0092B-C50C-407E-A947-70E740481C1C}">
                <a14:useLocalDpi xmlns:a14="http://schemas.microsoft.com/office/drawing/2010/main" val="0"/>
              </a:ext>
            </a:extLst>
          </a:blip>
          <a:srcRect t="1001" b="586"/>
          <a:stretch/>
        </p:blipFill>
        <p:spPr>
          <a:xfrm>
            <a:off x="498106" y="371140"/>
            <a:ext cx="4416171" cy="3247461"/>
          </a:xfrm>
        </p:spPr>
      </p:pic>
      <p:pic>
        <p:nvPicPr>
          <p:cNvPr id="13" name="Рисунок 12">
            <a:extLst>
              <a:ext uri="{FF2B5EF4-FFF2-40B4-BE49-F238E27FC236}">
                <a16:creationId xmlns:a16="http://schemas.microsoft.com/office/drawing/2014/main" id="{8CC7D1F0-8C4C-FED2-795A-1C500040B728}"/>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30958" b="30958"/>
          <a:stretch>
            <a:fillRect/>
          </a:stretch>
        </p:blipFill>
        <p:spPr>
          <a:xfrm>
            <a:off x="5327914" y="371140"/>
            <a:ext cx="6240693" cy="1776000"/>
          </a:xfrm>
        </p:spPr>
      </p:pic>
      <p:pic>
        <p:nvPicPr>
          <p:cNvPr id="17" name="Рисунок 16">
            <a:extLst>
              <a:ext uri="{FF2B5EF4-FFF2-40B4-BE49-F238E27FC236}">
                <a16:creationId xmlns:a16="http://schemas.microsoft.com/office/drawing/2014/main" id="{AF6659C4-7875-59C5-F122-02BFD4FE3AE5}"/>
              </a:ext>
            </a:extLst>
          </p:cNvPr>
          <p:cNvPicPr>
            <a:picLocks noGrp="1" noChangeAspect="1"/>
          </p:cNvPicPr>
          <p:nvPr>
            <p:ph type="pic" idx="14"/>
          </p:nvPr>
        </p:nvPicPr>
        <p:blipFill>
          <a:blip r:embed="rId4" cstate="print">
            <a:extLst>
              <a:ext uri="{28A0092B-C50C-407E-A947-70E740481C1C}">
                <a14:useLocalDpi xmlns:a14="http://schemas.microsoft.com/office/drawing/2010/main" val="0"/>
              </a:ext>
            </a:extLst>
          </a:blip>
          <a:srcRect l="9588" r="9588"/>
          <a:stretch>
            <a:fillRect/>
          </a:stretch>
        </p:blipFill>
        <p:spPr>
          <a:xfrm>
            <a:off x="5327914" y="2287842"/>
            <a:ext cx="1920000" cy="1776000"/>
          </a:xfrm>
        </p:spPr>
      </p:pic>
      <p:pic>
        <p:nvPicPr>
          <p:cNvPr id="19" name="Рисунок 18">
            <a:extLst>
              <a:ext uri="{FF2B5EF4-FFF2-40B4-BE49-F238E27FC236}">
                <a16:creationId xmlns:a16="http://schemas.microsoft.com/office/drawing/2014/main" id="{CC238224-0552-02C3-EC35-E01F3B9EC503}"/>
              </a:ext>
            </a:extLst>
          </p:cNvPr>
          <p:cNvPicPr>
            <a:picLocks noGrp="1" noChangeAspect="1"/>
          </p:cNvPicPr>
          <p:nvPr>
            <p:ph type="pic" idx="15"/>
          </p:nvPr>
        </p:nvPicPr>
        <p:blipFill>
          <a:blip r:embed="rId5" cstate="print">
            <a:extLst>
              <a:ext uri="{28A0092B-C50C-407E-A947-70E740481C1C}">
                <a14:useLocalDpi xmlns:a14="http://schemas.microsoft.com/office/drawing/2010/main" val="0"/>
              </a:ext>
            </a:extLst>
          </a:blip>
          <a:srcRect l="9622" r="9622"/>
          <a:stretch>
            <a:fillRect/>
          </a:stretch>
        </p:blipFill>
        <p:spPr>
          <a:xfrm>
            <a:off x="7488260" y="2287842"/>
            <a:ext cx="1920000" cy="1776000"/>
          </a:xfrm>
        </p:spPr>
      </p:pic>
      <p:pic>
        <p:nvPicPr>
          <p:cNvPr id="21" name="Рисунок 20">
            <a:extLst>
              <a:ext uri="{FF2B5EF4-FFF2-40B4-BE49-F238E27FC236}">
                <a16:creationId xmlns:a16="http://schemas.microsoft.com/office/drawing/2014/main" id="{43F83688-7FF4-56E3-17F0-4DDA12DD4182}"/>
              </a:ext>
            </a:extLst>
          </p:cNvPr>
          <p:cNvPicPr>
            <a:picLocks noGrp="1" noChangeAspect="1"/>
          </p:cNvPicPr>
          <p:nvPr>
            <p:ph type="pic" idx="16"/>
          </p:nvPr>
        </p:nvPicPr>
        <p:blipFill>
          <a:blip r:embed="rId6" cstate="print">
            <a:extLst>
              <a:ext uri="{28A0092B-C50C-407E-A947-70E740481C1C}">
                <a14:useLocalDpi xmlns:a14="http://schemas.microsoft.com/office/drawing/2010/main" val="0"/>
              </a:ext>
            </a:extLst>
          </a:blip>
          <a:srcRect l="9622" r="9622"/>
          <a:stretch>
            <a:fillRect/>
          </a:stretch>
        </p:blipFill>
        <p:spPr>
          <a:xfrm>
            <a:off x="9648606" y="2270186"/>
            <a:ext cx="1920000" cy="1776000"/>
          </a:xfrm>
        </p:spPr>
      </p:pic>
      <p:sp>
        <p:nvSpPr>
          <p:cNvPr id="22" name="Заголовок 1">
            <a:extLst>
              <a:ext uri="{FF2B5EF4-FFF2-40B4-BE49-F238E27FC236}">
                <a16:creationId xmlns:a16="http://schemas.microsoft.com/office/drawing/2014/main" id="{CCB3C669-3FF9-B166-243C-1D16A18092E6}"/>
              </a:ext>
            </a:extLst>
          </p:cNvPr>
          <p:cNvSpPr txBox="1">
            <a:spLocks/>
          </p:cNvSpPr>
          <p:nvPr/>
        </p:nvSpPr>
        <p:spPr>
          <a:xfrm>
            <a:off x="361507" y="3783888"/>
            <a:ext cx="4552770" cy="5599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ru-RU" sz="1400" b="1" dirty="0">
                <a:solidFill>
                  <a:srgbClr val="050505"/>
                </a:solidFill>
                <a:latin typeface="Times New Roman" panose="02020603050405020304" pitchFamily="18" charset="0"/>
                <a:cs typeface="Times New Roman" panose="02020603050405020304" pitchFamily="18" charset="0"/>
              </a:rPr>
              <a:t>ҚАРАР: </a:t>
            </a:r>
            <a:r>
              <a:rPr lang="ru-RU" sz="1400" b="1" dirty="0">
                <a:solidFill>
                  <a:schemeClr val="tx2">
                    <a:lumMod val="50000"/>
                  </a:schemeClr>
                </a:solidFill>
                <a:latin typeface="Times New Roman" panose="02020603050405020304" pitchFamily="18" charset="0"/>
                <a:cs typeface="Times New Roman" panose="02020603050405020304" pitchFamily="18" charset="0"/>
              </a:rPr>
              <a:t>БП ҚАЗАҚСТАН РЕТІНДЕ ЗАЙЫРЛЫЛЫҚ ИМИДЖІНЕН БАС ТАРТАДЫ</a:t>
            </a:r>
          </a:p>
        </p:txBody>
      </p:sp>
      <p:sp>
        <p:nvSpPr>
          <p:cNvPr id="28" name="TextBox 27">
            <a:extLst>
              <a:ext uri="{FF2B5EF4-FFF2-40B4-BE49-F238E27FC236}">
                <a16:creationId xmlns:a16="http://schemas.microsoft.com/office/drawing/2014/main" id="{0D95E982-0816-9C95-AABC-087A0010E997}"/>
              </a:ext>
            </a:extLst>
          </p:cNvPr>
          <p:cNvSpPr txBox="1"/>
          <p:nvPr/>
        </p:nvSpPr>
        <p:spPr>
          <a:xfrm>
            <a:off x="370899" y="4343796"/>
            <a:ext cx="11197707" cy="2031325"/>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Қазақстан Республикасы күніне орай “Егемен Қазақстан: тарихы, дамуы және ұлттық құндылықтар” тақырыбында мектепішілік дебат турнирі ұйымдастырылды.</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defTabSz="914400" rtl="0" eaLnBrk="0" fontAlgn="ctr" latinLnBrk="0" hangingPunct="0">
              <a:lnSpc>
                <a:spcPct val="100000"/>
              </a:lnSpc>
              <a:spcBef>
                <a:spcPct val="0"/>
              </a:spcBef>
              <a:spcAft>
                <a:spcPct val="0"/>
              </a:spcAft>
              <a:buClrTx/>
              <a:buSzTx/>
              <a:buFont typeface="Wingdings" panose="05000000000000000000" pitchFamily="2" charset="2"/>
              <a:buChar char="v"/>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9-10 сынып оқушылары қатысты</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defTabSz="914400" rtl="0" eaLnBrk="0" fontAlgn="ctr" latinLnBrk="0" hangingPunct="0">
              <a:lnSpc>
                <a:spcPct val="100000"/>
              </a:lnSpc>
              <a:spcBef>
                <a:spcPct val="0"/>
              </a:spcBef>
              <a:spcAft>
                <a:spcPct val="0"/>
              </a:spcAft>
              <a:buClrTx/>
              <a:buSzTx/>
              <a:buFont typeface="Wingdings" panose="05000000000000000000" pitchFamily="2" charset="2"/>
              <a:buChar char="v"/>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Формат: АПФ</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ТҮСІНІКТЕМЕ:</a:t>
            </a:r>
            <a:endParaRPr kumimoji="0" lang="ru-RU" altLang="ru-RU"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ҮКІМЕТ</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Зайырлылықтан бас тартқан кезде қандай мәселелер шешіледі тиімділігін дәлелдеу керек</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ОППОЗИЦИЯ</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Зайырлылықтан бас тартқан кезде қандай мәселелер пайда болады </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Алаң түсінікті деген ойдамыз, дәл қазір актуалды</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“Зайырлылық” сол мемлекетте өмір сүретін барлық ұлттар мен ұлыстардың құқығы тең деген мағынаны білдіреді.</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24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71000" r="-71000"/>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6E79C207-DC74-6AB7-DE6D-6D936A8FD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2" y="241558"/>
            <a:ext cx="1873101" cy="1873101"/>
          </a:xfrm>
          <a:prstGeom prst="rect">
            <a:avLst/>
          </a:prstGeom>
        </p:spPr>
      </p:pic>
      <p:sp>
        <p:nvSpPr>
          <p:cNvPr id="3" name="Объект 2">
            <a:extLst>
              <a:ext uri="{FF2B5EF4-FFF2-40B4-BE49-F238E27FC236}">
                <a16:creationId xmlns:a16="http://schemas.microsoft.com/office/drawing/2014/main" id="{7AA5F502-8A94-C2E8-7E89-FC31E994B87B}"/>
              </a:ext>
            </a:extLst>
          </p:cNvPr>
          <p:cNvSpPr>
            <a:spLocks noGrp="1"/>
          </p:cNvSpPr>
          <p:nvPr>
            <p:ph idx="1"/>
          </p:nvPr>
        </p:nvSpPr>
        <p:spPr>
          <a:xfrm>
            <a:off x="3184314" y="1916506"/>
            <a:ext cx="8366049" cy="397318"/>
          </a:xfrm>
        </p:spPr>
        <p:txBody>
          <a:bodyPr>
            <a:normAutofit lnSpcReduction="10000"/>
          </a:bodyPr>
          <a:lstStyle/>
          <a:p>
            <a:pPr marL="0" indent="0" algn="ctr">
              <a:buNone/>
            </a:pPr>
            <a:r>
              <a:rPr lang="kk-KZ"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Аға буындар мен жас буындар микс дебат ойыны</a:t>
            </a:r>
            <a:endParaRPr lang="ru-RU"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Заголовок 1">
            <a:extLst>
              <a:ext uri="{FF2B5EF4-FFF2-40B4-BE49-F238E27FC236}">
                <a16:creationId xmlns:a16="http://schemas.microsoft.com/office/drawing/2014/main" id="{6DFFF9EB-3321-542B-A22C-2D165AE1BE99}"/>
              </a:ext>
            </a:extLst>
          </p:cNvPr>
          <p:cNvSpPr>
            <a:spLocks noGrp="1"/>
          </p:cNvSpPr>
          <p:nvPr>
            <p:ph type="title"/>
          </p:nvPr>
        </p:nvSpPr>
        <p:spPr>
          <a:xfrm>
            <a:off x="6437125" y="174568"/>
            <a:ext cx="5495259" cy="1325563"/>
          </a:xfrm>
        </p:spPr>
        <p:txBody>
          <a:bodyPr>
            <a:normAutofit fontScale="90000"/>
          </a:bodyPr>
          <a:lstStyle/>
          <a:p>
            <a:r>
              <a:rPr lang="ru-RU" sz="3600" b="1" dirty="0">
                <a:solidFill>
                  <a:schemeClr val="accent6">
                    <a:lumMod val="50000"/>
                  </a:schemeClr>
                </a:solidFill>
                <a:latin typeface="Times New Roman" panose="02020603050405020304" pitchFamily="18" charset="0"/>
                <a:cs typeface="Times New Roman" panose="02020603050405020304" pitchFamily="18" charset="0"/>
              </a:rPr>
              <a:t>ЖАС БУЫНДАРЫМЫЗДЫҢ АЛҒАШҚЫ БПФ ОЙЫНЫ</a:t>
            </a:r>
          </a:p>
        </p:txBody>
      </p:sp>
      <p:pic>
        <p:nvPicPr>
          <p:cNvPr id="11" name="Рисунок 10">
            <a:extLst>
              <a:ext uri="{FF2B5EF4-FFF2-40B4-BE49-F238E27FC236}">
                <a16:creationId xmlns:a16="http://schemas.microsoft.com/office/drawing/2014/main" id="{51CD6870-D9D2-A917-7BE3-D1CCD4A232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0914" y="1456601"/>
            <a:ext cx="9080205" cy="590552"/>
          </a:xfrm>
          <a:prstGeom prst="rect">
            <a:avLst/>
          </a:prstGeom>
        </p:spPr>
      </p:pic>
      <p:pic>
        <p:nvPicPr>
          <p:cNvPr id="7" name="Рисунок 6">
            <a:extLst>
              <a:ext uri="{FF2B5EF4-FFF2-40B4-BE49-F238E27FC236}">
                <a16:creationId xmlns:a16="http://schemas.microsoft.com/office/drawing/2014/main" id="{6DA68CF7-9799-9B1D-2F6C-1E41823170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024" y="4615896"/>
            <a:ext cx="2658679" cy="180801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Рисунок 9">
            <a:extLst>
              <a:ext uri="{FF2B5EF4-FFF2-40B4-BE49-F238E27FC236}">
                <a16:creationId xmlns:a16="http://schemas.microsoft.com/office/drawing/2014/main" id="{D9C00B68-8500-A0B8-18BF-54EF52AB3A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0" t="1582" r="590" b="8074"/>
          <a:stretch/>
        </p:blipFill>
        <p:spPr>
          <a:xfrm>
            <a:off x="6096000" y="2463528"/>
            <a:ext cx="2658679" cy="18014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3" name="Рисунок 12">
            <a:extLst>
              <a:ext uri="{FF2B5EF4-FFF2-40B4-BE49-F238E27FC236}">
                <a16:creationId xmlns:a16="http://schemas.microsoft.com/office/drawing/2014/main" id="{DBC24A43-EDE2-1A7E-D692-986463CD60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523"/>
          <a:stretch/>
        </p:blipFill>
        <p:spPr>
          <a:xfrm>
            <a:off x="3233512" y="2430785"/>
            <a:ext cx="2658679" cy="18080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7" name="Рисунок 16">
            <a:extLst>
              <a:ext uri="{FF2B5EF4-FFF2-40B4-BE49-F238E27FC236}">
                <a16:creationId xmlns:a16="http://schemas.microsoft.com/office/drawing/2014/main" id="{C162AC42-8172-19A5-87FE-13B6FD546C2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9458"/>
          <a:stretch/>
        </p:blipFill>
        <p:spPr>
          <a:xfrm>
            <a:off x="371024" y="2430785"/>
            <a:ext cx="2658679" cy="180542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1" name="Рисунок 20">
            <a:extLst>
              <a:ext uri="{FF2B5EF4-FFF2-40B4-BE49-F238E27FC236}">
                <a16:creationId xmlns:a16="http://schemas.microsoft.com/office/drawing/2014/main" id="{81FE5504-6CBA-C390-7BDB-6027DD600B7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585"/>
          <a:stretch/>
        </p:blipFill>
        <p:spPr>
          <a:xfrm>
            <a:off x="8957962" y="2430785"/>
            <a:ext cx="2658679" cy="184276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9" name="Рисунок 28">
            <a:extLst>
              <a:ext uri="{FF2B5EF4-FFF2-40B4-BE49-F238E27FC236}">
                <a16:creationId xmlns:a16="http://schemas.microsoft.com/office/drawing/2014/main" id="{32DABDA1-2447-CBC0-8F4B-F41AFEBD5A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57962" y="4629113"/>
            <a:ext cx="2658678" cy="18014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3" name="Рисунок 32">
            <a:extLst>
              <a:ext uri="{FF2B5EF4-FFF2-40B4-BE49-F238E27FC236}">
                <a16:creationId xmlns:a16="http://schemas.microsoft.com/office/drawing/2014/main" id="{3687953A-E016-A49D-A2EC-18F90B9783F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6000" y="4622433"/>
            <a:ext cx="2658678" cy="180147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5" name="Рисунок 34">
            <a:extLst>
              <a:ext uri="{FF2B5EF4-FFF2-40B4-BE49-F238E27FC236}">
                <a16:creationId xmlns:a16="http://schemas.microsoft.com/office/drawing/2014/main" id="{13D3E610-F009-3080-0129-5753DC75AA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4314" y="4635795"/>
            <a:ext cx="2707877" cy="178811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72753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72000" t="19000" r="-71000" b="-3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78E820-3360-C0A8-FC55-AC4B764358BD}"/>
              </a:ext>
            </a:extLst>
          </p:cNvPr>
          <p:cNvSpPr>
            <a:spLocks noGrp="1"/>
          </p:cNvSpPr>
          <p:nvPr>
            <p:ph type="title"/>
          </p:nvPr>
        </p:nvSpPr>
        <p:spPr>
          <a:xfrm>
            <a:off x="1105786" y="261795"/>
            <a:ext cx="6071190" cy="1325563"/>
          </a:xfrm>
        </p:spPr>
        <p:txBody>
          <a:bodyPr>
            <a:normAutofit/>
          </a:bodyPr>
          <a:lstStyle/>
          <a:p>
            <a:pPr>
              <a:lnSpc>
                <a:spcPct val="100000"/>
              </a:lnSpc>
            </a:pPr>
            <a:r>
              <a:rPr lang="ru-RU" sz="1800" b="1" i="0" dirty="0">
                <a:solidFill>
                  <a:schemeClr val="accent6">
                    <a:lumMod val="50000"/>
                  </a:schemeClr>
                </a:solidFill>
                <a:effectLst/>
                <a:latin typeface="Times New Roman" panose="02020603050405020304" pitchFamily="18" charset="0"/>
                <a:cs typeface="Times New Roman" panose="02020603050405020304" pitchFamily="18" charset="0"/>
              </a:rPr>
              <a:t>ҚОСЫМША БІЛІМ БЕРУ ОРТАЛЫҒЫНЫҢ ҰЙЫМДАСТЫРУЫМЕН </a:t>
            </a:r>
            <a:r>
              <a:rPr lang="ru-RU" sz="1800" b="1" i="0" dirty="0">
                <a:solidFill>
                  <a:srgbClr val="C00000"/>
                </a:solidFill>
                <a:effectLst/>
                <a:latin typeface="Times New Roman" panose="02020603050405020304" pitchFamily="18" charset="0"/>
                <a:cs typeface="Times New Roman" panose="02020603050405020304" pitchFamily="18" charset="0"/>
              </a:rPr>
              <a:t>“МЕН ӨЗ ЕЛІМНІҢ АЗАМАТЫМЫН!” </a:t>
            </a:r>
            <a:r>
              <a:rPr lang="ru-RU" sz="1800" b="1" i="0" dirty="0">
                <a:solidFill>
                  <a:schemeClr val="accent6">
                    <a:lumMod val="50000"/>
                  </a:schemeClr>
                </a:solidFill>
                <a:effectLst/>
                <a:latin typeface="Times New Roman" panose="02020603050405020304" pitchFamily="18" charset="0"/>
                <a:cs typeface="Times New Roman" panose="02020603050405020304" pitchFamily="18" charset="0"/>
              </a:rPr>
              <a:t>ТАҚЫРЫБЫНДА  АУДАНДЫҚ ДЕБАТ ТУРНИРІ ӨТІЛДІ</a:t>
            </a:r>
            <a:endParaRPr lang="ru-RU" sz="18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777B4994-BAB4-13E4-FE36-727CBEEBB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312" y="261795"/>
            <a:ext cx="1433621" cy="1433621"/>
          </a:xfrm>
          <a:prstGeom prst="rect">
            <a:avLst/>
          </a:prstGeom>
        </p:spPr>
      </p:pic>
      <p:sp>
        <p:nvSpPr>
          <p:cNvPr id="6" name="TextBox 5">
            <a:extLst>
              <a:ext uri="{FF2B5EF4-FFF2-40B4-BE49-F238E27FC236}">
                <a16:creationId xmlns:a16="http://schemas.microsoft.com/office/drawing/2014/main" id="{79135187-8303-0C52-42E6-F88872001E35}"/>
              </a:ext>
            </a:extLst>
          </p:cNvPr>
          <p:cNvSpPr txBox="1"/>
          <p:nvPr/>
        </p:nvSpPr>
        <p:spPr>
          <a:xfrm>
            <a:off x="1079204" y="1848983"/>
            <a:ext cx="6097772" cy="2308324"/>
          </a:xfrm>
          <a:prstGeom prst="rect">
            <a:avLst/>
          </a:prstGeom>
          <a:noFill/>
        </p:spPr>
        <p:txBody>
          <a:bodyPr wrap="square">
            <a:spAutoFit/>
          </a:bodyPr>
          <a:lstStyle/>
          <a:p>
            <a:pPr algn="just"/>
            <a:r>
              <a:rPr lang="ru-RU" sz="1600" b="0" i="0" dirty="0">
                <a:solidFill>
                  <a:srgbClr val="050505"/>
                </a:solidFill>
                <a:effectLst/>
                <a:latin typeface="Times New Roman" panose="02020603050405020304" pitchFamily="18" charset="0"/>
                <a:cs typeface="Times New Roman" panose="02020603050405020304" pitchFamily="18" charset="0"/>
              </a:rPr>
              <a:t>2022 жылы 29 қазан күні 25 қазан Республика күніне орай және А.Байтұрсынұлының 150 жылдық мерейтойы қарсаңында білім алушылардың бойында азаматтық ұстаным, сыни ойлау дағдыларын қалыптастыру мақсатында Шымкент қаласы білім басқармасы Қосымша білім беру орталығының ұйымдастыруымен “Мен өз елімнің азаматымын!” тақырыбында «Ұшқыр ой алаңы» республикалық дебат турнирінің Қаратау аудандық білім беретін мектеп оқушыларының арасындағы іріктеу кезеңі «</a:t>
            </a:r>
            <a:r>
              <a:rPr lang="en-US" sz="1600" b="0" i="0" dirty="0">
                <a:solidFill>
                  <a:srgbClr val="050505"/>
                </a:solidFill>
                <a:effectLst/>
                <a:latin typeface="Times New Roman" panose="02020603050405020304" pitchFamily="18" charset="0"/>
                <a:cs typeface="Times New Roman" panose="02020603050405020304" pitchFamily="18" charset="0"/>
              </a:rPr>
              <a:t>Intellect» </a:t>
            </a:r>
            <a:r>
              <a:rPr lang="ru-RU" sz="1600" b="0" i="0" dirty="0">
                <a:solidFill>
                  <a:srgbClr val="050505"/>
                </a:solidFill>
                <a:effectLst/>
                <a:latin typeface="Times New Roman" panose="02020603050405020304" pitchFamily="18" charset="0"/>
                <a:cs typeface="Times New Roman" panose="02020603050405020304" pitchFamily="18" charset="0"/>
              </a:rPr>
              <a:t>физика-математикалық мектеп лицейінде өтті</a:t>
            </a:r>
            <a:endParaRPr lang="ru-RU" sz="1600"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73BBB692-4874-6C14-7D35-67BA935CA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701694" y="3146169"/>
            <a:ext cx="6640311" cy="565661"/>
          </a:xfrm>
          <a:prstGeom prst="rect">
            <a:avLst/>
          </a:prstGeom>
        </p:spPr>
      </p:pic>
      <p:pic>
        <p:nvPicPr>
          <p:cNvPr id="10" name="Рисунок 9">
            <a:extLst>
              <a:ext uri="{FF2B5EF4-FFF2-40B4-BE49-F238E27FC236}">
                <a16:creationId xmlns:a16="http://schemas.microsoft.com/office/drawing/2014/main" id="{0E48F41E-6CB4-5068-76B9-3A6455706C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0141" y="4418932"/>
            <a:ext cx="2455898" cy="18419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Рисунок 11">
            <a:extLst>
              <a:ext uri="{FF2B5EF4-FFF2-40B4-BE49-F238E27FC236}">
                <a16:creationId xmlns:a16="http://schemas.microsoft.com/office/drawing/2014/main" id="{82F38BC2-0680-9F5C-77BD-1B602A0B9E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0051" y="4403761"/>
            <a:ext cx="2455898" cy="18419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4" name="Рисунок 13">
            <a:extLst>
              <a:ext uri="{FF2B5EF4-FFF2-40B4-BE49-F238E27FC236}">
                <a16:creationId xmlns:a16="http://schemas.microsoft.com/office/drawing/2014/main" id="{81765AE9-66C2-05D9-FAF9-F6BD9EFF5F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0051" y="2356610"/>
            <a:ext cx="2455898" cy="18419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6" name="Рисунок 15">
            <a:extLst>
              <a:ext uri="{FF2B5EF4-FFF2-40B4-BE49-F238E27FC236}">
                <a16:creationId xmlns:a16="http://schemas.microsoft.com/office/drawing/2014/main" id="{431CC97C-A1CC-4806-3220-F19CF0DC4F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90051" y="294288"/>
            <a:ext cx="2455898" cy="18419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 name="Рисунок 19">
            <a:extLst>
              <a:ext uri="{FF2B5EF4-FFF2-40B4-BE49-F238E27FC236}">
                <a16:creationId xmlns:a16="http://schemas.microsoft.com/office/drawing/2014/main" id="{C693A2FD-26F5-9321-6DBF-78A332124B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33331" y="4418932"/>
            <a:ext cx="2455898" cy="18419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Рисунок 21">
            <a:extLst>
              <a:ext uri="{FF2B5EF4-FFF2-40B4-BE49-F238E27FC236}">
                <a16:creationId xmlns:a16="http://schemas.microsoft.com/office/drawing/2014/main" id="{8D7B48FE-4F7F-1E21-03F3-4F05D34DE3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6522" y="4403761"/>
            <a:ext cx="2455898" cy="184192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409460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8FAF90-3806-5221-C6FF-A5197EA9E01C}"/>
              </a:ext>
            </a:extLst>
          </p:cNvPr>
          <p:cNvSpPr>
            <a:spLocks noGrp="1"/>
          </p:cNvSpPr>
          <p:nvPr>
            <p:ph type="title"/>
          </p:nvPr>
        </p:nvSpPr>
        <p:spPr>
          <a:xfrm>
            <a:off x="1348663" y="264989"/>
            <a:ext cx="10515600" cy="2122894"/>
          </a:xfrm>
        </p:spPr>
        <p:txBody>
          <a:bodyPr>
            <a:normAutofit/>
          </a:bodyPr>
          <a:lstStyle/>
          <a:p>
            <a:pPr>
              <a:lnSpc>
                <a:spcPct val="100000"/>
              </a:lnSpc>
            </a:pPr>
            <a:r>
              <a:rPr kumimoji="0" lang="ru-RU" altLang="ru-RU" sz="18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ҚАЗАҚСТАН РЕСПУБЛИКАСЫ КҮНІНЕ ОРАЙ </a:t>
            </a:r>
            <a:r>
              <a:rPr kumimoji="0" lang="ru-RU" altLang="ru-RU" sz="1800" b="1" i="0" u="none" strike="noStrike" cap="none" normalizeH="0" baseline="0" dirty="0">
                <a:ln>
                  <a:noFill/>
                </a:ln>
                <a:solidFill>
                  <a:srgbClr val="CC9900"/>
                </a:solidFill>
                <a:effectLst/>
                <a:latin typeface="Times New Roman" panose="02020603050405020304" pitchFamily="18" charset="0"/>
                <a:cs typeface="Times New Roman" panose="02020603050405020304" pitchFamily="18" charset="0"/>
              </a:rPr>
              <a:t>“ЕГЕМЕН ҚАЗАҚСТАН: ТАРИХЫ, ДАМУЫ ЖӘНЕ ҰЛТТЫҚ ҚҰНДЫЛЫҚТАР” </a:t>
            </a:r>
            <a:r>
              <a:rPr kumimoji="0" lang="ru-RU" altLang="ru-RU" sz="1800" b="1" i="0" u="none" strike="noStrike" cap="none" normalizeH="0" baseline="0" dirty="0">
                <a:ln>
                  <a:noFill/>
                </a:ln>
                <a:solidFill>
                  <a:schemeClr val="accent6">
                    <a:lumMod val="50000"/>
                  </a:schemeClr>
                </a:solidFill>
                <a:effectLst/>
                <a:latin typeface="Times New Roman" panose="02020603050405020304" pitchFamily="18" charset="0"/>
                <a:cs typeface="Times New Roman" panose="02020603050405020304" pitchFamily="18" charset="0"/>
              </a:rPr>
              <a:t>ТАҚЫРЫБЫНДА МЕКТЕПІШІЛІК ДЕБАТ ТУРНИРІ ҰЙЫМДАСТЫРЫЛДЫ.</a:t>
            </a:r>
            <a:br>
              <a:rPr kumimoji="0" lang="ru-RU" altLang="ru-RU"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br>
              <a:rPr kumimoji="0" lang="ru-RU" altLang="ru-RU" sz="2800" b="0" i="0" u="none" strike="noStrike" cap="none" normalizeH="0" baseline="0" dirty="0">
                <a:ln>
                  <a:noFill/>
                </a:ln>
                <a:solidFill>
                  <a:schemeClr val="tx1"/>
                </a:solidFill>
                <a:effectLst/>
              </a:rPr>
            </a:br>
            <a:endParaRPr lang="ru-RU" dirty="0"/>
          </a:p>
        </p:txBody>
      </p:sp>
      <p:sp>
        <p:nvSpPr>
          <p:cNvPr id="3" name="Объект 2">
            <a:extLst>
              <a:ext uri="{FF2B5EF4-FFF2-40B4-BE49-F238E27FC236}">
                <a16:creationId xmlns:a16="http://schemas.microsoft.com/office/drawing/2014/main" id="{CE09EB48-128F-A457-50AB-36706EAB96B8}"/>
              </a:ext>
            </a:extLst>
          </p:cNvPr>
          <p:cNvSpPr>
            <a:spLocks noGrp="1"/>
          </p:cNvSpPr>
          <p:nvPr>
            <p:ph idx="1"/>
          </p:nvPr>
        </p:nvSpPr>
        <p:spPr>
          <a:xfrm>
            <a:off x="1803927" y="1253331"/>
            <a:ext cx="10515600" cy="4351338"/>
          </a:xfrm>
        </p:spPr>
        <p:txBody>
          <a:bodyPr>
            <a:normAutofit/>
          </a:bodyPr>
          <a:lstStyle/>
          <a:p>
            <a:pPr marL="0" indent="0" eaLnBrk="0" fontAlgn="base" hangingPunct="0">
              <a:lnSpc>
                <a:spcPct val="100000"/>
              </a:lnSpc>
              <a:spcBef>
                <a:spcPct val="0"/>
              </a:spcBef>
              <a:spcAft>
                <a:spcPct val="0"/>
              </a:spcAft>
              <a:buNone/>
            </a:pPr>
            <a:r>
              <a:rPr lang="ru-RU" altLang="ru-RU" sz="1400" dirty="0">
                <a:solidFill>
                  <a:srgbClr val="050505"/>
                </a:solidFill>
                <a:latin typeface="Times New Roman" panose="02020603050405020304" pitchFamily="18" charset="0"/>
                <a:cs typeface="Times New Roman" panose="02020603050405020304" pitchFamily="18" charset="0"/>
              </a:rPr>
              <a:t>Формат: АПФ</a:t>
            </a:r>
            <a:endParaRPr lang="ru-RU" altLang="ru-RU" sz="14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9-10 сынып оқушылары қатысты</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Қарар: БП Қазақстан ретінде зайырлылық имиджінен бас тартады</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ТҮСІНІКТЕМЕ</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rPr>
              <a:t>БП ҚАЗАҚСТАН РЕТІНДЕ ЗАЙЫРЛЫЛЫҚ ИМИДЖІНЕН БАС ТАРТАДЫ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CC9900"/>
                </a:solidFill>
                <a:effectLst/>
                <a:latin typeface="Times New Roman" panose="02020603050405020304" pitchFamily="18" charset="0"/>
                <a:cs typeface="Times New Roman" panose="02020603050405020304" pitchFamily="18" charset="0"/>
              </a:rPr>
              <a:t>ҮКІМЕТ</a:t>
            </a:r>
            <a:r>
              <a:rPr kumimoji="0" lang="ru-RU" altLang="ru-RU" sz="1400" b="1"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 </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Зайырлылықтан бас тартқан кезде қандай мәселелер шешіледі тиімділігін дәлелдеу керек</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CC9900"/>
                </a:solidFill>
                <a:effectLst/>
                <a:latin typeface="Times New Roman" panose="02020603050405020304" pitchFamily="18" charset="0"/>
                <a:cs typeface="Times New Roman" panose="02020603050405020304" pitchFamily="18" charset="0"/>
              </a:rPr>
              <a:t>ОППОЗИЦИЯ: </a:t>
            </a: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Зайырлылықтан бас тартқан кезде қандай мәселелер пайда болады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Алаң түсінікті деген ойдамыз, дәл қазір актуалды.</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rgbClr val="050505"/>
                </a:solidFill>
                <a:effectLst/>
                <a:latin typeface="Times New Roman" panose="02020603050405020304" pitchFamily="18" charset="0"/>
                <a:cs typeface="Times New Roman" panose="02020603050405020304" pitchFamily="18" charset="0"/>
              </a:rPr>
              <a:t>“Зайырлылық” сол мемлекетте өмір сүретін барлық ұлттар мен ұлыстардың құқығы тең деген мағынаны білдіреді.</a:t>
            </a:r>
            <a:endParaRPr kumimoji="0" lang="ru-RU" alt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endParaRPr lang="ru-RU" dirty="0"/>
          </a:p>
        </p:txBody>
      </p:sp>
      <p:pic>
        <p:nvPicPr>
          <p:cNvPr id="6" name="Рисунок 5">
            <a:extLst>
              <a:ext uri="{FF2B5EF4-FFF2-40B4-BE49-F238E27FC236}">
                <a16:creationId xmlns:a16="http://schemas.microsoft.com/office/drawing/2014/main" id="{389A5F83-B153-BDAB-A7FE-85AD21EB5D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6266" y="5222829"/>
            <a:ext cx="1731226" cy="1293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Рисунок 7">
            <a:extLst>
              <a:ext uri="{FF2B5EF4-FFF2-40B4-BE49-F238E27FC236}">
                <a16:creationId xmlns:a16="http://schemas.microsoft.com/office/drawing/2014/main" id="{6C3A82BA-EFB7-D3BC-AE5B-DA7ED599AB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9982" y="5222829"/>
            <a:ext cx="1731226" cy="1293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Рисунок 9">
            <a:extLst>
              <a:ext uri="{FF2B5EF4-FFF2-40B4-BE49-F238E27FC236}">
                <a16:creationId xmlns:a16="http://schemas.microsoft.com/office/drawing/2014/main" id="{36D1C349-80E8-C5BD-F0EA-7C88887A36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8494" y="5222830"/>
            <a:ext cx="1731226" cy="1293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Рисунок 11">
            <a:extLst>
              <a:ext uri="{FF2B5EF4-FFF2-40B4-BE49-F238E27FC236}">
                <a16:creationId xmlns:a16="http://schemas.microsoft.com/office/drawing/2014/main" id="{AA21F464-9E0B-E0F7-54EA-61F2899A2D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5447" y="3500147"/>
            <a:ext cx="1731226" cy="1293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Рисунок 13">
            <a:extLst>
              <a:ext uri="{FF2B5EF4-FFF2-40B4-BE49-F238E27FC236}">
                <a16:creationId xmlns:a16="http://schemas.microsoft.com/office/drawing/2014/main" id="{26D658E4-84D4-3A58-EC04-47964D9C26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6266" y="3489521"/>
            <a:ext cx="1731226" cy="1293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Рисунок 15">
            <a:extLst>
              <a:ext uri="{FF2B5EF4-FFF2-40B4-BE49-F238E27FC236}">
                <a16:creationId xmlns:a16="http://schemas.microsoft.com/office/drawing/2014/main" id="{25C51964-AB5B-0C88-4CE8-1367322A93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69982" y="3489520"/>
            <a:ext cx="1731226" cy="1293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Рисунок 17">
            <a:extLst>
              <a:ext uri="{FF2B5EF4-FFF2-40B4-BE49-F238E27FC236}">
                <a16:creationId xmlns:a16="http://schemas.microsoft.com/office/drawing/2014/main" id="{262CCC85-89D6-AE9F-DDE7-FE8E8E9FE3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55447" y="5225895"/>
            <a:ext cx="1731226" cy="1293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 name="Рисунок 19">
            <a:extLst>
              <a:ext uri="{FF2B5EF4-FFF2-40B4-BE49-F238E27FC236}">
                <a16:creationId xmlns:a16="http://schemas.microsoft.com/office/drawing/2014/main" id="{DB045CA1-B2A6-6BC7-9393-D0C17AE927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03699" y="3465104"/>
            <a:ext cx="1731226" cy="12844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1" name="Рисунок 20">
            <a:extLst>
              <a:ext uri="{FF2B5EF4-FFF2-40B4-BE49-F238E27FC236}">
                <a16:creationId xmlns:a16="http://schemas.microsoft.com/office/drawing/2014/main" id="{58D437AD-3430-FB62-8420-8EBC18AC50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2842083" y="3169820"/>
            <a:ext cx="6905300" cy="565661"/>
          </a:xfrm>
          <a:prstGeom prst="rect">
            <a:avLst/>
          </a:prstGeom>
        </p:spPr>
      </p:pic>
    </p:spTree>
    <p:extLst>
      <p:ext uri="{BB962C8B-B14F-4D97-AF65-F5344CB8AC3E}">
        <p14:creationId xmlns:p14="http://schemas.microsoft.com/office/powerpoint/2010/main" val="142081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DC8A4A-2B6D-9189-2D8E-E742EC81B861}"/>
              </a:ext>
            </a:extLst>
          </p:cNvPr>
          <p:cNvSpPr>
            <a:spLocks noGrp="1"/>
          </p:cNvSpPr>
          <p:nvPr>
            <p:ph type="title"/>
          </p:nvPr>
        </p:nvSpPr>
        <p:spPr>
          <a:xfrm>
            <a:off x="7715227" y="152133"/>
            <a:ext cx="1873167" cy="593879"/>
          </a:xfrm>
        </p:spPr>
        <p:txBody>
          <a:bodyPr>
            <a:normAutofit fontScale="90000"/>
          </a:bodyPr>
          <a:lstStyle/>
          <a:p>
            <a:r>
              <a:rPr lang="ru-RU" altLang="ru-RU" sz="3600" b="1" dirty="0">
                <a:solidFill>
                  <a:srgbClr val="C00000"/>
                </a:solidFill>
                <a:latin typeface="Times New Roman" panose="02020603050405020304" pitchFamily="18" charset="0"/>
                <a:cs typeface="Times New Roman" panose="02020603050405020304" pitchFamily="18" charset="0"/>
              </a:rPr>
              <a:t>/DEBAT/   </a:t>
            </a:r>
            <a:endParaRPr lang="ru-RU" sz="3600" b="1" dirty="0">
              <a:solidFill>
                <a:srgbClr val="C00000"/>
              </a:solidFill>
            </a:endParaRPr>
          </a:p>
        </p:txBody>
      </p:sp>
      <p:sp>
        <p:nvSpPr>
          <p:cNvPr id="4" name="Rectangle 1">
            <a:extLst>
              <a:ext uri="{FF2B5EF4-FFF2-40B4-BE49-F238E27FC236}">
                <a16:creationId xmlns:a16="http://schemas.microsoft.com/office/drawing/2014/main" id="{62A87464-FE37-004A-E741-164F41131361}"/>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
            <a:extLst>
              <a:ext uri="{FF2B5EF4-FFF2-40B4-BE49-F238E27FC236}">
                <a16:creationId xmlns:a16="http://schemas.microsoft.com/office/drawing/2014/main" id="{B8FB6686-CB56-0A1C-9395-4E1AC42C6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3" y="-41910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a:extLst>
              <a:ext uri="{FF2B5EF4-FFF2-40B4-BE49-F238E27FC236}">
                <a16:creationId xmlns:a16="http://schemas.microsoft.com/office/drawing/2014/main" id="{8862B47B-6829-1638-472D-761AAFD9D1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096"/>
          <a:stretch/>
        </p:blipFill>
        <p:spPr>
          <a:xfrm>
            <a:off x="7409243" y="4935164"/>
            <a:ext cx="2060136" cy="14426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Рисунок 17">
            <a:extLst>
              <a:ext uri="{FF2B5EF4-FFF2-40B4-BE49-F238E27FC236}">
                <a16:creationId xmlns:a16="http://schemas.microsoft.com/office/drawing/2014/main" id="{257E5D3E-D8A7-1784-5E15-BE4B23F7E7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89" r="9282"/>
          <a:stretch/>
        </p:blipFill>
        <p:spPr>
          <a:xfrm>
            <a:off x="2979221" y="4935164"/>
            <a:ext cx="2060136" cy="14426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 name="Рисунок 19">
            <a:extLst>
              <a:ext uri="{FF2B5EF4-FFF2-40B4-BE49-F238E27FC236}">
                <a16:creationId xmlns:a16="http://schemas.microsoft.com/office/drawing/2014/main" id="{2ADEAFC6-9B29-40A0-BCC9-620802C725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4276"/>
          <a:stretch/>
        </p:blipFill>
        <p:spPr>
          <a:xfrm>
            <a:off x="5223429" y="3267250"/>
            <a:ext cx="1484004" cy="149833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2" name="Рисунок 21">
            <a:extLst>
              <a:ext uri="{FF2B5EF4-FFF2-40B4-BE49-F238E27FC236}">
                <a16:creationId xmlns:a16="http://schemas.microsoft.com/office/drawing/2014/main" id="{F72BA0BE-CCBD-0527-9E13-DF1016AE6D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518"/>
          <a:stretch/>
        </p:blipFill>
        <p:spPr>
          <a:xfrm>
            <a:off x="6936422" y="3294741"/>
            <a:ext cx="2060136" cy="14869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Рисунок 23">
            <a:extLst>
              <a:ext uri="{FF2B5EF4-FFF2-40B4-BE49-F238E27FC236}">
                <a16:creationId xmlns:a16="http://schemas.microsoft.com/office/drawing/2014/main" id="{8115ADFC-67BD-CD3F-1BFB-3EF53985B76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35"/>
          <a:stretch/>
        </p:blipFill>
        <p:spPr>
          <a:xfrm>
            <a:off x="2979221" y="3316845"/>
            <a:ext cx="2060136" cy="14648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6" name="Рисунок 25">
            <a:extLst>
              <a:ext uri="{FF2B5EF4-FFF2-40B4-BE49-F238E27FC236}">
                <a16:creationId xmlns:a16="http://schemas.microsoft.com/office/drawing/2014/main" id="{71E94215-A373-77F6-8621-AE924ABCFA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84645" y="3316845"/>
            <a:ext cx="2059282" cy="14426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Рисунок 27">
            <a:extLst>
              <a:ext uri="{FF2B5EF4-FFF2-40B4-BE49-F238E27FC236}">
                <a16:creationId xmlns:a16="http://schemas.microsoft.com/office/drawing/2014/main" id="{D97FE245-F05A-753D-4346-9CA8759E22F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265"/>
          <a:stretch/>
        </p:blipFill>
        <p:spPr>
          <a:xfrm>
            <a:off x="5194232" y="4935164"/>
            <a:ext cx="2060136" cy="14426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 name="Рисунок 29">
            <a:extLst>
              <a:ext uri="{FF2B5EF4-FFF2-40B4-BE49-F238E27FC236}">
                <a16:creationId xmlns:a16="http://schemas.microsoft.com/office/drawing/2014/main" id="{18136B1F-4AEC-20AF-ABC9-891FA04B9C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013" y="3306121"/>
            <a:ext cx="2060136" cy="14755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Рисунок 33">
            <a:extLst>
              <a:ext uri="{FF2B5EF4-FFF2-40B4-BE49-F238E27FC236}">
                <a16:creationId xmlns:a16="http://schemas.microsoft.com/office/drawing/2014/main" id="{5E19ED87-D08B-55DD-FEEF-5DEF913642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5339" y="-94640"/>
            <a:ext cx="10801313" cy="1681303"/>
          </a:xfrm>
          <a:prstGeom prst="rect">
            <a:avLst/>
          </a:prstGeom>
        </p:spPr>
      </p:pic>
      <p:pic>
        <p:nvPicPr>
          <p:cNvPr id="38" name="Рисунок 37">
            <a:extLst>
              <a:ext uri="{FF2B5EF4-FFF2-40B4-BE49-F238E27FC236}">
                <a16:creationId xmlns:a16="http://schemas.microsoft.com/office/drawing/2014/main" id="{9BAE13EF-405D-6F73-203F-7C972821A7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5013" y="829201"/>
            <a:ext cx="10801313" cy="2338838"/>
          </a:xfrm>
          <a:prstGeom prst="rect">
            <a:avLst/>
          </a:prstGeom>
        </p:spPr>
      </p:pic>
      <p:sp>
        <p:nvSpPr>
          <p:cNvPr id="3" name="Объект 2">
            <a:extLst>
              <a:ext uri="{FF2B5EF4-FFF2-40B4-BE49-F238E27FC236}">
                <a16:creationId xmlns:a16="http://schemas.microsoft.com/office/drawing/2014/main" id="{5838E3DF-E7D6-818D-B275-98547F2D1DDE}"/>
              </a:ext>
            </a:extLst>
          </p:cNvPr>
          <p:cNvSpPr>
            <a:spLocks noGrp="1"/>
          </p:cNvSpPr>
          <p:nvPr>
            <p:ph idx="1"/>
          </p:nvPr>
        </p:nvSpPr>
        <p:spPr>
          <a:xfrm>
            <a:off x="1201949" y="1128065"/>
            <a:ext cx="10044703" cy="1968253"/>
          </a:xfrm>
        </p:spPr>
        <p:txBody>
          <a:bodyPr>
            <a:normAutofit fontScale="92500" lnSpcReduction="10000"/>
          </a:bodyPr>
          <a:lstStyle/>
          <a:p>
            <a:pPr marL="0" lvl="0" indent="0" algn="ctr" eaLnBrk="0" fontAlgn="ctr" hangingPunct="0">
              <a:lnSpc>
                <a:spcPct val="100000"/>
              </a:lnSpc>
              <a:spcBef>
                <a:spcPct val="0"/>
              </a:spcBef>
              <a:spcAft>
                <a:spcPct val="0"/>
              </a:spcAft>
              <a:buNone/>
            </a:pPr>
            <a:r>
              <a:rPr lang="ru-RU" altLang="ru-RU" sz="1500" dirty="0">
                <a:solidFill>
                  <a:srgbClr val="050505"/>
                </a:solidFill>
                <a:latin typeface="Times New Roman" panose="02020603050405020304" pitchFamily="18" charset="0"/>
                <a:cs typeface="Times New Roman" panose="02020603050405020304" pitchFamily="18" charset="0"/>
              </a:rPr>
              <a:t>  Мектебімізде, ағымдағы жылдың 12-ші желтоқсан күні, «Функционалдық сауаттылықты құндылыққа бағдарлай дамыту» тақырыбындағы тарих- география бірлестігінің онкүндігі аясында 8-11 сыныптар арасында </a:t>
            </a:r>
            <a:r>
              <a:rPr lang="ru-RU" altLang="ru-RU" sz="1500" b="1" dirty="0">
                <a:solidFill>
                  <a:srgbClr val="C00000"/>
                </a:solidFill>
                <a:latin typeface="Times New Roman" panose="02020603050405020304" pitchFamily="18" charset="0"/>
                <a:cs typeface="Times New Roman" panose="02020603050405020304" pitchFamily="18" charset="0"/>
              </a:rPr>
              <a:t>«ҚАЗІРГІ ЖАСТАР КІТАП ОҚИДЫ МА?»</a:t>
            </a:r>
            <a:r>
              <a:rPr lang="ru-RU" altLang="ru-RU" sz="1500" dirty="0">
                <a:solidFill>
                  <a:srgbClr val="050505"/>
                </a:solidFill>
                <a:latin typeface="Times New Roman" panose="02020603050405020304" pitchFamily="18" charset="0"/>
                <a:cs typeface="Times New Roman" panose="02020603050405020304" pitchFamily="18" charset="0"/>
              </a:rPr>
              <a:t> тақырыбында дебат өткізілді. Қазіргі уақытта мектепішілік дебат қозғалысын дамыту — өзекті мәселе. </a:t>
            </a:r>
          </a:p>
          <a:p>
            <a:pPr marL="0" lvl="0" indent="0" algn="ctr" eaLnBrk="0" fontAlgn="base" hangingPunct="0">
              <a:lnSpc>
                <a:spcPct val="100000"/>
              </a:lnSpc>
              <a:spcBef>
                <a:spcPct val="0"/>
              </a:spcBef>
              <a:spcAft>
                <a:spcPct val="0"/>
              </a:spcAft>
              <a:buNone/>
            </a:pPr>
            <a:r>
              <a:rPr lang="ru-RU" altLang="ru-RU" sz="1500" dirty="0">
                <a:solidFill>
                  <a:srgbClr val="050505"/>
                </a:solidFill>
                <a:latin typeface="Times New Roman" panose="02020603050405020304" pitchFamily="18" charset="0"/>
                <a:cs typeface="Times New Roman" panose="02020603050405020304" pitchFamily="18" charset="0"/>
              </a:rPr>
              <a:t>Себебі оқушылардың бойында саяси мәдениетті, өз әрекеті үшін өзі және қоғам алдында жауапкершілікті, шығармашыл және сыни ойлау қабілетін қалыптастыру қажет. </a:t>
            </a:r>
          </a:p>
          <a:p>
            <a:pPr marL="0" lvl="0" indent="0" algn="ctr" eaLnBrk="0" fontAlgn="base" hangingPunct="0">
              <a:lnSpc>
                <a:spcPct val="100000"/>
              </a:lnSpc>
              <a:spcBef>
                <a:spcPct val="0"/>
              </a:spcBef>
              <a:spcAft>
                <a:spcPct val="0"/>
              </a:spcAft>
              <a:buNone/>
            </a:pPr>
            <a:r>
              <a:rPr lang="ru-RU" altLang="ru-RU" sz="1500" dirty="0">
                <a:solidFill>
                  <a:srgbClr val="050505"/>
                </a:solidFill>
                <a:latin typeface="Times New Roman" panose="02020603050405020304" pitchFamily="18" charset="0"/>
                <a:cs typeface="Times New Roman" panose="02020603050405020304" pitchFamily="18" charset="0"/>
              </a:rPr>
              <a:t>Дебат клубтарының мақсаты - оқушылардың ретке келтірілген көзқарасын, пікір мен идея алмасу қабілеттерін дамыту.</a:t>
            </a:r>
          </a:p>
          <a:p>
            <a:pPr marL="0" lvl="0" indent="0" algn="ctr" eaLnBrk="0" fontAlgn="base" hangingPunct="0">
              <a:lnSpc>
                <a:spcPct val="100000"/>
              </a:lnSpc>
              <a:spcBef>
                <a:spcPct val="0"/>
              </a:spcBef>
              <a:spcAft>
                <a:spcPct val="0"/>
              </a:spcAft>
              <a:buNone/>
            </a:pPr>
            <a:r>
              <a:rPr lang="ru-RU" altLang="ru-RU" sz="1500" dirty="0">
                <a:solidFill>
                  <a:srgbClr val="050505"/>
                </a:solidFill>
                <a:latin typeface="Times New Roman" panose="02020603050405020304" pitchFamily="18" charset="0"/>
                <a:cs typeface="Times New Roman" panose="02020603050405020304" pitchFamily="18" charset="0"/>
              </a:rPr>
              <a:t>Дебат АПФ ұйымдастырылды, төрешіміз директордың оқу ісі жөніндегі орынбасары Орал Нүркен Базарбайұлы мен қолдау көрсеткен М.Әуезов атындағы Оңтүстік Қазақстан унивенситеті "Ақиқат" жастар пікірсайыс мүшесі Оразбек Анель өз сараптамасын қортындылап берді.</a:t>
            </a:r>
            <a:endParaRPr lang="ru-RU" altLang="ru-RU" sz="1500" dirty="0">
              <a:latin typeface="Times New Roman" panose="02020603050405020304" pitchFamily="18" charset="0"/>
              <a:cs typeface="Times New Roman" panose="02020603050405020304" pitchFamily="18" charset="0"/>
            </a:endParaRPr>
          </a:p>
          <a:p>
            <a:endParaRPr lang="ru-RU" dirty="0"/>
          </a:p>
        </p:txBody>
      </p:sp>
      <p:pic>
        <p:nvPicPr>
          <p:cNvPr id="40" name="Рисунок 39">
            <a:extLst>
              <a:ext uri="{FF2B5EF4-FFF2-40B4-BE49-F238E27FC236}">
                <a16:creationId xmlns:a16="http://schemas.microsoft.com/office/drawing/2014/main" id="{105197CA-894C-8FB2-719F-F7F72F6470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39357" y="602488"/>
            <a:ext cx="5849017" cy="852731"/>
          </a:xfrm>
          <a:prstGeom prst="rect">
            <a:avLst/>
          </a:prstGeom>
        </p:spPr>
      </p:pic>
    </p:spTree>
    <p:extLst>
      <p:ext uri="{BB962C8B-B14F-4D97-AF65-F5344CB8AC3E}">
        <p14:creationId xmlns:p14="http://schemas.microsoft.com/office/powerpoint/2010/main" val="30897711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1316</Words>
  <Application>Microsoft Office PowerPoint</Application>
  <PresentationFormat>Широкоэкранный</PresentationFormat>
  <Paragraphs>89</Paragraphs>
  <Slides>16</Slides>
  <Notes>2</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16</vt:i4>
      </vt:variant>
    </vt:vector>
  </HeadingPairs>
  <TitlesOfParts>
    <vt:vector size="27" baseType="lpstr">
      <vt:lpstr>Arial</vt:lpstr>
      <vt:lpstr>Bahnschrift Condensed</vt:lpstr>
      <vt:lpstr>Book Antiqua</vt:lpstr>
      <vt:lpstr>Calibri</vt:lpstr>
      <vt:lpstr>Calibri Light</vt:lpstr>
      <vt:lpstr>inherit</vt:lpstr>
      <vt:lpstr>Oswald</vt:lpstr>
      <vt:lpstr>Palatino Linotype</vt:lpstr>
      <vt:lpstr>Times New Roman</vt:lpstr>
      <vt:lpstr>Wingdings</vt:lpstr>
      <vt:lpstr>Тема Office</vt:lpstr>
      <vt:lpstr>Презентация PowerPoint</vt:lpstr>
      <vt:lpstr>Презентация PowerPoint</vt:lpstr>
      <vt:lpstr>«АЛЬТАИР» дебат клубының алғашқы ойыны                  </vt:lpstr>
      <vt:lpstr>Презентация PowerPoint</vt:lpstr>
      <vt:lpstr>Презентация PowerPoint</vt:lpstr>
      <vt:lpstr>ЖАС БУЫНДАРЫМЫЗДЫҢ АЛҒАШҚЫ БПФ ОЙЫНЫ</vt:lpstr>
      <vt:lpstr>ҚОСЫМША БІЛІМ БЕРУ ОРТАЛЫҒЫНЫҢ ҰЙЫМДАСТЫРУЫМЕН “МЕН ӨЗ ЕЛІМНІҢ АЗАМАТЫМЫН!” ТАҚЫРЫБЫНДА  АУДАНДЫҚ ДЕБАТ ТУРНИРІ ӨТІЛДІ</vt:lpstr>
      <vt:lpstr>ҚАЗАҚСТАН РЕСПУБЛИКАСЫ КҮНІНЕ ОРАЙ “ЕГЕМЕН ҚАЗАҚСТАН: ТАРИХЫ, ДАМУЫ ЖӘНЕ ҰЛТТЫҚ ҚҰНДЫЛЫҚТАР” ТАҚЫРЫБЫНДА МЕКТЕПІШІЛІК ДЕБАТ ТУРНИРІ ҰЙЫМДАСТЫРЫЛДЫ.  </vt:lpstr>
      <vt:lpstr>/DEBAT/   </vt:lpstr>
      <vt:lpstr>Презентация PowerPoint</vt:lpstr>
      <vt:lpstr>БП: ДӘСТҮРЛІ МЕДИЦИНАҒА ҚАРАҒАНДА ХАЛЫҚТЫҚ МЕДИЦИНА ТИІМДІ ДЕП ЕСЕПТЕЙДІ ТАҚЫРЫБЫНДА </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36</cp:revision>
  <cp:lastPrinted>2022-10-17T07:48:30Z</cp:lastPrinted>
  <dcterms:created xsi:type="dcterms:W3CDTF">2022-10-11T14:20:15Z</dcterms:created>
  <dcterms:modified xsi:type="dcterms:W3CDTF">2023-06-06T10:16:46Z</dcterms:modified>
</cp:coreProperties>
</file>