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0011775356584389"/>
          <c:y val="0.17032532356860161"/>
          <c:w val="0.66170160233481434"/>
          <c:h val="0.665679151628581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2017-2018о.ж</c:v>
                </c:pt>
              </c:strCache>
            </c:strRef>
          </c:tx>
          <c:dLbls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1400</c:v>
                </c:pt>
                <c:pt idx="1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2018-2019о.ж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1432</c:v>
                </c:pt>
                <c:pt idx="1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2019-2020о.ж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1492</c:v>
                </c:pt>
                <c:pt idx="1">
                  <c:v>59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2020-2021о.ж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1536</c:v>
                </c:pt>
                <c:pt idx="1">
                  <c:v>59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2021-2022о.ж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1460</c:v>
                </c:pt>
                <c:pt idx="1">
                  <c:v>58</c:v>
                </c:pt>
              </c:numCache>
            </c:numRef>
          </c:val>
        </c:ser>
        <c:shape val="cylinder"/>
        <c:axId val="123196544"/>
        <c:axId val="123198080"/>
        <c:axId val="122989632"/>
      </c:bar3DChart>
      <c:catAx>
        <c:axId val="123196544"/>
        <c:scaling>
          <c:orientation val="minMax"/>
        </c:scaling>
        <c:axPos val="b"/>
        <c:majorTickMark val="none"/>
        <c:tickLblPos val="nextTo"/>
        <c:txPr>
          <a:bodyPr rot="0" vert="horz"/>
          <a:lstStyle/>
          <a:p>
            <a:pPr>
              <a:defRPr sz="800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198080"/>
        <c:crosses val="autoZero"/>
        <c:auto val="1"/>
        <c:lblAlgn val="ctr"/>
        <c:lblOffset val="100"/>
      </c:catAx>
      <c:valAx>
        <c:axId val="1231980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196544"/>
        <c:crosses val="autoZero"/>
        <c:crossBetween val="between"/>
      </c:valAx>
      <c:serAx>
        <c:axId val="122989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19808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0011775356584389"/>
          <c:y val="0.17032532356860161"/>
          <c:w val="0.67573667118045699"/>
          <c:h val="0.6610878154676967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2017-2018о.ж</c:v>
                </c:pt>
              </c:strCache>
            </c:strRef>
          </c:tx>
          <c:dLbls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1382</c:v>
                </c:pt>
                <c:pt idx="1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2018-2019о.ж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1500</c:v>
                </c:pt>
                <c:pt idx="1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2019-2020о.ж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1633</c:v>
                </c:pt>
                <c:pt idx="1">
                  <c:v>61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2020-2021о.ж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1642</c:v>
                </c:pt>
                <c:pt idx="1">
                  <c:v>63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2021-2022о.ж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1647</c:v>
                </c:pt>
                <c:pt idx="1">
                  <c:v>65</c:v>
                </c:pt>
              </c:numCache>
            </c:numRef>
          </c:val>
        </c:ser>
        <c:shape val="cylinder"/>
        <c:axId val="151188224"/>
        <c:axId val="151189760"/>
        <c:axId val="151144640"/>
      </c:bar3DChart>
      <c:catAx>
        <c:axId val="151188224"/>
        <c:scaling>
          <c:orientation val="minMax"/>
        </c:scaling>
        <c:axPos val="b"/>
        <c:majorTickMark val="none"/>
        <c:tickLblPos val="nextTo"/>
        <c:txPr>
          <a:bodyPr rot="0" vert="horz"/>
          <a:lstStyle/>
          <a:p>
            <a:pPr>
              <a:defRPr sz="900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189760"/>
        <c:crosses val="autoZero"/>
        <c:auto val="1"/>
        <c:lblAlgn val="ctr"/>
        <c:lblOffset val="100"/>
      </c:catAx>
      <c:valAx>
        <c:axId val="1511897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188224"/>
        <c:crosses val="autoZero"/>
        <c:crossBetween val="between"/>
      </c:valAx>
      <c:serAx>
        <c:axId val="151144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18976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Орта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0011775356584389"/>
          <c:y val="0.17032532356860161"/>
          <c:w val="0.66170160233481568"/>
          <c:h val="0.6610878154676970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2017-2018о.ж</c:v>
                </c:pt>
              </c:strCache>
            </c:strRef>
          </c:tx>
          <c:dLbls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264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2018-2019о.ж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296</c:v>
                </c:pt>
                <c:pt idx="1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2019-2020о.ж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349</c:v>
                </c:pt>
                <c:pt idx="1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2020-2021о.ж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415</c:v>
                </c:pt>
                <c:pt idx="1">
                  <c:v>16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2021-2022о.ж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459</c:v>
                </c:pt>
                <c:pt idx="1">
                  <c:v>18</c:v>
                </c:pt>
              </c:numCache>
            </c:numRef>
          </c:val>
        </c:ser>
        <c:shape val="cylinder"/>
        <c:axId val="151933312"/>
        <c:axId val="151934848"/>
        <c:axId val="151914240"/>
      </c:bar3DChart>
      <c:catAx>
        <c:axId val="151933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934848"/>
        <c:crosses val="autoZero"/>
        <c:auto val="1"/>
        <c:lblAlgn val="ctr"/>
        <c:lblOffset val="100"/>
      </c:catAx>
      <c:valAx>
        <c:axId val="1519348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933312"/>
        <c:crosses val="autoZero"/>
        <c:crossBetween val="between"/>
      </c:valAx>
      <c:serAx>
        <c:axId val="151914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934848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5 жылдық көрсеткіш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0011775356584389"/>
          <c:y val="0.17032532356860161"/>
          <c:w val="0.66170160233481501"/>
          <c:h val="0.6656791516285822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2017-2018о.ж</c:v>
                </c:pt>
              </c:strCache>
            </c:strRef>
          </c:tx>
          <c:dLbls>
            <c:dLbl>
              <c:idx val="0"/>
              <c:layout>
                <c:manualLayout>
                  <c:x val="-1.5458828999789424E-3"/>
                  <c:y val="-7.1110613399031361E-3"/>
                </c:manualLayout>
              </c:layout>
              <c:showVal val="1"/>
            </c:dLbl>
            <c:dLbl>
              <c:idx val="1"/>
              <c:layout>
                <c:manualLayout>
                  <c:x val="1.5458828999789424E-3"/>
                  <c:y val="-2.133318401970940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3046</c:v>
                </c:pt>
                <c:pt idx="1">
                  <c:v>116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2018-2019о.ж</c:v>
                </c:pt>
              </c:strCache>
            </c:strRef>
          </c:tx>
          <c:dLbls>
            <c:dLbl>
              <c:idx val="0"/>
              <c:layout>
                <c:manualLayout>
                  <c:x val="-3.091765799957884E-3"/>
                  <c:y val="-1.422212267980626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659247645977406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3228</c:v>
                </c:pt>
                <c:pt idx="1">
                  <c:v>124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2019-2020о.ж</c:v>
                </c:pt>
              </c:strCache>
            </c:strRef>
          </c:tx>
          <c:dLbls>
            <c:dLbl>
              <c:idx val="0"/>
              <c:layout>
                <c:manualLayout>
                  <c:x val="-4.6376486999368293E-3"/>
                  <c:y val="-1.8962830239741695E-2"/>
                </c:manualLayout>
              </c:layout>
              <c:showVal val="1"/>
            </c:dLbl>
            <c:dLbl>
              <c:idx val="1"/>
              <c:layout>
                <c:manualLayout>
                  <c:x val="6.183531599915768E-3"/>
                  <c:y val="-1.659247645977398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3474</c:v>
                </c:pt>
                <c:pt idx="1">
                  <c:v>133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2020-2021о.ж</c:v>
                </c:pt>
              </c:strCache>
            </c:strRef>
          </c:tx>
          <c:dLbls>
            <c:dLbl>
              <c:idx val="0"/>
              <c:layout>
                <c:manualLayout>
                  <c:x val="-6.183531599915768E-3"/>
                  <c:y val="-2.1333184019709402E-2"/>
                </c:manualLayout>
              </c:layout>
              <c:showVal val="1"/>
            </c:dLbl>
            <c:dLbl>
              <c:idx val="1"/>
              <c:layout>
                <c:manualLayout>
                  <c:x val="4.6376486999368293E-3"/>
                  <c:y val="-1.896283023974169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3593</c:v>
                </c:pt>
                <c:pt idx="1">
                  <c:v>138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2021-2022о.ж</c:v>
                </c:pt>
              </c:strCache>
            </c:strRef>
          </c:tx>
          <c:dLbls>
            <c:dLbl>
              <c:idx val="0"/>
              <c:layout>
                <c:manualLayout>
                  <c:x val="1.700471189976837E-2"/>
                  <c:y val="-1.1851768899838563E-2"/>
                </c:manualLayout>
              </c:layout>
              <c:showVal val="1"/>
            </c:dLbl>
            <c:dLbl>
              <c:idx val="1"/>
              <c:layout>
                <c:manualLayout>
                  <c:x val="-4.6376486999368293E-3"/>
                  <c:y val="-1.896283023974169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Білім алушылар саны</c:v>
                </c:pt>
                <c:pt idx="1">
                  <c:v>Сыныптар саны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3566</c:v>
                </c:pt>
                <c:pt idx="1">
                  <c:v>141</c:v>
                </c:pt>
              </c:numCache>
            </c:numRef>
          </c:val>
        </c:ser>
        <c:shape val="cylinder"/>
        <c:axId val="152004096"/>
        <c:axId val="152005632"/>
        <c:axId val="74634560"/>
      </c:bar3DChart>
      <c:catAx>
        <c:axId val="152004096"/>
        <c:scaling>
          <c:orientation val="minMax"/>
        </c:scaling>
        <c:axPos val="b"/>
        <c:majorTickMark val="none"/>
        <c:tickLblPos val="nextTo"/>
        <c:txPr>
          <a:bodyPr rot="0" vert="horz"/>
          <a:lstStyle/>
          <a:p>
            <a:pPr>
              <a:defRPr sz="1100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005632"/>
        <c:crosses val="autoZero"/>
        <c:auto val="1"/>
        <c:lblAlgn val="ctr"/>
        <c:lblOffset val="100"/>
      </c:catAx>
      <c:valAx>
        <c:axId val="1520056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004096"/>
        <c:crosses val="autoZero"/>
        <c:crossBetween val="between"/>
      </c:valAx>
      <c:serAx>
        <c:axId val="74634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005632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0" y="0"/>
            <a:ext cx="9131890" cy="6840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-24"/>
            <a:ext cx="7429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Сағадат Нұрмағамбетов атындағы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№72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жалпы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орта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білім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беретін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мектептің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жылдық білім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алушылар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контингентінің құрамы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668660"/>
          <a:ext cx="8643999" cy="5760737"/>
        </p:xfrm>
        <a:graphic>
          <a:graphicData uri="http://schemas.openxmlformats.org/drawingml/2006/table">
            <a:tbl>
              <a:tblPr/>
              <a:tblGrid>
                <a:gridCol w="617428"/>
                <a:gridCol w="1543571"/>
                <a:gridCol w="1749381"/>
                <a:gridCol w="1337762"/>
                <a:gridCol w="1234857"/>
                <a:gridCol w="926143"/>
                <a:gridCol w="1234857"/>
              </a:tblGrid>
              <a:tr h="1212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/с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Оқу жылы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Континент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құрылымы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Бастауыш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мектеп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1-4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сынып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Негізгі мектеп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5-9 сынып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Орта мектеп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10-11 сынып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Барлығы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2017-2018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оқу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жылы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Білім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алушылар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саны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1400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1382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264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3046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Сыныптар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саны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2018-2019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оқу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жылы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Білім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алушылар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саны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1432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1500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296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3228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Сыныптар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саны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2019-2020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оқу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жылы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Білім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алушылар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саны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1492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1633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349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3474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Сыныптар саны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2020-2021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оқу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жылы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Білім алушылар саны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1536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1642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3593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Сыныптар саны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2021-2022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оқу жылы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Білім алушылар саны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1460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1647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459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3566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Сыныптар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саны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141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нежные фоны для фотошопа в хорошем качестве: 6 тыс изображений найдено в  Яндекс.Картинках | Pastel background, 2048x1152 wallpapers,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-24"/>
            <a:ext cx="7429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жылдық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контингент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құрамы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428660" y="428604"/>
          <a:ext cx="571504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286248" y="285728"/>
          <a:ext cx="542928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428728" y="3571876"/>
          <a:ext cx="542928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4" descr="Мониторинг метапредметных результатов – МАОУ &amp;quot;Гимназия № 1 г. Благовещенска&amp;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286256"/>
            <a:ext cx="285748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24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428596" y="714356"/>
          <a:ext cx="821537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0" name="Picture 6" descr="Данные проведенного мониторинга результативности мероприятий по развитию  современных механизмов и технологий общего образования | Официальный сай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072074"/>
            <a:ext cx="3643306" cy="17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\Downloads\WhatsApp Image 2021-09-23 at 16.42.51.jpe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3125" t="8593" r="4882" b="8593"/>
          <a:stretch>
            <a:fillRect/>
          </a:stretch>
        </p:blipFill>
        <p:spPr bwMode="auto">
          <a:xfrm rot="5400000">
            <a:off x="-1113879" y="1113879"/>
            <a:ext cx="6858000" cy="4630242"/>
          </a:xfrm>
          <a:prstGeom prst="rect">
            <a:avLst/>
          </a:prstGeom>
          <a:noFill/>
        </p:spPr>
      </p:pic>
      <p:pic>
        <p:nvPicPr>
          <p:cNvPr id="3" name="Picture 6" descr="C:\Users\admin\Downloads\WhatsApp Image 2021-09-23 at 16.42.50.jpeg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 l="3125" t="9375" r="6640" b="12500"/>
          <a:stretch>
            <a:fillRect/>
          </a:stretch>
        </p:blipFill>
        <p:spPr bwMode="auto">
          <a:xfrm rot="5400000">
            <a:off x="3486011" y="1200011"/>
            <a:ext cx="6860878" cy="445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ownloads\WhatsApp Image 2021-09-23 at 16.42.50 (1).jpe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8333" t="3571" r="8333" b="3571"/>
          <a:stretch>
            <a:fillRect/>
          </a:stretch>
        </p:blipFill>
        <p:spPr bwMode="auto">
          <a:xfrm rot="10800000">
            <a:off x="-1" y="-40823"/>
            <a:ext cx="4643438" cy="6898823"/>
          </a:xfrm>
          <a:prstGeom prst="rect">
            <a:avLst/>
          </a:prstGeom>
          <a:noFill/>
        </p:spPr>
      </p:pic>
      <p:pic>
        <p:nvPicPr>
          <p:cNvPr id="3" name="Picture 4" descr="C:\Users\admin\Downloads\WhatsApp Image 2021-09-23 at 16.42.49.jpeg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 l="7226" t="11718" r="14844" b="10156"/>
          <a:stretch>
            <a:fillRect/>
          </a:stretch>
        </p:blipFill>
        <p:spPr bwMode="auto">
          <a:xfrm rot="5400000">
            <a:off x="3429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WhatsApp Image 2021-09-23 at 16.42.46.jpe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7031" t="3906" b="203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WhatsApp Image 2021-09-23 at 16.42.45.jpe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8593" t="8398" r="17969" b="7812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145</Words>
  <PresentationFormat>Экран (4:3)</PresentationFormat>
  <Paragraphs>93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2021-09-13T01:13:44Z</dcterms:created>
  <dcterms:modified xsi:type="dcterms:W3CDTF">2021-09-23T10:58:02Z</dcterms:modified>
</cp:coreProperties>
</file>