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2" r:id="rId1"/>
  </p:sldMasterIdLst>
  <p:notesMasterIdLst>
    <p:notesMasterId r:id="rId34"/>
  </p:notesMasterIdLst>
  <p:sldIdLst>
    <p:sldId id="271" r:id="rId2"/>
    <p:sldId id="305" r:id="rId3"/>
    <p:sldId id="304" r:id="rId4"/>
    <p:sldId id="306" r:id="rId5"/>
    <p:sldId id="293" r:id="rId6"/>
    <p:sldId id="307" r:id="rId7"/>
    <p:sldId id="308" r:id="rId8"/>
    <p:sldId id="311" r:id="rId9"/>
    <p:sldId id="312" r:id="rId10"/>
    <p:sldId id="313" r:id="rId11"/>
    <p:sldId id="314" r:id="rId12"/>
    <p:sldId id="315" r:id="rId13"/>
    <p:sldId id="316" r:id="rId14"/>
    <p:sldId id="309" r:id="rId15"/>
    <p:sldId id="310" r:id="rId16"/>
    <p:sldId id="258" r:id="rId17"/>
    <p:sldId id="317" r:id="rId18"/>
    <p:sldId id="266" r:id="rId19"/>
    <p:sldId id="272" r:id="rId20"/>
    <p:sldId id="274" r:id="rId21"/>
    <p:sldId id="275" r:id="rId22"/>
    <p:sldId id="318" r:id="rId23"/>
    <p:sldId id="319" r:id="rId24"/>
    <p:sldId id="273" r:id="rId25"/>
    <p:sldId id="277" r:id="rId26"/>
    <p:sldId id="279" r:id="rId27"/>
    <p:sldId id="280" r:id="rId28"/>
    <p:sldId id="282" r:id="rId29"/>
    <p:sldId id="281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FFCC"/>
    <a:srgbClr val="FF99CC"/>
    <a:srgbClr val="FFFF00"/>
    <a:srgbClr val="00FF00"/>
    <a:srgbClr val="FFFF99"/>
    <a:srgbClr val="99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FE824-24BB-4583-BAAE-F939DAC7ED75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EA1CAB1-75EF-425C-8B68-038F0F1773AF}">
      <dgm:prSet phldrT="[Текст]" custT="1"/>
      <dgm:spPr>
        <a:solidFill>
          <a:srgbClr val="99FF99"/>
        </a:solidFill>
      </dgm:spPr>
      <dgm:t>
        <a:bodyPr/>
        <a:lstStyle/>
        <a:p>
          <a:r>
            <a:rPr lang="ru-RU" sz="14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Кеңес </a:t>
          </a:r>
          <a:r>
            <a: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беру мен </a:t>
          </a:r>
          <a:r>
            <a:rPr lang="ru-RU" sz="14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ағартушылық бағыты</a:t>
          </a:r>
          <a:endParaRPr lang="ru-RU" sz="1400" i="1" dirty="0">
            <a:solidFill>
              <a:srgbClr val="002060"/>
            </a:solidFill>
          </a:endParaRPr>
        </a:p>
      </dgm:t>
    </dgm:pt>
    <dgm:pt modelId="{A576E5FC-A80E-4A81-A6B8-675E36039C98}" type="parTrans" cxnId="{41C9AB00-252A-4C3E-9452-719FD6B2DB2B}">
      <dgm:prSet/>
      <dgm:spPr/>
      <dgm:t>
        <a:bodyPr/>
        <a:lstStyle/>
        <a:p>
          <a:endParaRPr lang="ru-RU"/>
        </a:p>
      </dgm:t>
    </dgm:pt>
    <dgm:pt modelId="{39609D6F-6E55-4D74-B3DB-0CBB5ADD5227}" type="sibTrans" cxnId="{41C9AB00-252A-4C3E-9452-719FD6B2DB2B}">
      <dgm:prSet/>
      <dgm:spPr/>
      <dgm:t>
        <a:bodyPr/>
        <a:lstStyle/>
        <a:p>
          <a:endParaRPr lang="ru-RU"/>
        </a:p>
      </dgm:t>
    </dgm:pt>
    <dgm:pt modelId="{9660835A-5B26-471D-93B7-DA516836EE41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4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Әлеуметтік-бейімдеу бағыты</a:t>
          </a:r>
          <a:r>
            <a: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i="1" dirty="0">
            <a:solidFill>
              <a:srgbClr val="002060"/>
            </a:solidFill>
          </a:endParaRPr>
        </a:p>
      </dgm:t>
    </dgm:pt>
    <dgm:pt modelId="{1C2F97D8-9186-47C0-943E-049270974A49}" type="parTrans" cxnId="{C40EB4B8-282D-457D-8123-2B6235A84FD7}">
      <dgm:prSet/>
      <dgm:spPr/>
      <dgm:t>
        <a:bodyPr/>
        <a:lstStyle/>
        <a:p>
          <a:endParaRPr lang="ru-RU"/>
        </a:p>
      </dgm:t>
    </dgm:pt>
    <dgm:pt modelId="{041BB0FB-AE24-4EF1-B0FC-5749288F7DC1}" type="sibTrans" cxnId="{C40EB4B8-282D-457D-8123-2B6235A84FD7}">
      <dgm:prSet/>
      <dgm:spPr/>
      <dgm:t>
        <a:bodyPr/>
        <a:lstStyle/>
        <a:p>
          <a:endParaRPr lang="ru-RU"/>
        </a:p>
      </dgm:t>
    </dgm:pt>
    <dgm:pt modelId="{00EA5257-67BB-4AD5-B8CC-C5083509BBF6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4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Түзете-дамыту бағыты</a:t>
          </a:r>
          <a:r>
            <a: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i="1" dirty="0">
            <a:solidFill>
              <a:srgbClr val="002060"/>
            </a:solidFill>
          </a:endParaRPr>
        </a:p>
      </dgm:t>
    </dgm:pt>
    <dgm:pt modelId="{260A7975-62A4-467B-AF9F-11B5244F84C7}" type="parTrans" cxnId="{4EF5CC2B-BFC9-4FE2-9E72-2EDBA2599C2D}">
      <dgm:prSet/>
      <dgm:spPr/>
      <dgm:t>
        <a:bodyPr/>
        <a:lstStyle/>
        <a:p>
          <a:endParaRPr lang="ru-RU"/>
        </a:p>
      </dgm:t>
    </dgm:pt>
    <dgm:pt modelId="{89DEF4BE-5700-43EA-8BAC-5FF5E411C698}" type="sibTrans" cxnId="{4EF5CC2B-BFC9-4FE2-9E72-2EDBA2599C2D}">
      <dgm:prSet/>
      <dgm:spPr/>
      <dgm:t>
        <a:bodyPr/>
        <a:lstStyle/>
        <a:p>
          <a:endParaRPr lang="ru-RU"/>
        </a:p>
      </dgm:t>
    </dgm:pt>
    <dgm:pt modelId="{46E23DCF-821E-4830-8016-4E044EA03D39}">
      <dgm:prSet phldrT="[Текст]" custT="1"/>
      <dgm:spPr>
        <a:solidFill>
          <a:srgbClr val="FF99FF"/>
        </a:solidFill>
      </dgm:spPr>
      <dgm:t>
        <a:bodyPr/>
        <a:lstStyle/>
        <a:p>
          <a:r>
            <a:rPr lang="ru-RU" sz="14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Әдістемелік-ұйымдастырушылық бағыты</a:t>
          </a:r>
          <a:endParaRPr lang="ru-RU" sz="1400" i="1" dirty="0">
            <a:solidFill>
              <a:srgbClr val="002060"/>
            </a:solidFill>
          </a:endParaRPr>
        </a:p>
      </dgm:t>
    </dgm:pt>
    <dgm:pt modelId="{12D0FE69-D293-4E8B-BE42-7A064BAC84A8}" type="parTrans" cxnId="{B36E6612-61E8-406D-98C0-674672DC9A15}">
      <dgm:prSet/>
      <dgm:spPr/>
      <dgm:t>
        <a:bodyPr/>
        <a:lstStyle/>
        <a:p>
          <a:endParaRPr lang="ru-RU"/>
        </a:p>
      </dgm:t>
    </dgm:pt>
    <dgm:pt modelId="{0B37C1BF-9419-4715-89FF-D6F9DED3063A}" type="sibTrans" cxnId="{B36E6612-61E8-406D-98C0-674672DC9A15}">
      <dgm:prSet/>
      <dgm:spPr/>
      <dgm:t>
        <a:bodyPr/>
        <a:lstStyle/>
        <a:p>
          <a:endParaRPr lang="ru-RU"/>
        </a:p>
      </dgm:t>
    </dgm:pt>
    <dgm:pt modelId="{5A6F5E27-BADD-4C23-8AE2-7DD9BC66F186}">
      <dgm:prSet custT="1"/>
      <dgm:spPr>
        <a:solidFill>
          <a:srgbClr val="FFFF99"/>
        </a:solidFill>
      </dgm:spPr>
      <dgm:t>
        <a:bodyPr/>
        <a:lstStyle/>
        <a:p>
          <a:r>
            <a:rPr lang="ru-RU" sz="14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Диагностикалық бағыты</a:t>
          </a:r>
          <a:endParaRPr lang="ru-RU" sz="1400" i="1" dirty="0">
            <a:solidFill>
              <a:srgbClr val="002060"/>
            </a:solidFill>
          </a:endParaRPr>
        </a:p>
      </dgm:t>
    </dgm:pt>
    <dgm:pt modelId="{F43FE1A0-706A-4B42-8D70-D8A94B25EE4A}" type="parTrans" cxnId="{DCA17D3F-3AA3-4430-96FD-8B14FB790984}">
      <dgm:prSet/>
      <dgm:spPr/>
      <dgm:t>
        <a:bodyPr/>
        <a:lstStyle/>
        <a:p>
          <a:endParaRPr lang="ru-RU"/>
        </a:p>
      </dgm:t>
    </dgm:pt>
    <dgm:pt modelId="{11BCE051-8070-4CEE-91A3-680531AADB16}" type="sibTrans" cxnId="{DCA17D3F-3AA3-4430-96FD-8B14FB790984}">
      <dgm:prSet/>
      <dgm:spPr/>
      <dgm:t>
        <a:bodyPr/>
        <a:lstStyle/>
        <a:p>
          <a:endParaRPr lang="ru-RU"/>
        </a:p>
      </dgm:t>
    </dgm:pt>
    <dgm:pt modelId="{CA6CE0F7-1A2C-43DD-9D2A-7446EA7781F7}" type="pres">
      <dgm:prSet presAssocID="{795FE824-24BB-4583-BAAE-F939DAC7ED75}" presName="Name0" presStyleCnt="0">
        <dgm:presLayoutVars>
          <dgm:dir/>
          <dgm:resizeHandles val="exact"/>
        </dgm:presLayoutVars>
      </dgm:prSet>
      <dgm:spPr/>
    </dgm:pt>
    <dgm:pt modelId="{AF60E068-5FCB-4186-A7B7-98FEDF39E8CE}" type="pres">
      <dgm:prSet presAssocID="{795FE824-24BB-4583-BAAE-F939DAC7ED75}" presName="cycle" presStyleCnt="0"/>
      <dgm:spPr/>
    </dgm:pt>
    <dgm:pt modelId="{CA699786-B2DC-4EA3-A0B0-647C6974FCD1}" type="pres">
      <dgm:prSet presAssocID="{7EA1CAB1-75EF-425C-8B68-038F0F1773AF}" presName="nodeFirstNode" presStyleLbl="node1" presStyleIdx="0" presStyleCnt="5">
        <dgm:presLayoutVars>
          <dgm:bulletEnabled val="1"/>
        </dgm:presLayoutVars>
      </dgm:prSet>
      <dgm:spPr/>
    </dgm:pt>
    <dgm:pt modelId="{FF55A634-B629-4532-99CB-FE438C8BC744}" type="pres">
      <dgm:prSet presAssocID="{39609D6F-6E55-4D74-B3DB-0CBB5ADD5227}" presName="sibTransFirstNode" presStyleLbl="bgShp" presStyleIdx="0" presStyleCnt="1"/>
      <dgm:spPr/>
    </dgm:pt>
    <dgm:pt modelId="{CD46EB36-8E25-46AC-8D5C-737B1C814BE1}" type="pres">
      <dgm:prSet presAssocID="{46E23DCF-821E-4830-8016-4E044EA03D39}" presName="nodeFollowingNodes" presStyleLbl="node1" presStyleIdx="1" presStyleCnt="5" custRadScaleRad="105406" custRadScaleInc="4202">
        <dgm:presLayoutVars>
          <dgm:bulletEnabled val="1"/>
        </dgm:presLayoutVars>
      </dgm:prSet>
      <dgm:spPr/>
    </dgm:pt>
    <dgm:pt modelId="{1840A8EF-4737-46CF-B38A-ADB9AB089505}" type="pres">
      <dgm:prSet presAssocID="{9660835A-5B26-471D-93B7-DA516836EE41}" presName="nodeFollowingNodes" presStyleLbl="node1" presStyleIdx="2" presStyleCnt="5" custRadScaleRad="103896" custRadScaleInc="-14058">
        <dgm:presLayoutVars>
          <dgm:bulletEnabled val="1"/>
        </dgm:presLayoutVars>
      </dgm:prSet>
      <dgm:spPr/>
    </dgm:pt>
    <dgm:pt modelId="{CAF2A634-BBE5-4229-9F0F-0743DA0DA0DD}" type="pres">
      <dgm:prSet presAssocID="{00EA5257-67BB-4AD5-B8CC-C5083509BBF6}" presName="nodeFollowingNodes" presStyleLbl="node1" presStyleIdx="3" presStyleCnt="5" custRadScaleRad="108554" custRadScaleInc="22619">
        <dgm:presLayoutVars>
          <dgm:bulletEnabled val="1"/>
        </dgm:presLayoutVars>
      </dgm:prSet>
      <dgm:spPr/>
    </dgm:pt>
    <dgm:pt modelId="{C3678519-CC33-4C8B-BF8B-E20C0B08EF34}" type="pres">
      <dgm:prSet presAssocID="{5A6F5E27-BADD-4C23-8AE2-7DD9BC66F186}" presName="nodeFollowingNodes" presStyleLbl="node1" presStyleIdx="4" presStyleCnt="5" custRadScaleRad="102869" custRadScaleInc="129">
        <dgm:presLayoutVars>
          <dgm:bulletEnabled val="1"/>
        </dgm:presLayoutVars>
      </dgm:prSet>
      <dgm:spPr/>
    </dgm:pt>
  </dgm:ptLst>
  <dgm:cxnLst>
    <dgm:cxn modelId="{41C9AB00-252A-4C3E-9452-719FD6B2DB2B}" srcId="{795FE824-24BB-4583-BAAE-F939DAC7ED75}" destId="{7EA1CAB1-75EF-425C-8B68-038F0F1773AF}" srcOrd="0" destOrd="0" parTransId="{A576E5FC-A80E-4A81-A6B8-675E36039C98}" sibTransId="{39609D6F-6E55-4D74-B3DB-0CBB5ADD5227}"/>
    <dgm:cxn modelId="{B36E6612-61E8-406D-98C0-674672DC9A15}" srcId="{795FE824-24BB-4583-BAAE-F939DAC7ED75}" destId="{46E23DCF-821E-4830-8016-4E044EA03D39}" srcOrd="1" destOrd="0" parTransId="{12D0FE69-D293-4E8B-BE42-7A064BAC84A8}" sibTransId="{0B37C1BF-9419-4715-89FF-D6F9DED3063A}"/>
    <dgm:cxn modelId="{9DEF812A-9255-4D19-936F-DA3530FDF82C}" type="presOf" srcId="{5A6F5E27-BADD-4C23-8AE2-7DD9BC66F186}" destId="{C3678519-CC33-4C8B-BF8B-E20C0B08EF34}" srcOrd="0" destOrd="0" presId="urn:microsoft.com/office/officeart/2005/8/layout/cycle3"/>
    <dgm:cxn modelId="{4EF5CC2B-BFC9-4FE2-9E72-2EDBA2599C2D}" srcId="{795FE824-24BB-4583-BAAE-F939DAC7ED75}" destId="{00EA5257-67BB-4AD5-B8CC-C5083509BBF6}" srcOrd="3" destOrd="0" parTransId="{260A7975-62A4-467B-AF9F-11B5244F84C7}" sibTransId="{89DEF4BE-5700-43EA-8BAC-5FF5E411C698}"/>
    <dgm:cxn modelId="{DCA17D3F-3AA3-4430-96FD-8B14FB790984}" srcId="{795FE824-24BB-4583-BAAE-F939DAC7ED75}" destId="{5A6F5E27-BADD-4C23-8AE2-7DD9BC66F186}" srcOrd="4" destOrd="0" parTransId="{F43FE1A0-706A-4B42-8D70-D8A94B25EE4A}" sibTransId="{11BCE051-8070-4CEE-91A3-680531AADB16}"/>
    <dgm:cxn modelId="{6BDE8250-1409-4C6D-A8F6-4AB140D40196}" type="presOf" srcId="{46E23DCF-821E-4830-8016-4E044EA03D39}" destId="{CD46EB36-8E25-46AC-8D5C-737B1C814BE1}" srcOrd="0" destOrd="0" presId="urn:microsoft.com/office/officeart/2005/8/layout/cycle3"/>
    <dgm:cxn modelId="{E5391B91-2337-459A-A8CC-2EFE059E1A0A}" type="presOf" srcId="{7EA1CAB1-75EF-425C-8B68-038F0F1773AF}" destId="{CA699786-B2DC-4EA3-A0B0-647C6974FCD1}" srcOrd="0" destOrd="0" presId="urn:microsoft.com/office/officeart/2005/8/layout/cycle3"/>
    <dgm:cxn modelId="{CBD07F94-1684-4CE3-B230-21413DF2418B}" type="presOf" srcId="{795FE824-24BB-4583-BAAE-F939DAC7ED75}" destId="{CA6CE0F7-1A2C-43DD-9D2A-7446EA7781F7}" srcOrd="0" destOrd="0" presId="urn:microsoft.com/office/officeart/2005/8/layout/cycle3"/>
    <dgm:cxn modelId="{99A2029F-8D58-40BA-A107-ECB42F4C22DE}" type="presOf" srcId="{9660835A-5B26-471D-93B7-DA516836EE41}" destId="{1840A8EF-4737-46CF-B38A-ADB9AB089505}" srcOrd="0" destOrd="0" presId="urn:microsoft.com/office/officeart/2005/8/layout/cycle3"/>
    <dgm:cxn modelId="{C40EB4B8-282D-457D-8123-2B6235A84FD7}" srcId="{795FE824-24BB-4583-BAAE-F939DAC7ED75}" destId="{9660835A-5B26-471D-93B7-DA516836EE41}" srcOrd="2" destOrd="0" parTransId="{1C2F97D8-9186-47C0-943E-049270974A49}" sibTransId="{041BB0FB-AE24-4EF1-B0FC-5749288F7DC1}"/>
    <dgm:cxn modelId="{1C26A3D4-28CF-4255-B7F9-CE6F7559A6FC}" type="presOf" srcId="{00EA5257-67BB-4AD5-B8CC-C5083509BBF6}" destId="{CAF2A634-BBE5-4229-9F0F-0743DA0DA0DD}" srcOrd="0" destOrd="0" presId="urn:microsoft.com/office/officeart/2005/8/layout/cycle3"/>
    <dgm:cxn modelId="{411C9FE3-F930-46EB-A742-A73276EAF2E8}" type="presOf" srcId="{39609D6F-6E55-4D74-B3DB-0CBB5ADD5227}" destId="{FF55A634-B629-4532-99CB-FE438C8BC744}" srcOrd="0" destOrd="0" presId="urn:microsoft.com/office/officeart/2005/8/layout/cycle3"/>
    <dgm:cxn modelId="{DE08DAC8-6C62-4495-B993-4B58F5219602}" type="presParOf" srcId="{CA6CE0F7-1A2C-43DD-9D2A-7446EA7781F7}" destId="{AF60E068-5FCB-4186-A7B7-98FEDF39E8CE}" srcOrd="0" destOrd="0" presId="urn:microsoft.com/office/officeart/2005/8/layout/cycle3"/>
    <dgm:cxn modelId="{557B1C77-6D76-452C-8D21-584F987F42A3}" type="presParOf" srcId="{AF60E068-5FCB-4186-A7B7-98FEDF39E8CE}" destId="{CA699786-B2DC-4EA3-A0B0-647C6974FCD1}" srcOrd="0" destOrd="0" presId="urn:microsoft.com/office/officeart/2005/8/layout/cycle3"/>
    <dgm:cxn modelId="{0D92B5B2-8135-4367-8A66-EE39AAC6F71B}" type="presParOf" srcId="{AF60E068-5FCB-4186-A7B7-98FEDF39E8CE}" destId="{FF55A634-B629-4532-99CB-FE438C8BC744}" srcOrd="1" destOrd="0" presId="urn:microsoft.com/office/officeart/2005/8/layout/cycle3"/>
    <dgm:cxn modelId="{113272FE-2789-41F5-8697-91C42B738A01}" type="presParOf" srcId="{AF60E068-5FCB-4186-A7B7-98FEDF39E8CE}" destId="{CD46EB36-8E25-46AC-8D5C-737B1C814BE1}" srcOrd="2" destOrd="0" presId="urn:microsoft.com/office/officeart/2005/8/layout/cycle3"/>
    <dgm:cxn modelId="{A14E2196-D282-41BC-91C4-BE5C3F53B7C1}" type="presParOf" srcId="{AF60E068-5FCB-4186-A7B7-98FEDF39E8CE}" destId="{1840A8EF-4737-46CF-B38A-ADB9AB089505}" srcOrd="3" destOrd="0" presId="urn:microsoft.com/office/officeart/2005/8/layout/cycle3"/>
    <dgm:cxn modelId="{62D72F56-C29D-4193-B1E4-8124F3EF1668}" type="presParOf" srcId="{AF60E068-5FCB-4186-A7B7-98FEDF39E8CE}" destId="{CAF2A634-BBE5-4229-9F0F-0743DA0DA0DD}" srcOrd="4" destOrd="0" presId="urn:microsoft.com/office/officeart/2005/8/layout/cycle3"/>
    <dgm:cxn modelId="{2817163A-066A-4A63-8C8D-C12BE5CB6D6A}" type="presParOf" srcId="{AF60E068-5FCB-4186-A7B7-98FEDF39E8CE}" destId="{C3678519-CC33-4C8B-BF8B-E20C0B08EF3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7D9020-A67D-43AC-A275-E11C8D07D9C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ECD2B9B-396E-4313-B1A7-2308A4D4CF37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Баланы </a:t>
          </a:r>
          <a:r>
            <a:rPr lang="ru-RU" b="1" dirty="0" err="1">
              <a:latin typeface="Times New Roman" pitchFamily="18" charset="0"/>
              <a:cs typeface="Times New Roman" pitchFamily="18" charset="0"/>
            </a:rPr>
            <a:t>алғашқы тексеру</a:t>
          </a:r>
          <a:endParaRPr lang="ru-RU" dirty="0"/>
        </a:p>
      </dgm:t>
    </dgm:pt>
    <dgm:pt modelId="{CEED2911-A992-433A-9CE1-6AF51E6626E0}" type="parTrans" cxnId="{7D1C6A2D-DAB0-4275-9DA9-A4071BD275FA}">
      <dgm:prSet/>
      <dgm:spPr/>
      <dgm:t>
        <a:bodyPr/>
        <a:lstStyle/>
        <a:p>
          <a:endParaRPr lang="ru-RU"/>
        </a:p>
      </dgm:t>
    </dgm:pt>
    <dgm:pt modelId="{1CDA510D-C7CF-4033-BEB6-E3302EB647FD}" type="sibTrans" cxnId="{7D1C6A2D-DAB0-4275-9DA9-A4071BD275FA}">
      <dgm:prSet/>
      <dgm:spPr/>
      <dgm:t>
        <a:bodyPr/>
        <a:lstStyle/>
        <a:p>
          <a:endParaRPr lang="ru-RU"/>
        </a:p>
      </dgm:t>
    </dgm:pt>
    <dgm:pt modelId="{ACF34AA3-7E10-4068-96B7-585210BFBE01}">
      <dgm:prSet phldrT="[Текст]" custT="1"/>
      <dgm:spPr/>
      <dgm:t>
        <a:bodyPr/>
        <a:lstStyle/>
        <a:p>
          <a:r>
            <a:rPr lang="ru-RU" sz="1200">
              <a:latin typeface="Times New Roman" pitchFamily="18" charset="0"/>
              <a:cs typeface="Times New Roman" pitchFamily="18" charset="0"/>
            </a:rPr>
            <a:t>Оның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мақсаты: баланың жақын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даму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аймағы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мен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актуалды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даму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аймағын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оқу барысындағы қиыншылықтардың себептері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мен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механизмдерін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анықтау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Диагностикалық зерттеу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жұмысы қыркүйек айы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бойы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жүргізілді.</a:t>
          </a:r>
          <a:endParaRPr lang="ru-RU" sz="1200" dirty="0"/>
        </a:p>
      </dgm:t>
    </dgm:pt>
    <dgm:pt modelId="{70C1B845-DF0A-4FBE-935B-EDEABE883386}" type="parTrans" cxnId="{E42DE632-F83B-489A-8A12-3306B9BAC9E0}">
      <dgm:prSet/>
      <dgm:spPr/>
      <dgm:t>
        <a:bodyPr/>
        <a:lstStyle/>
        <a:p>
          <a:endParaRPr lang="ru-RU"/>
        </a:p>
      </dgm:t>
    </dgm:pt>
    <dgm:pt modelId="{C8A6FBA8-5BD8-4B5F-85DF-784A4763DFD8}" type="sibTrans" cxnId="{E42DE632-F83B-489A-8A12-3306B9BAC9E0}">
      <dgm:prSet/>
      <dgm:spPr/>
      <dgm:t>
        <a:bodyPr/>
        <a:lstStyle/>
        <a:p>
          <a:endParaRPr lang="ru-RU"/>
        </a:p>
      </dgm:t>
    </dgm:pt>
    <dgm:pt modelId="{2A33EAFA-877C-4BEF-B153-ECDBFE2FE9D1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Баланы </a:t>
          </a:r>
          <a:r>
            <a:rPr lang="ru-RU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динамикалық тексеру</a:t>
          </a:r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dirty="0"/>
        </a:p>
      </dgm:t>
    </dgm:pt>
    <dgm:pt modelId="{D8F5A08A-FF76-4B7B-B212-FEB6D1C45D6A}" type="parTrans" cxnId="{ABBC3922-D1B9-4775-9C9A-40D5CCD8DBBF}">
      <dgm:prSet/>
      <dgm:spPr/>
      <dgm:t>
        <a:bodyPr/>
        <a:lstStyle/>
        <a:p>
          <a:endParaRPr lang="ru-RU"/>
        </a:p>
      </dgm:t>
    </dgm:pt>
    <dgm:pt modelId="{BAD14420-8956-4230-9D33-6DBAE402BC7F}" type="sibTrans" cxnId="{ABBC3922-D1B9-4775-9C9A-40D5CCD8DBBF}">
      <dgm:prSet/>
      <dgm:spPr/>
      <dgm:t>
        <a:bodyPr/>
        <a:lstStyle/>
        <a:p>
          <a:endParaRPr lang="ru-RU"/>
        </a:p>
      </dgm:t>
    </dgm:pt>
    <dgm:pt modelId="{1449170B-0D54-4894-AEEA-171F0C66A790}">
      <dgm:prSet phldrT="[Текст]" custT="1"/>
      <dgm:spPr/>
      <dgm:t>
        <a:bodyPr/>
        <a:lstStyle/>
        <a:p>
          <a:r>
            <a:rPr lang="ru-RU" sz="1200" dirty="0" err="1">
              <a:latin typeface="Times New Roman" pitchFamily="18" charset="0"/>
              <a:cs typeface="Times New Roman" pitchFamily="18" charset="0"/>
            </a:rPr>
            <a:t>оқыту процесінде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оқушының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даму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деңгейіне таңдалған оқытудың түрі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әдістері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мен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тәсілдердің сәйкестігін  анықтау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баланың 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даму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динамикасын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бақылап отыру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мақсатында жүргізіледі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Динамикалық тексеру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жылына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екі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рет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жүргізіледі.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1200" dirty="0"/>
        </a:p>
      </dgm:t>
    </dgm:pt>
    <dgm:pt modelId="{F6FB406F-F161-4E77-9FD8-63954B44E963}" type="parTrans" cxnId="{9A4E1CDA-04E5-4813-A966-2D829CF845C4}">
      <dgm:prSet/>
      <dgm:spPr/>
      <dgm:t>
        <a:bodyPr/>
        <a:lstStyle/>
        <a:p>
          <a:endParaRPr lang="ru-RU"/>
        </a:p>
      </dgm:t>
    </dgm:pt>
    <dgm:pt modelId="{C57D4ADE-09CF-4196-8695-8EB375E57361}" type="sibTrans" cxnId="{9A4E1CDA-04E5-4813-A966-2D829CF845C4}">
      <dgm:prSet/>
      <dgm:spPr/>
      <dgm:t>
        <a:bodyPr/>
        <a:lstStyle/>
        <a:p>
          <a:endParaRPr lang="ru-RU"/>
        </a:p>
      </dgm:t>
    </dgm:pt>
    <dgm:pt modelId="{602249D6-61A2-4260-8450-F3B08C975BDA}">
      <dgm:prSet phldrT="[Текст]"/>
      <dgm:spPr/>
      <dgm:t>
        <a:bodyPr/>
        <a:lstStyle/>
        <a:p>
          <a:r>
            <a:rPr lang="ru-RU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Кезеңдік </a:t>
          </a:r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диагностика </a:t>
          </a:r>
          <a:endParaRPr lang="ru-RU" dirty="0"/>
        </a:p>
      </dgm:t>
    </dgm:pt>
    <dgm:pt modelId="{D0CEF2CC-08E5-4B07-85E1-CA2418127E9C}" type="parTrans" cxnId="{32F2782B-45CD-4493-82D7-4577CC430D70}">
      <dgm:prSet/>
      <dgm:spPr/>
      <dgm:t>
        <a:bodyPr/>
        <a:lstStyle/>
        <a:p>
          <a:endParaRPr lang="ru-RU"/>
        </a:p>
      </dgm:t>
    </dgm:pt>
    <dgm:pt modelId="{4601ACC5-BD23-4150-8B5F-509F5E282B3F}" type="sibTrans" cxnId="{32F2782B-45CD-4493-82D7-4577CC430D70}">
      <dgm:prSet/>
      <dgm:spPr/>
      <dgm:t>
        <a:bodyPr/>
        <a:lstStyle/>
        <a:p>
          <a:endParaRPr lang="ru-RU"/>
        </a:p>
      </dgm:t>
    </dgm:pt>
    <dgm:pt modelId="{4AE9D7BC-8225-4AD4-A1A2-B3535B7032B7}">
      <dgm:prSet phldrT="[Текст]" custT="1"/>
      <dgm:spPr/>
      <dgm:t>
        <a:bodyPr/>
        <a:lstStyle/>
        <a:p>
          <a:r>
            <a:rPr lang="ru-RU" sz="1200" dirty="0" err="1">
              <a:latin typeface="Times New Roman" pitchFamily="18" charset="0"/>
              <a:cs typeface="Times New Roman" pitchFamily="18" charset="0"/>
            </a:rPr>
            <a:t>бұл диагностиканың түрі баламен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жүргізілген түзете-дамыту жұмысының баланың оқу-танымдық қызметіне тигізген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әсерінің тиімділігін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>
              <a:latin typeface="Times New Roman" pitchFamily="18" charset="0"/>
              <a:cs typeface="Times New Roman" pitchFamily="18" charset="0"/>
            </a:rPr>
            <a:t>анықтауға мүмкіндік береді</a:t>
          </a:r>
          <a:r>
            <a:rPr lang="ru-RU" sz="1200" dirty="0">
              <a:latin typeface="Times New Roman" pitchFamily="18" charset="0"/>
              <a:cs typeface="Times New Roman" pitchFamily="18" charset="0"/>
            </a:rPr>
            <a:t>. </a:t>
          </a:r>
          <a:endParaRPr lang="ru-RU" sz="1200" dirty="0"/>
        </a:p>
      </dgm:t>
    </dgm:pt>
    <dgm:pt modelId="{E561A335-D129-407E-B301-9B75B23D7BDC}" type="parTrans" cxnId="{3C6619B8-1141-4DCC-992F-6CE8C8607B98}">
      <dgm:prSet/>
      <dgm:spPr/>
      <dgm:t>
        <a:bodyPr/>
        <a:lstStyle/>
        <a:p>
          <a:endParaRPr lang="ru-RU"/>
        </a:p>
      </dgm:t>
    </dgm:pt>
    <dgm:pt modelId="{576766E1-54C2-455B-AF9E-011338EEA28F}" type="sibTrans" cxnId="{3C6619B8-1141-4DCC-992F-6CE8C8607B98}">
      <dgm:prSet/>
      <dgm:spPr/>
      <dgm:t>
        <a:bodyPr/>
        <a:lstStyle/>
        <a:p>
          <a:endParaRPr lang="ru-RU"/>
        </a:p>
      </dgm:t>
    </dgm:pt>
    <dgm:pt modelId="{212063CE-AF77-4996-AF01-B4EC18190BA1}">
      <dgm:prSet phldrT="[Текст]"/>
      <dgm:spPr/>
      <dgm:t>
        <a:bodyPr/>
        <a:lstStyle/>
        <a:p>
          <a:r>
            <a:rPr lang="ru-RU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Ағымдық </a:t>
          </a:r>
          <a:r>
            <a:rPr lang="ru-RU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диагностика  </a:t>
          </a:r>
          <a:r>
            <a:rPr lang="kk-KZ"/>
            <a:t> </a:t>
          </a:r>
          <a:endParaRPr lang="ru-RU" dirty="0"/>
        </a:p>
      </dgm:t>
    </dgm:pt>
    <dgm:pt modelId="{FA234F15-6546-4C15-8937-9ADA8A92E540}" type="parTrans" cxnId="{8CB52E1C-3B32-411B-9AB5-911454E89E5C}">
      <dgm:prSet/>
      <dgm:spPr/>
      <dgm:t>
        <a:bodyPr/>
        <a:lstStyle/>
        <a:p>
          <a:endParaRPr lang="ru-RU"/>
        </a:p>
      </dgm:t>
    </dgm:pt>
    <dgm:pt modelId="{052ED556-6D9E-4A00-A167-540B74F16EEB}" type="sibTrans" cxnId="{8CB52E1C-3B32-411B-9AB5-911454E89E5C}">
      <dgm:prSet/>
      <dgm:spPr/>
      <dgm:t>
        <a:bodyPr/>
        <a:lstStyle/>
        <a:p>
          <a:endParaRPr lang="ru-RU"/>
        </a:p>
      </dgm:t>
    </dgm:pt>
    <dgm:pt modelId="{CEB9F626-FF1F-4745-8997-E438D38CAA64}" type="pres">
      <dgm:prSet presAssocID="{447D9020-A67D-43AC-A275-E11C8D07D9C0}" presName="Name0" presStyleCnt="0">
        <dgm:presLayoutVars>
          <dgm:dir/>
          <dgm:animLvl val="lvl"/>
          <dgm:resizeHandles val="exact"/>
        </dgm:presLayoutVars>
      </dgm:prSet>
      <dgm:spPr/>
    </dgm:pt>
    <dgm:pt modelId="{A3E56563-5412-464E-B7B9-CA1D514253CA}" type="pres">
      <dgm:prSet presAssocID="{3ECD2B9B-396E-4313-B1A7-2308A4D4CF37}" presName="linNode" presStyleCnt="0"/>
      <dgm:spPr/>
    </dgm:pt>
    <dgm:pt modelId="{1BE22270-97BC-49F5-8899-350B505BA0DC}" type="pres">
      <dgm:prSet presAssocID="{3ECD2B9B-396E-4313-B1A7-2308A4D4CF37}" presName="parentText" presStyleLbl="node1" presStyleIdx="0" presStyleCnt="4" custScaleX="44916">
        <dgm:presLayoutVars>
          <dgm:chMax val="1"/>
          <dgm:bulletEnabled val="1"/>
        </dgm:presLayoutVars>
      </dgm:prSet>
      <dgm:spPr/>
    </dgm:pt>
    <dgm:pt modelId="{28601B96-04DA-4650-B407-8730C5DD6F6A}" type="pres">
      <dgm:prSet presAssocID="{3ECD2B9B-396E-4313-B1A7-2308A4D4CF37}" presName="descendantText" presStyleLbl="alignAccFollowNode1" presStyleIdx="0" presStyleCnt="3" custScaleX="122922">
        <dgm:presLayoutVars>
          <dgm:bulletEnabled val="1"/>
        </dgm:presLayoutVars>
      </dgm:prSet>
      <dgm:spPr/>
    </dgm:pt>
    <dgm:pt modelId="{F4C160C1-9DF5-4D86-8C33-166334D33389}" type="pres">
      <dgm:prSet presAssocID="{1CDA510D-C7CF-4033-BEB6-E3302EB647FD}" presName="sp" presStyleCnt="0"/>
      <dgm:spPr/>
    </dgm:pt>
    <dgm:pt modelId="{328E24F9-F303-4A4D-8D61-17786D7A05EC}" type="pres">
      <dgm:prSet presAssocID="{2A33EAFA-877C-4BEF-B153-ECDBFE2FE9D1}" presName="linNode" presStyleCnt="0"/>
      <dgm:spPr/>
    </dgm:pt>
    <dgm:pt modelId="{4E4E4BA8-186D-41D0-A85B-599976C5C4F5}" type="pres">
      <dgm:prSet presAssocID="{2A33EAFA-877C-4BEF-B153-ECDBFE2FE9D1}" presName="parentText" presStyleLbl="node1" presStyleIdx="1" presStyleCnt="4" custScaleX="44495">
        <dgm:presLayoutVars>
          <dgm:chMax val="1"/>
          <dgm:bulletEnabled val="1"/>
        </dgm:presLayoutVars>
      </dgm:prSet>
      <dgm:spPr/>
    </dgm:pt>
    <dgm:pt modelId="{E0E89EDC-5A88-4677-B358-A5EBA6850C05}" type="pres">
      <dgm:prSet presAssocID="{2A33EAFA-877C-4BEF-B153-ECDBFE2FE9D1}" presName="descendantText" presStyleLbl="alignAccFollowNode1" presStyleIdx="1" presStyleCnt="3" custScaleX="123186">
        <dgm:presLayoutVars>
          <dgm:bulletEnabled val="1"/>
        </dgm:presLayoutVars>
      </dgm:prSet>
      <dgm:spPr/>
    </dgm:pt>
    <dgm:pt modelId="{1854951F-4D32-42BB-A319-B5A445364D44}" type="pres">
      <dgm:prSet presAssocID="{BAD14420-8956-4230-9D33-6DBAE402BC7F}" presName="sp" presStyleCnt="0"/>
      <dgm:spPr/>
    </dgm:pt>
    <dgm:pt modelId="{73FECBA0-3957-4EAB-9D64-118B3A2B8627}" type="pres">
      <dgm:prSet presAssocID="{602249D6-61A2-4260-8450-F3B08C975BDA}" presName="linNode" presStyleCnt="0"/>
      <dgm:spPr/>
    </dgm:pt>
    <dgm:pt modelId="{0FF25775-8CFA-432C-9673-CDB2D6F2A533}" type="pres">
      <dgm:prSet presAssocID="{602249D6-61A2-4260-8450-F3B08C975BDA}" presName="parentText" presStyleLbl="node1" presStyleIdx="2" presStyleCnt="4" custScaleX="44960">
        <dgm:presLayoutVars>
          <dgm:chMax val="1"/>
          <dgm:bulletEnabled val="1"/>
        </dgm:presLayoutVars>
      </dgm:prSet>
      <dgm:spPr/>
    </dgm:pt>
    <dgm:pt modelId="{DB95C7EA-C253-48E8-A569-80ADBF7DEE23}" type="pres">
      <dgm:prSet presAssocID="{602249D6-61A2-4260-8450-F3B08C975BDA}" presName="descendantText" presStyleLbl="alignAccFollowNode1" presStyleIdx="2" presStyleCnt="3" custScaleX="122894" custLinFactNeighborX="0" custLinFactNeighborY="-4542">
        <dgm:presLayoutVars>
          <dgm:bulletEnabled val="1"/>
        </dgm:presLayoutVars>
      </dgm:prSet>
      <dgm:spPr/>
    </dgm:pt>
    <dgm:pt modelId="{A5836B2B-D7FB-4F5B-80FC-2D7DDFCDB35F}" type="pres">
      <dgm:prSet presAssocID="{4601ACC5-BD23-4150-8B5F-509F5E282B3F}" presName="sp" presStyleCnt="0"/>
      <dgm:spPr/>
    </dgm:pt>
    <dgm:pt modelId="{F9F1C635-87D7-4BB8-B46A-880EEDD8CCE9}" type="pres">
      <dgm:prSet presAssocID="{212063CE-AF77-4996-AF01-B4EC18190BA1}" presName="linNode" presStyleCnt="0"/>
      <dgm:spPr/>
    </dgm:pt>
    <dgm:pt modelId="{6D1AD5F0-0D3D-4295-8F31-A59D81D9894C}" type="pres">
      <dgm:prSet presAssocID="{212063CE-AF77-4996-AF01-B4EC18190BA1}" presName="parentText" presStyleLbl="node1" presStyleIdx="3" presStyleCnt="4" custScaleX="44494">
        <dgm:presLayoutVars>
          <dgm:chMax val="1"/>
          <dgm:bulletEnabled val="1"/>
        </dgm:presLayoutVars>
      </dgm:prSet>
      <dgm:spPr/>
    </dgm:pt>
  </dgm:ptLst>
  <dgm:cxnLst>
    <dgm:cxn modelId="{8CB52E1C-3B32-411B-9AB5-911454E89E5C}" srcId="{447D9020-A67D-43AC-A275-E11C8D07D9C0}" destId="{212063CE-AF77-4996-AF01-B4EC18190BA1}" srcOrd="3" destOrd="0" parTransId="{FA234F15-6546-4C15-8937-9ADA8A92E540}" sibTransId="{052ED556-6D9E-4A00-A167-540B74F16EEB}"/>
    <dgm:cxn modelId="{ABBC3922-D1B9-4775-9C9A-40D5CCD8DBBF}" srcId="{447D9020-A67D-43AC-A275-E11C8D07D9C0}" destId="{2A33EAFA-877C-4BEF-B153-ECDBFE2FE9D1}" srcOrd="1" destOrd="0" parTransId="{D8F5A08A-FF76-4B7B-B212-FEB6D1C45D6A}" sibTransId="{BAD14420-8956-4230-9D33-6DBAE402BC7F}"/>
    <dgm:cxn modelId="{32F2782B-45CD-4493-82D7-4577CC430D70}" srcId="{447D9020-A67D-43AC-A275-E11C8D07D9C0}" destId="{602249D6-61A2-4260-8450-F3B08C975BDA}" srcOrd="2" destOrd="0" parTransId="{D0CEF2CC-08E5-4B07-85E1-CA2418127E9C}" sibTransId="{4601ACC5-BD23-4150-8B5F-509F5E282B3F}"/>
    <dgm:cxn modelId="{7D1C6A2D-DAB0-4275-9DA9-A4071BD275FA}" srcId="{447D9020-A67D-43AC-A275-E11C8D07D9C0}" destId="{3ECD2B9B-396E-4313-B1A7-2308A4D4CF37}" srcOrd="0" destOrd="0" parTransId="{CEED2911-A992-433A-9CE1-6AF51E6626E0}" sibTransId="{1CDA510D-C7CF-4033-BEB6-E3302EB647FD}"/>
    <dgm:cxn modelId="{1F11BE2E-34EE-4ADC-ACF4-0B3E02F3C502}" type="presOf" srcId="{212063CE-AF77-4996-AF01-B4EC18190BA1}" destId="{6D1AD5F0-0D3D-4295-8F31-A59D81D9894C}" srcOrd="0" destOrd="0" presId="urn:microsoft.com/office/officeart/2005/8/layout/vList5"/>
    <dgm:cxn modelId="{E42DE632-F83B-489A-8A12-3306B9BAC9E0}" srcId="{3ECD2B9B-396E-4313-B1A7-2308A4D4CF37}" destId="{ACF34AA3-7E10-4068-96B7-585210BFBE01}" srcOrd="0" destOrd="0" parTransId="{70C1B845-DF0A-4FBE-935B-EDEABE883386}" sibTransId="{C8A6FBA8-5BD8-4B5F-85DF-784A4763DFD8}"/>
    <dgm:cxn modelId="{AA9F5638-45EC-463A-8C9C-537B2EA91DE1}" type="presOf" srcId="{602249D6-61A2-4260-8450-F3B08C975BDA}" destId="{0FF25775-8CFA-432C-9673-CDB2D6F2A533}" srcOrd="0" destOrd="0" presId="urn:microsoft.com/office/officeart/2005/8/layout/vList5"/>
    <dgm:cxn modelId="{F295D43F-1789-4424-A83B-7F32BF7179D9}" type="presOf" srcId="{ACF34AA3-7E10-4068-96B7-585210BFBE01}" destId="{28601B96-04DA-4650-B407-8730C5DD6F6A}" srcOrd="0" destOrd="0" presId="urn:microsoft.com/office/officeart/2005/8/layout/vList5"/>
    <dgm:cxn modelId="{77E7D65E-26F6-42AB-95FA-6953B2EB2631}" type="presOf" srcId="{4AE9D7BC-8225-4AD4-A1A2-B3535B7032B7}" destId="{DB95C7EA-C253-48E8-A569-80ADBF7DEE23}" srcOrd="0" destOrd="0" presId="urn:microsoft.com/office/officeart/2005/8/layout/vList5"/>
    <dgm:cxn modelId="{AEAEA97C-F2C1-481C-9596-B1ECC9FFFE88}" type="presOf" srcId="{3ECD2B9B-396E-4313-B1A7-2308A4D4CF37}" destId="{1BE22270-97BC-49F5-8899-350B505BA0DC}" srcOrd="0" destOrd="0" presId="urn:microsoft.com/office/officeart/2005/8/layout/vList5"/>
    <dgm:cxn modelId="{5B92BB83-DCB9-45A8-9AD7-1B1D917A957B}" type="presOf" srcId="{1449170B-0D54-4894-AEEA-171F0C66A790}" destId="{E0E89EDC-5A88-4677-B358-A5EBA6850C05}" srcOrd="0" destOrd="0" presId="urn:microsoft.com/office/officeart/2005/8/layout/vList5"/>
    <dgm:cxn modelId="{3C6619B8-1141-4DCC-992F-6CE8C8607B98}" srcId="{602249D6-61A2-4260-8450-F3B08C975BDA}" destId="{4AE9D7BC-8225-4AD4-A1A2-B3535B7032B7}" srcOrd="0" destOrd="0" parTransId="{E561A335-D129-407E-B301-9B75B23D7BDC}" sibTransId="{576766E1-54C2-455B-AF9E-011338EEA28F}"/>
    <dgm:cxn modelId="{52D586C7-335E-4B9B-8752-18C22903EED7}" type="presOf" srcId="{2A33EAFA-877C-4BEF-B153-ECDBFE2FE9D1}" destId="{4E4E4BA8-186D-41D0-A85B-599976C5C4F5}" srcOrd="0" destOrd="0" presId="urn:microsoft.com/office/officeart/2005/8/layout/vList5"/>
    <dgm:cxn modelId="{475772CD-71CC-4F71-9514-09BD7B9C263A}" type="presOf" srcId="{447D9020-A67D-43AC-A275-E11C8D07D9C0}" destId="{CEB9F626-FF1F-4745-8997-E438D38CAA64}" srcOrd="0" destOrd="0" presId="urn:microsoft.com/office/officeart/2005/8/layout/vList5"/>
    <dgm:cxn modelId="{9A4E1CDA-04E5-4813-A966-2D829CF845C4}" srcId="{2A33EAFA-877C-4BEF-B153-ECDBFE2FE9D1}" destId="{1449170B-0D54-4894-AEEA-171F0C66A790}" srcOrd="0" destOrd="0" parTransId="{F6FB406F-F161-4E77-9FD8-63954B44E963}" sibTransId="{C57D4ADE-09CF-4196-8695-8EB375E57361}"/>
    <dgm:cxn modelId="{DB2E6B15-A4E4-4686-8C27-9857FEA74432}" type="presParOf" srcId="{CEB9F626-FF1F-4745-8997-E438D38CAA64}" destId="{A3E56563-5412-464E-B7B9-CA1D514253CA}" srcOrd="0" destOrd="0" presId="urn:microsoft.com/office/officeart/2005/8/layout/vList5"/>
    <dgm:cxn modelId="{292CD643-6FBC-4E8C-BF7C-7BFD4A43373F}" type="presParOf" srcId="{A3E56563-5412-464E-B7B9-CA1D514253CA}" destId="{1BE22270-97BC-49F5-8899-350B505BA0DC}" srcOrd="0" destOrd="0" presId="urn:microsoft.com/office/officeart/2005/8/layout/vList5"/>
    <dgm:cxn modelId="{EEB905CF-A922-4285-B4A7-DFBEE0103056}" type="presParOf" srcId="{A3E56563-5412-464E-B7B9-CA1D514253CA}" destId="{28601B96-04DA-4650-B407-8730C5DD6F6A}" srcOrd="1" destOrd="0" presId="urn:microsoft.com/office/officeart/2005/8/layout/vList5"/>
    <dgm:cxn modelId="{1ED7AFFD-1E96-466F-A063-C560502C3FB4}" type="presParOf" srcId="{CEB9F626-FF1F-4745-8997-E438D38CAA64}" destId="{F4C160C1-9DF5-4D86-8C33-166334D33389}" srcOrd="1" destOrd="0" presId="urn:microsoft.com/office/officeart/2005/8/layout/vList5"/>
    <dgm:cxn modelId="{F719D04A-5F7D-4760-9011-DDDAB0F9F592}" type="presParOf" srcId="{CEB9F626-FF1F-4745-8997-E438D38CAA64}" destId="{328E24F9-F303-4A4D-8D61-17786D7A05EC}" srcOrd="2" destOrd="0" presId="urn:microsoft.com/office/officeart/2005/8/layout/vList5"/>
    <dgm:cxn modelId="{5D22F551-4CF5-47E4-AF6A-30CECB90B2DA}" type="presParOf" srcId="{328E24F9-F303-4A4D-8D61-17786D7A05EC}" destId="{4E4E4BA8-186D-41D0-A85B-599976C5C4F5}" srcOrd="0" destOrd="0" presId="urn:microsoft.com/office/officeart/2005/8/layout/vList5"/>
    <dgm:cxn modelId="{B4453C5E-B56B-48DB-BED4-DB112F1CC49D}" type="presParOf" srcId="{328E24F9-F303-4A4D-8D61-17786D7A05EC}" destId="{E0E89EDC-5A88-4677-B358-A5EBA6850C05}" srcOrd="1" destOrd="0" presId="urn:microsoft.com/office/officeart/2005/8/layout/vList5"/>
    <dgm:cxn modelId="{69211670-5FE7-4CBC-A953-3B8AA11FC6BA}" type="presParOf" srcId="{CEB9F626-FF1F-4745-8997-E438D38CAA64}" destId="{1854951F-4D32-42BB-A319-B5A445364D44}" srcOrd="3" destOrd="0" presId="urn:microsoft.com/office/officeart/2005/8/layout/vList5"/>
    <dgm:cxn modelId="{B97E6DA9-F601-4D4C-A1A4-4718F92CA29B}" type="presParOf" srcId="{CEB9F626-FF1F-4745-8997-E438D38CAA64}" destId="{73FECBA0-3957-4EAB-9D64-118B3A2B8627}" srcOrd="4" destOrd="0" presId="urn:microsoft.com/office/officeart/2005/8/layout/vList5"/>
    <dgm:cxn modelId="{BECFCB9F-470A-4868-AA75-BD0E7B956845}" type="presParOf" srcId="{73FECBA0-3957-4EAB-9D64-118B3A2B8627}" destId="{0FF25775-8CFA-432C-9673-CDB2D6F2A533}" srcOrd="0" destOrd="0" presId="urn:microsoft.com/office/officeart/2005/8/layout/vList5"/>
    <dgm:cxn modelId="{04593D32-E835-4316-93BF-C3C891425052}" type="presParOf" srcId="{73FECBA0-3957-4EAB-9D64-118B3A2B8627}" destId="{DB95C7EA-C253-48E8-A569-80ADBF7DEE23}" srcOrd="1" destOrd="0" presId="urn:microsoft.com/office/officeart/2005/8/layout/vList5"/>
    <dgm:cxn modelId="{A344FC3C-6C07-4E32-B1F0-57606CA3B69B}" type="presParOf" srcId="{CEB9F626-FF1F-4745-8997-E438D38CAA64}" destId="{A5836B2B-D7FB-4F5B-80FC-2D7DDFCDB35F}" srcOrd="5" destOrd="0" presId="urn:microsoft.com/office/officeart/2005/8/layout/vList5"/>
    <dgm:cxn modelId="{1D27362B-49BE-4A46-BADB-254D9611285B}" type="presParOf" srcId="{CEB9F626-FF1F-4745-8997-E438D38CAA64}" destId="{F9F1C635-87D7-4BB8-B46A-880EEDD8CCE9}" srcOrd="6" destOrd="0" presId="urn:microsoft.com/office/officeart/2005/8/layout/vList5"/>
    <dgm:cxn modelId="{0EA67563-9363-429F-8787-7321C79D085D}" type="presParOf" srcId="{F9F1C635-87D7-4BB8-B46A-880EEDD8CCE9}" destId="{6D1AD5F0-0D3D-4295-8F31-A59D81D9894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93ECBE-06B6-4B27-90BE-04691DB78804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8D2E34B-DE3B-4387-8F5F-BBC898B9A630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Танымдық әрекетін;</a:t>
          </a:r>
          <a:endParaRPr lang="ru-RU" sz="9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8181E8-A014-4DC4-94FD-E7B6B3C53C2D}" type="parTrans" cxnId="{44C7AE0C-1CC8-4B76-A702-826B9D89350F}">
      <dgm:prSet/>
      <dgm:spPr/>
      <dgm:t>
        <a:bodyPr/>
        <a:lstStyle/>
        <a:p>
          <a:endParaRPr lang="ru-RU"/>
        </a:p>
      </dgm:t>
    </dgm:pt>
    <dgm:pt modelId="{75522907-99D3-450E-9444-0166869E4F95}" type="sibTrans" cxnId="{44C7AE0C-1CC8-4B76-A702-826B9D89350F}">
      <dgm:prSet/>
      <dgm:spPr/>
      <dgm:t>
        <a:bodyPr/>
        <a:lstStyle/>
        <a:p>
          <a:endParaRPr lang="ru-RU"/>
        </a:p>
      </dgm:t>
    </dgm:pt>
    <dgm:pt modelId="{91ADA9A4-00C5-4BBD-A5ED-2301AF94D373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Есте сақтауын;</a:t>
          </a:r>
          <a:endParaRPr lang="ru-RU" sz="9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07D379-A84A-4B6E-BB04-ECE39051C9F1}" type="parTrans" cxnId="{C7E73AD6-7D72-431D-8637-FFCF9BE83DCE}">
      <dgm:prSet/>
      <dgm:spPr/>
      <dgm:t>
        <a:bodyPr/>
        <a:lstStyle/>
        <a:p>
          <a:endParaRPr lang="ru-RU"/>
        </a:p>
      </dgm:t>
    </dgm:pt>
    <dgm:pt modelId="{8F4BB34F-16B4-487D-8D24-62629CC1877A}" type="sibTrans" cxnId="{C7E73AD6-7D72-431D-8637-FFCF9BE83DCE}">
      <dgm:prSet/>
      <dgm:spPr/>
      <dgm:t>
        <a:bodyPr/>
        <a:lstStyle/>
        <a:p>
          <a:endParaRPr lang="ru-RU"/>
        </a:p>
      </dgm:t>
    </dgm:pt>
    <dgm:pt modelId="{DFD045F0-5DB5-44DB-9A6B-E9728AACFC41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Ойлау қабілетін дамыту;</a:t>
          </a:r>
          <a:endParaRPr lang="ru-RU" sz="9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2CCB57-5969-42A3-8EB5-214AF7A659FD}" type="parTrans" cxnId="{8064FA10-9F3A-423F-BFAE-6E38987AD217}">
      <dgm:prSet/>
      <dgm:spPr/>
      <dgm:t>
        <a:bodyPr/>
        <a:lstStyle/>
        <a:p>
          <a:endParaRPr lang="ru-RU"/>
        </a:p>
      </dgm:t>
    </dgm:pt>
    <dgm:pt modelId="{953CAD63-3A8C-450F-8828-7AA7E3974DC7}" type="sibTrans" cxnId="{8064FA10-9F3A-423F-BFAE-6E38987AD217}">
      <dgm:prSet/>
      <dgm:spPr/>
      <dgm:t>
        <a:bodyPr/>
        <a:lstStyle/>
        <a:p>
          <a:endParaRPr lang="ru-RU"/>
        </a:p>
      </dgm:t>
    </dgm:pt>
    <dgm:pt modelId="{382B3FEA-DF7F-42A0-AA6E-E4952C45D5CF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Қабылдау;</a:t>
          </a:r>
          <a:endParaRPr lang="ru-RU" sz="9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161046-0CB5-49E1-A217-B20E45A572A9}" type="parTrans" cxnId="{AE4D6469-F5F2-4DEB-A0F2-B6BB559415B9}">
      <dgm:prSet/>
      <dgm:spPr/>
      <dgm:t>
        <a:bodyPr/>
        <a:lstStyle/>
        <a:p>
          <a:endParaRPr lang="ru-RU"/>
        </a:p>
      </dgm:t>
    </dgm:pt>
    <dgm:pt modelId="{87BA3108-F03F-4621-B8DF-A810EAF4F27C}" type="sibTrans" cxnId="{AE4D6469-F5F2-4DEB-A0F2-B6BB559415B9}">
      <dgm:prSet/>
      <dgm:spPr/>
      <dgm:t>
        <a:bodyPr/>
        <a:lstStyle/>
        <a:p>
          <a:endParaRPr lang="ru-RU"/>
        </a:p>
      </dgm:t>
    </dgm:pt>
    <dgm:pt modelId="{FBB6AEFF-CC3D-4E53-9D54-B127E07069BC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Зейін әрекетін;</a:t>
          </a:r>
        </a:p>
      </dgm:t>
    </dgm:pt>
    <dgm:pt modelId="{DF6D4A2F-690E-40DD-A999-F0325FF37B96}" type="parTrans" cxnId="{D3B9265F-681A-4E23-AA20-DEA5FAADE1EC}">
      <dgm:prSet/>
      <dgm:spPr/>
      <dgm:t>
        <a:bodyPr/>
        <a:lstStyle/>
        <a:p>
          <a:endParaRPr lang="ru-RU"/>
        </a:p>
      </dgm:t>
    </dgm:pt>
    <dgm:pt modelId="{41671AAA-67FF-4899-AD88-83ABBFFEE650}" type="sibTrans" cxnId="{D3B9265F-681A-4E23-AA20-DEA5FAADE1EC}">
      <dgm:prSet/>
      <dgm:spPr/>
      <dgm:t>
        <a:bodyPr/>
        <a:lstStyle/>
        <a:p>
          <a:endParaRPr lang="ru-RU"/>
        </a:p>
      </dgm:t>
    </dgm:pt>
    <dgm:pt modelId="{D2F8645E-8BDE-405F-A903-996D09C187DF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Логикалық ойлауын; </a:t>
          </a:r>
        </a:p>
      </dgm:t>
    </dgm:pt>
    <dgm:pt modelId="{B6E67B07-2BAB-4AAC-BE5F-65969C86C9E0}" type="parTrans" cxnId="{5AA49FB1-9B02-4F96-B809-5FEE882893B9}">
      <dgm:prSet/>
      <dgm:spPr/>
      <dgm:t>
        <a:bodyPr/>
        <a:lstStyle/>
        <a:p>
          <a:endParaRPr lang="ru-RU"/>
        </a:p>
      </dgm:t>
    </dgm:pt>
    <dgm:pt modelId="{1F3A559F-5FA6-440F-BCAC-B3E2B7441610}" type="sibTrans" cxnId="{5AA49FB1-9B02-4F96-B809-5FEE882893B9}">
      <dgm:prSet/>
      <dgm:spPr/>
      <dgm:t>
        <a:bodyPr/>
        <a:lstStyle/>
        <a:p>
          <a:endParaRPr lang="ru-RU"/>
        </a:p>
      </dgm:t>
    </dgm:pt>
    <dgm:pt modelId="{F48F1C71-ED32-411F-AA55-4DB982EF1D97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Сөздік қорын; </a:t>
          </a:r>
        </a:p>
      </dgm:t>
    </dgm:pt>
    <dgm:pt modelId="{0C6787C0-A9F3-40CD-8EE9-1627AC8DDB09}" type="parTrans" cxnId="{DA5D6060-C8B0-4E2A-9F47-C33CBEDB605D}">
      <dgm:prSet/>
      <dgm:spPr/>
      <dgm:t>
        <a:bodyPr/>
        <a:lstStyle/>
        <a:p>
          <a:endParaRPr lang="ru-RU"/>
        </a:p>
      </dgm:t>
    </dgm:pt>
    <dgm:pt modelId="{192E8C18-0C0E-4719-9958-8C7953718AB3}" type="sibTrans" cxnId="{DA5D6060-C8B0-4E2A-9F47-C33CBEDB605D}">
      <dgm:prSet/>
      <dgm:spPr/>
      <dgm:t>
        <a:bodyPr/>
        <a:lstStyle/>
        <a:p>
          <a:endParaRPr lang="ru-RU"/>
        </a:p>
      </dgm:t>
    </dgm:pt>
    <dgm:pt modelId="{3D1547FC-54B2-47D6-9F51-81477610876B}">
      <dgm:prSet phldrT="[Текст]" custT="1"/>
      <dgm:spPr/>
      <dgm:t>
        <a:bodyPr/>
        <a:lstStyle/>
        <a:p>
          <a:r>
            <a:rPr lang="kk-KZ" sz="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Ұсақ моторикасын дамыту;</a:t>
          </a:r>
        </a:p>
      </dgm:t>
    </dgm:pt>
    <dgm:pt modelId="{8CA1DC04-74CD-4F74-8AAA-BCF98AC1F03C}" type="parTrans" cxnId="{1E3482A3-5412-4A8C-8CB5-CD8C206295D0}">
      <dgm:prSet/>
      <dgm:spPr/>
      <dgm:t>
        <a:bodyPr/>
        <a:lstStyle/>
        <a:p>
          <a:endParaRPr lang="ru-RU"/>
        </a:p>
      </dgm:t>
    </dgm:pt>
    <dgm:pt modelId="{E35F660E-B5DD-4ECD-9211-830157FB6F83}" type="sibTrans" cxnId="{1E3482A3-5412-4A8C-8CB5-CD8C206295D0}">
      <dgm:prSet/>
      <dgm:spPr/>
      <dgm:t>
        <a:bodyPr/>
        <a:lstStyle/>
        <a:p>
          <a:endParaRPr lang="ru-RU"/>
        </a:p>
      </dgm:t>
    </dgm:pt>
    <dgm:pt modelId="{8BA7054F-CA31-4C2D-B44E-65F3794E5CD8}" type="pres">
      <dgm:prSet presAssocID="{3093ECBE-06B6-4B27-90BE-04691DB78804}" presName="Name0" presStyleCnt="0">
        <dgm:presLayoutVars>
          <dgm:dir/>
          <dgm:resizeHandles val="exact"/>
        </dgm:presLayoutVars>
      </dgm:prSet>
      <dgm:spPr/>
    </dgm:pt>
    <dgm:pt modelId="{494DF485-2B84-4BDF-8563-4BDEC087D69D}" type="pres">
      <dgm:prSet presAssocID="{3093ECBE-06B6-4B27-90BE-04691DB78804}" presName="cycle" presStyleCnt="0"/>
      <dgm:spPr/>
    </dgm:pt>
    <dgm:pt modelId="{B5D61347-C978-4106-B369-921B64A3DDAD}" type="pres">
      <dgm:prSet presAssocID="{38D2E34B-DE3B-4387-8F5F-BBC898B9A630}" presName="nodeFirstNode" presStyleLbl="node1" presStyleIdx="0" presStyleCnt="8">
        <dgm:presLayoutVars>
          <dgm:bulletEnabled val="1"/>
        </dgm:presLayoutVars>
      </dgm:prSet>
      <dgm:spPr/>
    </dgm:pt>
    <dgm:pt modelId="{6DCF668B-3965-4CD9-BA9A-469D636FA1BD}" type="pres">
      <dgm:prSet presAssocID="{75522907-99D3-450E-9444-0166869E4F95}" presName="sibTransFirstNode" presStyleLbl="bgShp" presStyleIdx="0" presStyleCnt="1"/>
      <dgm:spPr/>
    </dgm:pt>
    <dgm:pt modelId="{DBD5AAC0-9B24-40C5-B892-C8D47DE66AC5}" type="pres">
      <dgm:prSet presAssocID="{91ADA9A4-00C5-4BBD-A5ED-2301AF94D373}" presName="nodeFollowingNodes" presStyleLbl="node1" presStyleIdx="1" presStyleCnt="8" custRadScaleRad="99653" custRadScaleInc="11874">
        <dgm:presLayoutVars>
          <dgm:bulletEnabled val="1"/>
        </dgm:presLayoutVars>
      </dgm:prSet>
      <dgm:spPr/>
    </dgm:pt>
    <dgm:pt modelId="{2DC03DE2-DC76-41B6-B0AD-6C572417F56D}" type="pres">
      <dgm:prSet presAssocID="{DFD045F0-5DB5-44DB-9A6B-E9728AACFC41}" presName="nodeFollowingNodes" presStyleLbl="node1" presStyleIdx="2" presStyleCnt="8">
        <dgm:presLayoutVars>
          <dgm:bulletEnabled val="1"/>
        </dgm:presLayoutVars>
      </dgm:prSet>
      <dgm:spPr/>
    </dgm:pt>
    <dgm:pt modelId="{2AD76E96-099A-4E94-A8E7-139C15D0E75F}" type="pres">
      <dgm:prSet presAssocID="{382B3FEA-DF7F-42A0-AA6E-E4952C45D5CF}" presName="nodeFollowingNodes" presStyleLbl="node1" presStyleIdx="3" presStyleCnt="8">
        <dgm:presLayoutVars>
          <dgm:bulletEnabled val="1"/>
        </dgm:presLayoutVars>
      </dgm:prSet>
      <dgm:spPr/>
    </dgm:pt>
    <dgm:pt modelId="{9A5B2C77-4644-48CD-801A-FD40F5328102}" type="pres">
      <dgm:prSet presAssocID="{FBB6AEFF-CC3D-4E53-9D54-B127E07069BC}" presName="nodeFollowingNodes" presStyleLbl="node1" presStyleIdx="4" presStyleCnt="8">
        <dgm:presLayoutVars>
          <dgm:bulletEnabled val="1"/>
        </dgm:presLayoutVars>
      </dgm:prSet>
      <dgm:spPr/>
    </dgm:pt>
    <dgm:pt modelId="{11A1984D-08DF-4A99-B323-C60DF3BC1953}" type="pres">
      <dgm:prSet presAssocID="{D2F8645E-8BDE-405F-A903-996D09C187DF}" presName="nodeFollowingNodes" presStyleLbl="node1" presStyleIdx="5" presStyleCnt="8">
        <dgm:presLayoutVars>
          <dgm:bulletEnabled val="1"/>
        </dgm:presLayoutVars>
      </dgm:prSet>
      <dgm:spPr/>
    </dgm:pt>
    <dgm:pt modelId="{E2B6D23D-2FFF-482A-962C-26FBBAA797C8}" type="pres">
      <dgm:prSet presAssocID="{F48F1C71-ED32-411F-AA55-4DB982EF1D97}" presName="nodeFollowingNodes" presStyleLbl="node1" presStyleIdx="6" presStyleCnt="8">
        <dgm:presLayoutVars>
          <dgm:bulletEnabled val="1"/>
        </dgm:presLayoutVars>
      </dgm:prSet>
      <dgm:spPr/>
    </dgm:pt>
    <dgm:pt modelId="{A2065B2C-440A-4B9D-B01D-37DFBB508E81}" type="pres">
      <dgm:prSet presAssocID="{3D1547FC-54B2-47D6-9F51-81477610876B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44C7AE0C-1CC8-4B76-A702-826B9D89350F}" srcId="{3093ECBE-06B6-4B27-90BE-04691DB78804}" destId="{38D2E34B-DE3B-4387-8F5F-BBC898B9A630}" srcOrd="0" destOrd="0" parTransId="{BC8181E8-A014-4DC4-94FD-E7B6B3C53C2D}" sibTransId="{75522907-99D3-450E-9444-0166869E4F95}"/>
    <dgm:cxn modelId="{8064FA10-9F3A-423F-BFAE-6E38987AD217}" srcId="{3093ECBE-06B6-4B27-90BE-04691DB78804}" destId="{DFD045F0-5DB5-44DB-9A6B-E9728AACFC41}" srcOrd="2" destOrd="0" parTransId="{022CCB57-5969-42A3-8EB5-214AF7A659FD}" sibTransId="{953CAD63-3A8C-450F-8828-7AA7E3974DC7}"/>
    <dgm:cxn modelId="{0C96DF3E-9F10-4748-8E79-53F05B41DC1B}" type="presOf" srcId="{75522907-99D3-450E-9444-0166869E4F95}" destId="{6DCF668B-3965-4CD9-BA9A-469D636FA1BD}" srcOrd="0" destOrd="0" presId="urn:microsoft.com/office/officeart/2005/8/layout/cycle3"/>
    <dgm:cxn modelId="{D3B9265F-681A-4E23-AA20-DEA5FAADE1EC}" srcId="{3093ECBE-06B6-4B27-90BE-04691DB78804}" destId="{FBB6AEFF-CC3D-4E53-9D54-B127E07069BC}" srcOrd="4" destOrd="0" parTransId="{DF6D4A2F-690E-40DD-A999-F0325FF37B96}" sibTransId="{41671AAA-67FF-4899-AD88-83ABBFFEE650}"/>
    <dgm:cxn modelId="{DA5D6060-C8B0-4E2A-9F47-C33CBEDB605D}" srcId="{3093ECBE-06B6-4B27-90BE-04691DB78804}" destId="{F48F1C71-ED32-411F-AA55-4DB982EF1D97}" srcOrd="6" destOrd="0" parTransId="{0C6787C0-A9F3-40CD-8EE9-1627AC8DDB09}" sibTransId="{192E8C18-0C0E-4719-9958-8C7953718AB3}"/>
    <dgm:cxn modelId="{AE4D6469-F5F2-4DEB-A0F2-B6BB559415B9}" srcId="{3093ECBE-06B6-4B27-90BE-04691DB78804}" destId="{382B3FEA-DF7F-42A0-AA6E-E4952C45D5CF}" srcOrd="3" destOrd="0" parTransId="{D7161046-0CB5-49E1-A217-B20E45A572A9}" sibTransId="{87BA3108-F03F-4621-B8DF-A810EAF4F27C}"/>
    <dgm:cxn modelId="{27F13C6A-18B5-44C2-B230-10271E0B454E}" type="presOf" srcId="{FBB6AEFF-CC3D-4E53-9D54-B127E07069BC}" destId="{9A5B2C77-4644-48CD-801A-FD40F5328102}" srcOrd="0" destOrd="0" presId="urn:microsoft.com/office/officeart/2005/8/layout/cycle3"/>
    <dgm:cxn modelId="{60912357-0A7A-4D48-B307-7871B9B2E8EF}" type="presOf" srcId="{38D2E34B-DE3B-4387-8F5F-BBC898B9A630}" destId="{B5D61347-C978-4106-B369-921B64A3DDAD}" srcOrd="0" destOrd="0" presId="urn:microsoft.com/office/officeart/2005/8/layout/cycle3"/>
    <dgm:cxn modelId="{1ABCA179-A6E0-4507-93AE-C77521E84D53}" type="presOf" srcId="{F48F1C71-ED32-411F-AA55-4DB982EF1D97}" destId="{E2B6D23D-2FFF-482A-962C-26FBBAA797C8}" srcOrd="0" destOrd="0" presId="urn:microsoft.com/office/officeart/2005/8/layout/cycle3"/>
    <dgm:cxn modelId="{1242AD9A-D2CD-4051-A688-AAC80E7C4BF0}" type="presOf" srcId="{DFD045F0-5DB5-44DB-9A6B-E9728AACFC41}" destId="{2DC03DE2-DC76-41B6-B0AD-6C572417F56D}" srcOrd="0" destOrd="0" presId="urn:microsoft.com/office/officeart/2005/8/layout/cycle3"/>
    <dgm:cxn modelId="{1E3482A3-5412-4A8C-8CB5-CD8C206295D0}" srcId="{3093ECBE-06B6-4B27-90BE-04691DB78804}" destId="{3D1547FC-54B2-47D6-9F51-81477610876B}" srcOrd="7" destOrd="0" parTransId="{8CA1DC04-74CD-4F74-8AAA-BCF98AC1F03C}" sibTransId="{E35F660E-B5DD-4ECD-9211-830157FB6F83}"/>
    <dgm:cxn modelId="{5AA49FB1-9B02-4F96-B809-5FEE882893B9}" srcId="{3093ECBE-06B6-4B27-90BE-04691DB78804}" destId="{D2F8645E-8BDE-405F-A903-996D09C187DF}" srcOrd="5" destOrd="0" parTransId="{B6E67B07-2BAB-4AAC-BE5F-65969C86C9E0}" sibTransId="{1F3A559F-5FA6-440F-BCAC-B3E2B7441610}"/>
    <dgm:cxn modelId="{F067EAC4-D559-45A1-BB26-360E4A9804ED}" type="presOf" srcId="{3093ECBE-06B6-4B27-90BE-04691DB78804}" destId="{8BA7054F-CA31-4C2D-B44E-65F3794E5CD8}" srcOrd="0" destOrd="0" presId="urn:microsoft.com/office/officeart/2005/8/layout/cycle3"/>
    <dgm:cxn modelId="{E6CD11CB-FB00-46A2-8230-CD058DCAE4DA}" type="presOf" srcId="{382B3FEA-DF7F-42A0-AA6E-E4952C45D5CF}" destId="{2AD76E96-099A-4E94-A8E7-139C15D0E75F}" srcOrd="0" destOrd="0" presId="urn:microsoft.com/office/officeart/2005/8/layout/cycle3"/>
    <dgm:cxn modelId="{96E895D3-3F3C-4C6D-AF9D-C32D1B2A3FE6}" type="presOf" srcId="{D2F8645E-8BDE-405F-A903-996D09C187DF}" destId="{11A1984D-08DF-4A99-B323-C60DF3BC1953}" srcOrd="0" destOrd="0" presId="urn:microsoft.com/office/officeart/2005/8/layout/cycle3"/>
    <dgm:cxn modelId="{C7E73AD6-7D72-431D-8637-FFCF9BE83DCE}" srcId="{3093ECBE-06B6-4B27-90BE-04691DB78804}" destId="{91ADA9A4-00C5-4BBD-A5ED-2301AF94D373}" srcOrd="1" destOrd="0" parTransId="{4B07D379-A84A-4B6E-BB04-ECE39051C9F1}" sibTransId="{8F4BB34F-16B4-487D-8D24-62629CC1877A}"/>
    <dgm:cxn modelId="{4E364BDD-A08E-4CD0-9DA3-AE407BBFE487}" type="presOf" srcId="{91ADA9A4-00C5-4BBD-A5ED-2301AF94D373}" destId="{DBD5AAC0-9B24-40C5-B892-C8D47DE66AC5}" srcOrd="0" destOrd="0" presId="urn:microsoft.com/office/officeart/2005/8/layout/cycle3"/>
    <dgm:cxn modelId="{305679EF-266C-4A42-923A-359BFFFAB59A}" type="presOf" srcId="{3D1547FC-54B2-47D6-9F51-81477610876B}" destId="{A2065B2C-440A-4B9D-B01D-37DFBB508E81}" srcOrd="0" destOrd="0" presId="urn:microsoft.com/office/officeart/2005/8/layout/cycle3"/>
    <dgm:cxn modelId="{D8F4DD5A-5D69-4413-869B-65701F296614}" type="presParOf" srcId="{8BA7054F-CA31-4C2D-B44E-65F3794E5CD8}" destId="{494DF485-2B84-4BDF-8563-4BDEC087D69D}" srcOrd="0" destOrd="0" presId="urn:microsoft.com/office/officeart/2005/8/layout/cycle3"/>
    <dgm:cxn modelId="{0050206E-5DB3-4EFD-9DD1-5D034F63C9E6}" type="presParOf" srcId="{494DF485-2B84-4BDF-8563-4BDEC087D69D}" destId="{B5D61347-C978-4106-B369-921B64A3DDAD}" srcOrd="0" destOrd="0" presId="urn:microsoft.com/office/officeart/2005/8/layout/cycle3"/>
    <dgm:cxn modelId="{F9358B8D-19A9-49AA-BDEF-6F67E497E3AA}" type="presParOf" srcId="{494DF485-2B84-4BDF-8563-4BDEC087D69D}" destId="{6DCF668B-3965-4CD9-BA9A-469D636FA1BD}" srcOrd="1" destOrd="0" presId="urn:microsoft.com/office/officeart/2005/8/layout/cycle3"/>
    <dgm:cxn modelId="{F58197A0-89DD-4B2E-B2D0-CD32A1888304}" type="presParOf" srcId="{494DF485-2B84-4BDF-8563-4BDEC087D69D}" destId="{DBD5AAC0-9B24-40C5-B892-C8D47DE66AC5}" srcOrd="2" destOrd="0" presId="urn:microsoft.com/office/officeart/2005/8/layout/cycle3"/>
    <dgm:cxn modelId="{59D77AAD-B12F-4726-8838-7327C3E6300D}" type="presParOf" srcId="{494DF485-2B84-4BDF-8563-4BDEC087D69D}" destId="{2DC03DE2-DC76-41B6-B0AD-6C572417F56D}" srcOrd="3" destOrd="0" presId="urn:microsoft.com/office/officeart/2005/8/layout/cycle3"/>
    <dgm:cxn modelId="{C8DE2ED4-7058-4BCF-A67B-4CD28C31B586}" type="presParOf" srcId="{494DF485-2B84-4BDF-8563-4BDEC087D69D}" destId="{2AD76E96-099A-4E94-A8E7-139C15D0E75F}" srcOrd="4" destOrd="0" presId="urn:microsoft.com/office/officeart/2005/8/layout/cycle3"/>
    <dgm:cxn modelId="{EA21A4EA-0933-4DCF-9C7C-51EA8528A106}" type="presParOf" srcId="{494DF485-2B84-4BDF-8563-4BDEC087D69D}" destId="{9A5B2C77-4644-48CD-801A-FD40F5328102}" srcOrd="5" destOrd="0" presId="urn:microsoft.com/office/officeart/2005/8/layout/cycle3"/>
    <dgm:cxn modelId="{A5A2E839-F996-47C5-AC7E-3C87E63E28FA}" type="presParOf" srcId="{494DF485-2B84-4BDF-8563-4BDEC087D69D}" destId="{11A1984D-08DF-4A99-B323-C60DF3BC1953}" srcOrd="6" destOrd="0" presId="urn:microsoft.com/office/officeart/2005/8/layout/cycle3"/>
    <dgm:cxn modelId="{A2149F12-4033-4A11-B0D6-8A3897AAD0EA}" type="presParOf" srcId="{494DF485-2B84-4BDF-8563-4BDEC087D69D}" destId="{E2B6D23D-2FFF-482A-962C-26FBBAA797C8}" srcOrd="7" destOrd="0" presId="urn:microsoft.com/office/officeart/2005/8/layout/cycle3"/>
    <dgm:cxn modelId="{3A1B819D-0B6D-4BB9-9527-06C3C51D5501}" type="presParOf" srcId="{494DF485-2B84-4BDF-8563-4BDEC087D69D}" destId="{A2065B2C-440A-4B9D-B01D-37DFBB508E81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5AC88E-C978-4CD0-8BDA-9C1EC7087544}" type="doc">
      <dgm:prSet loTypeId="urn:microsoft.com/office/officeart/2005/8/layout/gear1" loCatId="cycle" qsTypeId="urn:microsoft.com/office/officeart/2005/8/quickstyle/simple1" qsCatId="simple" csTypeId="urn:microsoft.com/office/officeart/2005/8/colors/colorful2" csCatId="colorful" phldr="1"/>
      <dgm:spPr/>
    </dgm:pt>
    <dgm:pt modelId="{4CE2A666-657B-4435-9C73-CC393197EA82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Ұстаздар </a:t>
          </a:r>
          <a:r>
            <a: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мен </a:t>
          </a:r>
          <a:r>
            <a:rPr lang="ru-RU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ата-аналарға арналған әдістемелік құралдарды жасау</a:t>
          </a:r>
          <a:endParaRPr lang="ru-RU" b="1" i="1" dirty="0">
            <a:solidFill>
              <a:srgbClr val="002060"/>
            </a:solidFill>
          </a:endParaRPr>
        </a:p>
      </dgm:t>
    </dgm:pt>
    <dgm:pt modelId="{2F286507-247B-4A02-881C-88E94E197166}" type="parTrans" cxnId="{A57B9734-9EC7-4B18-B082-F638312E5D9E}">
      <dgm:prSet/>
      <dgm:spPr/>
      <dgm:t>
        <a:bodyPr/>
        <a:lstStyle/>
        <a:p>
          <a:endParaRPr lang="ru-RU"/>
        </a:p>
      </dgm:t>
    </dgm:pt>
    <dgm:pt modelId="{3F21A711-B41C-4DD5-8161-3EE73FD78AD1}" type="sibTrans" cxnId="{A57B9734-9EC7-4B18-B082-F638312E5D9E}">
      <dgm:prSet/>
      <dgm:spPr/>
      <dgm:t>
        <a:bodyPr/>
        <a:lstStyle/>
        <a:p>
          <a:endParaRPr lang="ru-RU"/>
        </a:p>
      </dgm:t>
    </dgm:pt>
    <dgm:pt modelId="{A0B3035D-DFDE-4067-8B17-86FBAD8F7A6B}">
      <dgm:prSet phldrT="[Текст]" custT="1"/>
      <dgm:spPr>
        <a:solidFill>
          <a:srgbClr val="00FF00"/>
        </a:solidFill>
      </dgm:spPr>
      <dgm:t>
        <a:bodyPr/>
        <a:lstStyle/>
        <a:p>
          <a:r>
            <a:rPr lang="ru-RU" sz="12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Оқушыға портфолио</a:t>
          </a:r>
          <a:r>
            <a:rPr lang="ru-RU" sz="1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құрастыру</a:t>
          </a:r>
          <a:endParaRPr lang="ru-RU" sz="12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957911-38AA-467A-ABE9-5D9E9A0E28C9}" type="parTrans" cxnId="{44301D92-4F69-4734-A648-364B4004BFBD}">
      <dgm:prSet/>
      <dgm:spPr/>
      <dgm:t>
        <a:bodyPr/>
        <a:lstStyle/>
        <a:p>
          <a:endParaRPr lang="ru-RU"/>
        </a:p>
      </dgm:t>
    </dgm:pt>
    <dgm:pt modelId="{49564D5C-A14D-40E7-989C-4E964FD3C206}" type="sibTrans" cxnId="{44301D92-4F69-4734-A648-364B4004BFBD}">
      <dgm:prSet/>
      <dgm:spPr/>
      <dgm:t>
        <a:bodyPr/>
        <a:lstStyle/>
        <a:p>
          <a:endParaRPr lang="ru-RU"/>
        </a:p>
      </dgm:t>
    </dgm:pt>
    <dgm:pt modelId="{288CAA19-7E5D-4F82-B8C9-68A6B72F09D2}">
      <dgm:prSet phldrT="[Текст]" custT="1"/>
      <dgm:spPr>
        <a:solidFill>
          <a:srgbClr val="FF99CC"/>
        </a:solidFill>
      </dgm:spPr>
      <dgm:t>
        <a:bodyPr/>
        <a:lstStyle/>
        <a:p>
          <a:r>
            <a:rPr lang="ru-RU" sz="1200" b="1" i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Әдістемелік ұйымдастыру-шылық бағыт</a:t>
          </a:r>
          <a:endParaRPr lang="ru-RU" sz="1200" b="1" i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8C1E74-A74E-4F39-8CBC-0CE82AF7FB47}" type="parTrans" cxnId="{8999B054-A5BD-4432-B8A6-0E5C90340416}">
      <dgm:prSet/>
      <dgm:spPr/>
      <dgm:t>
        <a:bodyPr/>
        <a:lstStyle/>
        <a:p>
          <a:endParaRPr lang="ru-RU"/>
        </a:p>
      </dgm:t>
    </dgm:pt>
    <dgm:pt modelId="{AC32BFCE-B6D8-4F03-8D92-875B6046CDE8}" type="sibTrans" cxnId="{8999B054-A5BD-4432-B8A6-0E5C90340416}">
      <dgm:prSet/>
      <dgm:spPr/>
      <dgm:t>
        <a:bodyPr/>
        <a:lstStyle/>
        <a:p>
          <a:endParaRPr lang="ru-RU"/>
        </a:p>
      </dgm:t>
    </dgm:pt>
    <dgm:pt modelId="{0C75344E-D775-4A75-B0F5-A47ED255DC26}" type="pres">
      <dgm:prSet presAssocID="{4D5AC88E-C978-4CD0-8BDA-9C1EC708754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6A03AA7-593B-4FF4-A19C-99CA49D553ED}" type="pres">
      <dgm:prSet presAssocID="{4CE2A666-657B-4435-9C73-CC393197EA82}" presName="gear1" presStyleLbl="node1" presStyleIdx="0" presStyleCnt="3" custAng="267468" custScaleX="133291" custScaleY="122666" custLinFactNeighborX="-19557" custLinFactNeighborY="28445">
        <dgm:presLayoutVars>
          <dgm:chMax val="1"/>
          <dgm:bulletEnabled val="1"/>
        </dgm:presLayoutVars>
      </dgm:prSet>
      <dgm:spPr/>
    </dgm:pt>
    <dgm:pt modelId="{5B208481-846F-4D10-97D1-F0571D7F1485}" type="pres">
      <dgm:prSet presAssocID="{4CE2A666-657B-4435-9C73-CC393197EA82}" presName="gear1srcNode" presStyleLbl="node1" presStyleIdx="0" presStyleCnt="3"/>
      <dgm:spPr/>
    </dgm:pt>
    <dgm:pt modelId="{4D5C5683-933A-4B07-8C09-D9F048B3796C}" type="pres">
      <dgm:prSet presAssocID="{4CE2A666-657B-4435-9C73-CC393197EA82}" presName="gear1dstNode" presStyleLbl="node1" presStyleIdx="0" presStyleCnt="3"/>
      <dgm:spPr/>
    </dgm:pt>
    <dgm:pt modelId="{0375ABC7-C849-4951-9A49-1200B539BC93}" type="pres">
      <dgm:prSet presAssocID="{A0B3035D-DFDE-4067-8B17-86FBAD8F7A6B}" presName="gear2" presStyleLbl="node1" presStyleIdx="1" presStyleCnt="3" custAng="20511877" custScaleX="115841" custScaleY="104839" custLinFactNeighborX="40304" custLinFactNeighborY="-27995">
        <dgm:presLayoutVars>
          <dgm:chMax val="1"/>
          <dgm:bulletEnabled val="1"/>
        </dgm:presLayoutVars>
      </dgm:prSet>
      <dgm:spPr/>
    </dgm:pt>
    <dgm:pt modelId="{28311F82-9F2D-442E-B0D4-D590A478D2C8}" type="pres">
      <dgm:prSet presAssocID="{A0B3035D-DFDE-4067-8B17-86FBAD8F7A6B}" presName="gear2srcNode" presStyleLbl="node1" presStyleIdx="1" presStyleCnt="3"/>
      <dgm:spPr/>
    </dgm:pt>
    <dgm:pt modelId="{C15F918E-EE0A-4C4B-A237-A0E885B30A93}" type="pres">
      <dgm:prSet presAssocID="{A0B3035D-DFDE-4067-8B17-86FBAD8F7A6B}" presName="gear2dstNode" presStyleLbl="node1" presStyleIdx="1" presStyleCnt="3"/>
      <dgm:spPr/>
    </dgm:pt>
    <dgm:pt modelId="{A9D07CC9-8C4F-4905-8A98-9A8B4F0CCD03}" type="pres">
      <dgm:prSet presAssocID="{288CAA19-7E5D-4F82-B8C9-68A6B72F09D2}" presName="gear3" presStyleLbl="node1" presStyleIdx="2" presStyleCnt="3" custAng="356154" custScaleX="126963" custScaleY="120429" custLinFactNeighborX="33862" custLinFactNeighborY="-48959"/>
      <dgm:spPr/>
    </dgm:pt>
    <dgm:pt modelId="{71F5FDC2-B6EA-4F08-A499-75DC7685B75A}" type="pres">
      <dgm:prSet presAssocID="{288CAA19-7E5D-4F82-B8C9-68A6B72F09D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59AD733-9D83-49D7-9476-AB3035D8F772}" type="pres">
      <dgm:prSet presAssocID="{288CAA19-7E5D-4F82-B8C9-68A6B72F09D2}" presName="gear3srcNode" presStyleLbl="node1" presStyleIdx="2" presStyleCnt="3"/>
      <dgm:spPr/>
    </dgm:pt>
    <dgm:pt modelId="{7C00488D-69BC-49DC-911D-27193D7F5246}" type="pres">
      <dgm:prSet presAssocID="{288CAA19-7E5D-4F82-B8C9-68A6B72F09D2}" presName="gear3dstNode" presStyleLbl="node1" presStyleIdx="2" presStyleCnt="3"/>
      <dgm:spPr/>
    </dgm:pt>
    <dgm:pt modelId="{67C69A2C-D50A-4D35-8650-677B02402833}" type="pres">
      <dgm:prSet presAssocID="{3F21A711-B41C-4DD5-8161-3EE73FD78AD1}" presName="connector1" presStyleLbl="sibTrans2D1" presStyleIdx="0" presStyleCnt="3" custAng="21105351" custScaleX="76251" custScaleY="66608" custLinFactNeighborX="-1606" custLinFactNeighborY="-18878"/>
      <dgm:spPr/>
    </dgm:pt>
    <dgm:pt modelId="{AFFE611C-51AA-4096-BF13-DC81E3E28302}" type="pres">
      <dgm:prSet presAssocID="{49564D5C-A14D-40E7-989C-4E964FD3C206}" presName="connector2" presStyleLbl="sibTrans2D1" presStyleIdx="1" presStyleCnt="3" custAng="20098231" custLinFactNeighborX="25572" custLinFactNeighborY="21230"/>
      <dgm:spPr/>
    </dgm:pt>
    <dgm:pt modelId="{95D02A23-570F-40A0-96A8-CFFD15F6AD10}" type="pres">
      <dgm:prSet presAssocID="{AC32BFCE-B6D8-4F03-8D92-875B6046CDE8}" presName="connector3" presStyleLbl="sibTrans2D1" presStyleIdx="2" presStyleCnt="3" custAng="445498" custScaleX="85650" custScaleY="77324"/>
      <dgm:spPr/>
    </dgm:pt>
  </dgm:ptLst>
  <dgm:cxnLst>
    <dgm:cxn modelId="{C2BE8C0C-06D8-4562-9D62-64172FA78784}" type="presOf" srcId="{3F21A711-B41C-4DD5-8161-3EE73FD78AD1}" destId="{67C69A2C-D50A-4D35-8650-677B02402833}" srcOrd="0" destOrd="0" presId="urn:microsoft.com/office/officeart/2005/8/layout/gear1"/>
    <dgm:cxn modelId="{F8B9142B-1523-4639-9A92-72E5882D16BF}" type="presOf" srcId="{49564D5C-A14D-40E7-989C-4E964FD3C206}" destId="{AFFE611C-51AA-4096-BF13-DC81E3E28302}" srcOrd="0" destOrd="0" presId="urn:microsoft.com/office/officeart/2005/8/layout/gear1"/>
    <dgm:cxn modelId="{A57B9734-9EC7-4B18-B082-F638312E5D9E}" srcId="{4D5AC88E-C978-4CD0-8BDA-9C1EC7087544}" destId="{4CE2A666-657B-4435-9C73-CC393197EA82}" srcOrd="0" destOrd="0" parTransId="{2F286507-247B-4A02-881C-88E94E197166}" sibTransId="{3F21A711-B41C-4DD5-8161-3EE73FD78AD1}"/>
    <dgm:cxn modelId="{8D4B035D-27FE-41E5-8969-2BC9F90230E4}" type="presOf" srcId="{AC32BFCE-B6D8-4F03-8D92-875B6046CDE8}" destId="{95D02A23-570F-40A0-96A8-CFFD15F6AD10}" srcOrd="0" destOrd="0" presId="urn:microsoft.com/office/officeart/2005/8/layout/gear1"/>
    <dgm:cxn modelId="{3FBE9D65-F9B3-408B-A4B2-AA997A947321}" type="presOf" srcId="{288CAA19-7E5D-4F82-B8C9-68A6B72F09D2}" destId="{C59AD733-9D83-49D7-9476-AB3035D8F772}" srcOrd="2" destOrd="0" presId="urn:microsoft.com/office/officeart/2005/8/layout/gear1"/>
    <dgm:cxn modelId="{EADC326B-73B2-48B2-A3F9-C83AC25758E5}" type="presOf" srcId="{4CE2A666-657B-4435-9C73-CC393197EA82}" destId="{4D5C5683-933A-4B07-8C09-D9F048B3796C}" srcOrd="2" destOrd="0" presId="urn:microsoft.com/office/officeart/2005/8/layout/gear1"/>
    <dgm:cxn modelId="{8999B054-A5BD-4432-B8A6-0E5C90340416}" srcId="{4D5AC88E-C978-4CD0-8BDA-9C1EC7087544}" destId="{288CAA19-7E5D-4F82-B8C9-68A6B72F09D2}" srcOrd="2" destOrd="0" parTransId="{3B8C1E74-A74E-4F39-8CBC-0CE82AF7FB47}" sibTransId="{AC32BFCE-B6D8-4F03-8D92-875B6046CDE8}"/>
    <dgm:cxn modelId="{2E33EB58-4FE5-46B7-97F1-DD78DCDA388A}" type="presOf" srcId="{288CAA19-7E5D-4F82-B8C9-68A6B72F09D2}" destId="{A9D07CC9-8C4F-4905-8A98-9A8B4F0CCD03}" srcOrd="0" destOrd="0" presId="urn:microsoft.com/office/officeart/2005/8/layout/gear1"/>
    <dgm:cxn modelId="{9822BB59-3275-4615-8452-BE7D8706AEEA}" type="presOf" srcId="{288CAA19-7E5D-4F82-B8C9-68A6B72F09D2}" destId="{7C00488D-69BC-49DC-911D-27193D7F5246}" srcOrd="3" destOrd="0" presId="urn:microsoft.com/office/officeart/2005/8/layout/gear1"/>
    <dgm:cxn modelId="{92CD2B5A-F810-4C50-9EB4-CB6CF31693FA}" type="presOf" srcId="{A0B3035D-DFDE-4067-8B17-86FBAD8F7A6B}" destId="{0375ABC7-C849-4951-9A49-1200B539BC93}" srcOrd="0" destOrd="0" presId="urn:microsoft.com/office/officeart/2005/8/layout/gear1"/>
    <dgm:cxn modelId="{3A0E3191-CAF8-451C-BCB6-02044A341845}" type="presOf" srcId="{A0B3035D-DFDE-4067-8B17-86FBAD8F7A6B}" destId="{C15F918E-EE0A-4C4B-A237-A0E885B30A93}" srcOrd="2" destOrd="0" presId="urn:microsoft.com/office/officeart/2005/8/layout/gear1"/>
    <dgm:cxn modelId="{44301D92-4F69-4734-A648-364B4004BFBD}" srcId="{4D5AC88E-C978-4CD0-8BDA-9C1EC7087544}" destId="{A0B3035D-DFDE-4067-8B17-86FBAD8F7A6B}" srcOrd="1" destOrd="0" parTransId="{1F957911-38AA-467A-ABE9-5D9E9A0E28C9}" sibTransId="{49564D5C-A14D-40E7-989C-4E964FD3C206}"/>
    <dgm:cxn modelId="{4CED15AE-4B84-4872-A3E1-894D7781495D}" type="presOf" srcId="{4CE2A666-657B-4435-9C73-CC393197EA82}" destId="{76A03AA7-593B-4FF4-A19C-99CA49D553ED}" srcOrd="0" destOrd="0" presId="urn:microsoft.com/office/officeart/2005/8/layout/gear1"/>
    <dgm:cxn modelId="{3CC84FD6-90C7-4DA5-A4F7-E7B111D7A08F}" type="presOf" srcId="{288CAA19-7E5D-4F82-B8C9-68A6B72F09D2}" destId="{71F5FDC2-B6EA-4F08-A499-75DC7685B75A}" srcOrd="1" destOrd="0" presId="urn:microsoft.com/office/officeart/2005/8/layout/gear1"/>
    <dgm:cxn modelId="{407A4EE0-C0A4-43E7-BB0B-36C70AEB2503}" type="presOf" srcId="{A0B3035D-DFDE-4067-8B17-86FBAD8F7A6B}" destId="{28311F82-9F2D-442E-B0D4-D590A478D2C8}" srcOrd="1" destOrd="0" presId="urn:microsoft.com/office/officeart/2005/8/layout/gear1"/>
    <dgm:cxn modelId="{D8726DF3-4DFF-45C9-A75D-77149936D5D4}" type="presOf" srcId="{4D5AC88E-C978-4CD0-8BDA-9C1EC7087544}" destId="{0C75344E-D775-4A75-B0F5-A47ED255DC26}" srcOrd="0" destOrd="0" presId="urn:microsoft.com/office/officeart/2005/8/layout/gear1"/>
    <dgm:cxn modelId="{999CE4FC-00E6-41E5-B58F-9DF582DFF096}" type="presOf" srcId="{4CE2A666-657B-4435-9C73-CC393197EA82}" destId="{5B208481-846F-4D10-97D1-F0571D7F1485}" srcOrd="1" destOrd="0" presId="urn:microsoft.com/office/officeart/2005/8/layout/gear1"/>
    <dgm:cxn modelId="{2C491DD0-06C2-4C40-B63E-87C3D4CBABFC}" type="presParOf" srcId="{0C75344E-D775-4A75-B0F5-A47ED255DC26}" destId="{76A03AA7-593B-4FF4-A19C-99CA49D553ED}" srcOrd="0" destOrd="0" presId="urn:microsoft.com/office/officeart/2005/8/layout/gear1"/>
    <dgm:cxn modelId="{15013A57-867C-4D68-B81A-99A9F3A70FAB}" type="presParOf" srcId="{0C75344E-D775-4A75-B0F5-A47ED255DC26}" destId="{5B208481-846F-4D10-97D1-F0571D7F1485}" srcOrd="1" destOrd="0" presId="urn:microsoft.com/office/officeart/2005/8/layout/gear1"/>
    <dgm:cxn modelId="{B26664F4-153E-454D-A196-D4BA3A2ACEA0}" type="presParOf" srcId="{0C75344E-D775-4A75-B0F5-A47ED255DC26}" destId="{4D5C5683-933A-4B07-8C09-D9F048B3796C}" srcOrd="2" destOrd="0" presId="urn:microsoft.com/office/officeart/2005/8/layout/gear1"/>
    <dgm:cxn modelId="{A58BFF24-9FD0-416B-8755-A187B19B8DB0}" type="presParOf" srcId="{0C75344E-D775-4A75-B0F5-A47ED255DC26}" destId="{0375ABC7-C849-4951-9A49-1200B539BC93}" srcOrd="3" destOrd="0" presId="urn:microsoft.com/office/officeart/2005/8/layout/gear1"/>
    <dgm:cxn modelId="{F77EAD54-BDCD-4791-A655-C58588AF1648}" type="presParOf" srcId="{0C75344E-D775-4A75-B0F5-A47ED255DC26}" destId="{28311F82-9F2D-442E-B0D4-D590A478D2C8}" srcOrd="4" destOrd="0" presId="urn:microsoft.com/office/officeart/2005/8/layout/gear1"/>
    <dgm:cxn modelId="{81EEAC40-4C8C-4ECE-9A8A-C440B19D07EE}" type="presParOf" srcId="{0C75344E-D775-4A75-B0F5-A47ED255DC26}" destId="{C15F918E-EE0A-4C4B-A237-A0E885B30A93}" srcOrd="5" destOrd="0" presId="urn:microsoft.com/office/officeart/2005/8/layout/gear1"/>
    <dgm:cxn modelId="{4F94F27C-F422-4DC9-9925-2EC7AA97272C}" type="presParOf" srcId="{0C75344E-D775-4A75-B0F5-A47ED255DC26}" destId="{A9D07CC9-8C4F-4905-8A98-9A8B4F0CCD03}" srcOrd="6" destOrd="0" presId="urn:microsoft.com/office/officeart/2005/8/layout/gear1"/>
    <dgm:cxn modelId="{D655BC8C-C86E-4007-80D2-7F54F5A113B7}" type="presParOf" srcId="{0C75344E-D775-4A75-B0F5-A47ED255DC26}" destId="{71F5FDC2-B6EA-4F08-A499-75DC7685B75A}" srcOrd="7" destOrd="0" presId="urn:microsoft.com/office/officeart/2005/8/layout/gear1"/>
    <dgm:cxn modelId="{2181B37E-C634-44FD-BFDF-3EF1C1FE54E6}" type="presParOf" srcId="{0C75344E-D775-4A75-B0F5-A47ED255DC26}" destId="{C59AD733-9D83-49D7-9476-AB3035D8F772}" srcOrd="8" destOrd="0" presId="urn:microsoft.com/office/officeart/2005/8/layout/gear1"/>
    <dgm:cxn modelId="{15DA95C4-0D1A-476C-8798-F72AB74056F9}" type="presParOf" srcId="{0C75344E-D775-4A75-B0F5-A47ED255DC26}" destId="{7C00488D-69BC-49DC-911D-27193D7F5246}" srcOrd="9" destOrd="0" presId="urn:microsoft.com/office/officeart/2005/8/layout/gear1"/>
    <dgm:cxn modelId="{7A40ED5A-754A-4CCC-878B-4795BEAA06CA}" type="presParOf" srcId="{0C75344E-D775-4A75-B0F5-A47ED255DC26}" destId="{67C69A2C-D50A-4D35-8650-677B02402833}" srcOrd="10" destOrd="0" presId="urn:microsoft.com/office/officeart/2005/8/layout/gear1"/>
    <dgm:cxn modelId="{196195FE-C28B-4F97-9F4E-1AF49B3DF051}" type="presParOf" srcId="{0C75344E-D775-4A75-B0F5-A47ED255DC26}" destId="{AFFE611C-51AA-4096-BF13-DC81E3E28302}" srcOrd="11" destOrd="0" presId="urn:microsoft.com/office/officeart/2005/8/layout/gear1"/>
    <dgm:cxn modelId="{A04902EC-256F-4DD2-8CB6-27E308806BCC}" type="presParOf" srcId="{0C75344E-D775-4A75-B0F5-A47ED255DC26}" destId="{95D02A23-570F-40A0-96A8-CFFD15F6AD1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5A634-B629-4532-99CB-FE438C8BC744}">
      <dsp:nvSpPr>
        <dsp:cNvPr id="0" name=""/>
        <dsp:cNvSpPr/>
      </dsp:nvSpPr>
      <dsp:spPr>
        <a:xfrm>
          <a:off x="532295" y="-20486"/>
          <a:ext cx="4007538" cy="4007538"/>
        </a:xfrm>
        <a:prstGeom prst="circularArrow">
          <a:avLst>
            <a:gd name="adj1" fmla="val 5544"/>
            <a:gd name="adj2" fmla="val 330680"/>
            <a:gd name="adj3" fmla="val 13854149"/>
            <a:gd name="adj4" fmla="val 1733853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99786-B2DC-4EA3-A0B0-647C6974FCD1}">
      <dsp:nvSpPr>
        <dsp:cNvPr id="0" name=""/>
        <dsp:cNvSpPr/>
      </dsp:nvSpPr>
      <dsp:spPr>
        <a:xfrm>
          <a:off x="1629619" y="1250"/>
          <a:ext cx="1812890" cy="906445"/>
        </a:xfrm>
        <a:prstGeom prst="roundRect">
          <a:avLst/>
        </a:prstGeom>
        <a:solidFill>
          <a:srgbClr val="99FF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Кеңес </a:t>
          </a:r>
          <a:r>
            <a:rPr lang="ru-RU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беру мен </a:t>
          </a:r>
          <a:r>
            <a:rPr lang="ru-RU" sz="14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ағартушылық бағыты</a:t>
          </a:r>
          <a:endParaRPr lang="ru-RU" sz="1400" i="1" kern="1200" dirty="0">
            <a:solidFill>
              <a:srgbClr val="002060"/>
            </a:solidFill>
          </a:endParaRPr>
        </a:p>
      </dsp:txBody>
      <dsp:txXfrm>
        <a:off x="1673868" y="45499"/>
        <a:ext cx="1724392" cy="817947"/>
      </dsp:txXfrm>
    </dsp:sp>
    <dsp:sp modelId="{CD46EB36-8E25-46AC-8D5C-737B1C814BE1}">
      <dsp:nvSpPr>
        <dsp:cNvPr id="0" name=""/>
        <dsp:cNvSpPr/>
      </dsp:nvSpPr>
      <dsp:spPr>
        <a:xfrm>
          <a:off x="3259239" y="1229471"/>
          <a:ext cx="1812890" cy="906445"/>
        </a:xfrm>
        <a:prstGeom prst="roundRect">
          <a:avLst/>
        </a:prstGeom>
        <a:solidFill>
          <a:srgbClr val="FF99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Әдістемелік-ұйымдастырушылық бағыты</a:t>
          </a:r>
          <a:endParaRPr lang="ru-RU" sz="1400" i="1" kern="1200" dirty="0">
            <a:solidFill>
              <a:srgbClr val="002060"/>
            </a:solidFill>
          </a:endParaRPr>
        </a:p>
      </dsp:txBody>
      <dsp:txXfrm>
        <a:off x="3303488" y="1273720"/>
        <a:ext cx="1724392" cy="817947"/>
      </dsp:txXfrm>
    </dsp:sp>
    <dsp:sp modelId="{1840A8EF-4737-46CF-B38A-ADB9AB089505}">
      <dsp:nvSpPr>
        <dsp:cNvPr id="0" name=""/>
        <dsp:cNvSpPr/>
      </dsp:nvSpPr>
      <dsp:spPr>
        <a:xfrm>
          <a:off x="2872679" y="2978051"/>
          <a:ext cx="1812890" cy="906445"/>
        </a:xfrm>
        <a:prstGeom prst="roundRect">
          <a:avLst/>
        </a:prstGeom>
        <a:solidFill>
          <a:srgbClr val="CCFF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Әлеуметтік-бейімдеу бағыты</a:t>
          </a:r>
          <a:r>
            <a:rPr lang="ru-RU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i="1" kern="1200" dirty="0">
            <a:solidFill>
              <a:srgbClr val="002060"/>
            </a:solidFill>
          </a:endParaRPr>
        </a:p>
      </dsp:txBody>
      <dsp:txXfrm>
        <a:off x="2916928" y="3022300"/>
        <a:ext cx="1724392" cy="817947"/>
      </dsp:txXfrm>
    </dsp:sp>
    <dsp:sp modelId="{CAF2A634-BBE5-4229-9F0F-0743DA0DA0DD}">
      <dsp:nvSpPr>
        <dsp:cNvPr id="0" name=""/>
        <dsp:cNvSpPr/>
      </dsp:nvSpPr>
      <dsp:spPr>
        <a:xfrm>
          <a:off x="217447" y="2913290"/>
          <a:ext cx="1812890" cy="906445"/>
        </a:xfrm>
        <a:prstGeom prst="roundRect">
          <a:avLst/>
        </a:prstGeom>
        <a:solidFill>
          <a:srgbClr val="CC99F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Түзете-дамыту бағыты</a:t>
          </a:r>
          <a:r>
            <a:rPr lang="ru-RU" sz="14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i="1" kern="1200" dirty="0">
            <a:solidFill>
              <a:srgbClr val="002060"/>
            </a:solidFill>
          </a:endParaRPr>
        </a:p>
      </dsp:txBody>
      <dsp:txXfrm>
        <a:off x="261696" y="2957539"/>
        <a:ext cx="1724392" cy="817947"/>
      </dsp:txXfrm>
    </dsp:sp>
    <dsp:sp modelId="{C3678519-CC33-4C8B-BF8B-E20C0B08EF34}">
      <dsp:nvSpPr>
        <dsp:cNvPr id="0" name=""/>
        <dsp:cNvSpPr/>
      </dsp:nvSpPr>
      <dsp:spPr>
        <a:xfrm>
          <a:off x="0" y="1164711"/>
          <a:ext cx="1812890" cy="906445"/>
        </a:xfrm>
        <a:prstGeom prst="roundRect">
          <a:avLst/>
        </a:prstGeom>
        <a:solidFill>
          <a:srgbClr val="FFFF9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Диагностикалық бағыты</a:t>
          </a:r>
          <a:endParaRPr lang="ru-RU" sz="1400" i="1" kern="1200" dirty="0">
            <a:solidFill>
              <a:srgbClr val="002060"/>
            </a:solidFill>
          </a:endParaRPr>
        </a:p>
      </dsp:txBody>
      <dsp:txXfrm>
        <a:off x="44249" y="1208960"/>
        <a:ext cx="1724392" cy="817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01B96-04DA-4650-B407-8730C5DD6F6A}">
      <dsp:nvSpPr>
        <dsp:cNvPr id="0" name=""/>
        <dsp:cNvSpPr/>
      </dsp:nvSpPr>
      <dsp:spPr>
        <a:xfrm rot="5400000">
          <a:off x="5059796" y="-3282131"/>
          <a:ext cx="501377" cy="719359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itchFamily="18" charset="0"/>
              <a:cs typeface="Times New Roman" pitchFamily="18" charset="0"/>
            </a:rPr>
            <a:t>Оның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мақсаты: баланың жақын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даму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аймағы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мен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актуалды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даму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аймағын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оқу барысындағы қиыншылықтардың себептері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мен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механизмдерін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анықтау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Диагностикалық зерттеу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жұмысы қыркүйек айы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бойы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жүргізілді.</a:t>
          </a:r>
          <a:endParaRPr lang="ru-RU" sz="1200" kern="1200" dirty="0"/>
        </a:p>
      </dsp:txBody>
      <dsp:txXfrm rot="-5400000">
        <a:off x="1713689" y="88451"/>
        <a:ext cx="7169117" cy="452427"/>
      </dsp:txXfrm>
    </dsp:sp>
    <dsp:sp modelId="{1BE22270-97BC-49F5-8899-350B505BA0DC}">
      <dsp:nvSpPr>
        <dsp:cNvPr id="0" name=""/>
        <dsp:cNvSpPr/>
      </dsp:nvSpPr>
      <dsp:spPr>
        <a:xfrm>
          <a:off x="235126" y="1303"/>
          <a:ext cx="1478562" cy="6267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Баланы </a:t>
          </a:r>
          <a:r>
            <a:rPr lang="ru-RU" sz="1300" b="1" kern="1200" dirty="0" err="1">
              <a:latin typeface="Times New Roman" pitchFamily="18" charset="0"/>
              <a:cs typeface="Times New Roman" pitchFamily="18" charset="0"/>
            </a:rPr>
            <a:t>алғашқы тексеру</a:t>
          </a:r>
          <a:endParaRPr lang="ru-RU" sz="1300" kern="1200" dirty="0"/>
        </a:p>
      </dsp:txBody>
      <dsp:txXfrm>
        <a:off x="265720" y="31897"/>
        <a:ext cx="1417374" cy="565534"/>
      </dsp:txXfrm>
    </dsp:sp>
    <dsp:sp modelId="{E0E89EDC-5A88-4677-B358-A5EBA6850C05}">
      <dsp:nvSpPr>
        <dsp:cNvPr id="0" name=""/>
        <dsp:cNvSpPr/>
      </dsp:nvSpPr>
      <dsp:spPr>
        <a:xfrm rot="5400000">
          <a:off x="5053663" y="-2631798"/>
          <a:ext cx="501377" cy="7209041"/>
        </a:xfrm>
        <a:prstGeom prst="round2SameRect">
          <a:avLst/>
        </a:prstGeom>
        <a:solidFill>
          <a:schemeClr val="accent2">
            <a:tint val="40000"/>
            <a:alpha val="90000"/>
            <a:hueOff val="4066872"/>
            <a:satOff val="-16725"/>
            <a:lumOff val="580"/>
            <a:alphaOff val="0"/>
          </a:schemeClr>
        </a:solidFill>
        <a:ln w="11429" cap="flat" cmpd="sng" algn="ctr">
          <a:solidFill>
            <a:schemeClr val="accent2">
              <a:tint val="40000"/>
              <a:alpha val="90000"/>
              <a:hueOff val="4066872"/>
              <a:satOff val="-16725"/>
              <a:lumOff val="58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оқыту процесінде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оқушының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даму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деңгейіне таңдалған оқытудың түрі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әдістері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мен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тәсілдердің сәйкестігін  анықтау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баланың 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даму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динамикасын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бақылап отыру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мақсатында жүргізіледі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Динамикалық тексеру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жылына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екі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рет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жүргізіледі.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1200" kern="1200" dirty="0"/>
        </a:p>
      </dsp:txBody>
      <dsp:txXfrm rot="-5400000">
        <a:off x="1699832" y="746508"/>
        <a:ext cx="7184566" cy="452427"/>
      </dsp:txXfrm>
    </dsp:sp>
    <dsp:sp modelId="{4E4E4BA8-186D-41D0-A85B-599976C5C4F5}">
      <dsp:nvSpPr>
        <dsp:cNvPr id="0" name=""/>
        <dsp:cNvSpPr/>
      </dsp:nvSpPr>
      <dsp:spPr>
        <a:xfrm>
          <a:off x="235126" y="659361"/>
          <a:ext cx="1464704" cy="626722"/>
        </a:xfrm>
        <a:prstGeom prst="roundRect">
          <a:avLst/>
        </a:prstGeom>
        <a:solidFill>
          <a:schemeClr val="accent2">
            <a:hueOff val="2576456"/>
            <a:satOff val="-27551"/>
            <a:lumOff val="719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Баланы </a:t>
          </a:r>
          <a:r>
            <a:rPr lang="ru-RU" sz="13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динамикалық тексеру</a:t>
          </a:r>
          <a:r>
            <a:rPr lang="ru-RU" sz="13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300" kern="1200" dirty="0"/>
        </a:p>
      </dsp:txBody>
      <dsp:txXfrm>
        <a:off x="265720" y="689955"/>
        <a:ext cx="1403516" cy="565534"/>
      </dsp:txXfrm>
    </dsp:sp>
    <dsp:sp modelId="{DB95C7EA-C253-48E8-A569-80ADBF7DEE23}">
      <dsp:nvSpPr>
        <dsp:cNvPr id="0" name=""/>
        <dsp:cNvSpPr/>
      </dsp:nvSpPr>
      <dsp:spPr>
        <a:xfrm rot="5400000">
          <a:off x="5060426" y="-1987968"/>
          <a:ext cx="501377" cy="7191953"/>
        </a:xfrm>
        <a:prstGeom prst="round2SameRect">
          <a:avLst/>
        </a:prstGeom>
        <a:solidFill>
          <a:schemeClr val="accent2">
            <a:tint val="40000"/>
            <a:alpha val="90000"/>
            <a:hueOff val="8133745"/>
            <a:satOff val="-33449"/>
            <a:lumOff val="1159"/>
            <a:alphaOff val="0"/>
          </a:schemeClr>
        </a:solidFill>
        <a:ln w="11429" cap="flat" cmpd="sng" algn="ctr">
          <a:solidFill>
            <a:schemeClr val="accent2">
              <a:tint val="40000"/>
              <a:alpha val="90000"/>
              <a:hueOff val="8133745"/>
              <a:satOff val="-33449"/>
              <a:lumOff val="1159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бұл диагностиканың түрі баламен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жүргізілген түзете-дамыту жұмысының баланың оқу-танымдық қызметіне тигізген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әсерінің тиімділігін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>
              <a:latin typeface="Times New Roman" pitchFamily="18" charset="0"/>
              <a:cs typeface="Times New Roman" pitchFamily="18" charset="0"/>
            </a:rPr>
            <a:t>анықтауға мүмкіндік береді</a:t>
          </a: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. </a:t>
          </a:r>
          <a:endParaRPr lang="ru-RU" sz="1200" kern="1200" dirty="0"/>
        </a:p>
      </dsp:txBody>
      <dsp:txXfrm rot="-5400000">
        <a:off x="1715139" y="1381794"/>
        <a:ext cx="7167478" cy="452427"/>
      </dsp:txXfrm>
    </dsp:sp>
    <dsp:sp modelId="{0FF25775-8CFA-432C-9673-CDB2D6F2A533}">
      <dsp:nvSpPr>
        <dsp:cNvPr id="0" name=""/>
        <dsp:cNvSpPr/>
      </dsp:nvSpPr>
      <dsp:spPr>
        <a:xfrm>
          <a:off x="235126" y="1317420"/>
          <a:ext cx="1480011" cy="626722"/>
        </a:xfrm>
        <a:prstGeom prst="roundRect">
          <a:avLst/>
        </a:prstGeom>
        <a:solidFill>
          <a:schemeClr val="accent2">
            <a:hueOff val="5152912"/>
            <a:satOff val="-55102"/>
            <a:lumOff val="1437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Кезеңдік </a:t>
          </a:r>
          <a:r>
            <a:rPr lang="ru-RU" sz="13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диагностика </a:t>
          </a:r>
          <a:endParaRPr lang="ru-RU" sz="1300" kern="1200" dirty="0"/>
        </a:p>
      </dsp:txBody>
      <dsp:txXfrm>
        <a:off x="265720" y="1348014"/>
        <a:ext cx="1418823" cy="565534"/>
      </dsp:txXfrm>
    </dsp:sp>
    <dsp:sp modelId="{6D1AD5F0-0D3D-4295-8F31-A59D81D9894C}">
      <dsp:nvSpPr>
        <dsp:cNvPr id="0" name=""/>
        <dsp:cNvSpPr/>
      </dsp:nvSpPr>
      <dsp:spPr>
        <a:xfrm>
          <a:off x="235126" y="1975478"/>
          <a:ext cx="1464671" cy="626722"/>
        </a:xfrm>
        <a:prstGeom prst="roundRect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Ағымдық </a:t>
          </a:r>
          <a:r>
            <a:rPr lang="ru-RU" sz="1300" b="1" kern="1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диагностика  </a:t>
          </a:r>
          <a:r>
            <a:rPr lang="kk-KZ" sz="1300" kern="1200"/>
            <a:t> </a:t>
          </a:r>
          <a:endParaRPr lang="ru-RU" sz="1300" kern="1200" dirty="0"/>
        </a:p>
      </dsp:txBody>
      <dsp:txXfrm>
        <a:off x="265720" y="2006072"/>
        <a:ext cx="1403483" cy="565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F668B-3965-4CD9-BA9A-469D636FA1BD}">
      <dsp:nvSpPr>
        <dsp:cNvPr id="0" name=""/>
        <dsp:cNvSpPr/>
      </dsp:nvSpPr>
      <dsp:spPr>
        <a:xfrm>
          <a:off x="488812" y="-33773"/>
          <a:ext cx="3499135" cy="3499135"/>
        </a:xfrm>
        <a:prstGeom prst="circularArrow">
          <a:avLst>
            <a:gd name="adj1" fmla="val 5544"/>
            <a:gd name="adj2" fmla="val 330680"/>
            <a:gd name="adj3" fmla="val 14696359"/>
            <a:gd name="adj4" fmla="val 16847566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61347-C978-4106-B369-921B64A3DDAD}">
      <dsp:nvSpPr>
        <dsp:cNvPr id="0" name=""/>
        <dsp:cNvSpPr/>
      </dsp:nvSpPr>
      <dsp:spPr>
        <a:xfrm>
          <a:off x="1764035" y="1039"/>
          <a:ext cx="948688" cy="4743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Танымдық әрекетін;</a:t>
          </a:r>
          <a:endParaRPr lang="ru-RU" sz="9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87191" y="24195"/>
        <a:ext cx="902376" cy="428032"/>
      </dsp:txXfrm>
    </dsp:sp>
    <dsp:sp modelId="{DBD5AAC0-9B24-40C5-B892-C8D47DE66AC5}">
      <dsp:nvSpPr>
        <dsp:cNvPr id="0" name=""/>
        <dsp:cNvSpPr/>
      </dsp:nvSpPr>
      <dsp:spPr>
        <a:xfrm>
          <a:off x="2898948" y="532419"/>
          <a:ext cx="948688" cy="474344"/>
        </a:xfrm>
        <a:prstGeom prst="roundRect">
          <a:avLst/>
        </a:prstGeom>
        <a:solidFill>
          <a:schemeClr val="accent5">
            <a:hueOff val="-717224"/>
            <a:satOff val="5870"/>
            <a:lumOff val="-952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Есте сақтауын;</a:t>
          </a:r>
          <a:endParaRPr lang="ru-RU" sz="9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22104" y="555575"/>
        <a:ext cx="902376" cy="428032"/>
      </dsp:txXfrm>
    </dsp:sp>
    <dsp:sp modelId="{2DC03DE2-DC76-41B6-B0AD-6C572417F56D}">
      <dsp:nvSpPr>
        <dsp:cNvPr id="0" name=""/>
        <dsp:cNvSpPr/>
      </dsp:nvSpPr>
      <dsp:spPr>
        <a:xfrm>
          <a:off x="3256204" y="1493207"/>
          <a:ext cx="948688" cy="474344"/>
        </a:xfrm>
        <a:prstGeom prst="roundRect">
          <a:avLst/>
        </a:prstGeom>
        <a:solidFill>
          <a:schemeClr val="accent5">
            <a:hueOff val="-1434448"/>
            <a:satOff val="11741"/>
            <a:lumOff val="-190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Ойлау қабілетін дамыту;</a:t>
          </a:r>
          <a:endParaRPr lang="ru-RU" sz="9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9360" y="1516363"/>
        <a:ext cx="902376" cy="428032"/>
      </dsp:txXfrm>
    </dsp:sp>
    <dsp:sp modelId="{2AD76E96-099A-4E94-A8E7-139C15D0E75F}">
      <dsp:nvSpPr>
        <dsp:cNvPr id="0" name=""/>
        <dsp:cNvSpPr/>
      </dsp:nvSpPr>
      <dsp:spPr>
        <a:xfrm>
          <a:off x="2819158" y="2548330"/>
          <a:ext cx="948688" cy="474344"/>
        </a:xfrm>
        <a:prstGeom prst="roundRect">
          <a:avLst/>
        </a:prstGeom>
        <a:solidFill>
          <a:schemeClr val="accent5">
            <a:hueOff val="-2151671"/>
            <a:satOff val="17611"/>
            <a:lumOff val="-285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Қабылдау;</a:t>
          </a:r>
          <a:endParaRPr lang="ru-RU" sz="9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42314" y="2571486"/>
        <a:ext cx="902376" cy="428032"/>
      </dsp:txXfrm>
    </dsp:sp>
    <dsp:sp modelId="{9A5B2C77-4644-48CD-801A-FD40F5328102}">
      <dsp:nvSpPr>
        <dsp:cNvPr id="0" name=""/>
        <dsp:cNvSpPr/>
      </dsp:nvSpPr>
      <dsp:spPr>
        <a:xfrm>
          <a:off x="1764035" y="2985376"/>
          <a:ext cx="948688" cy="474344"/>
        </a:xfrm>
        <a:prstGeom prst="roundRect">
          <a:avLst/>
        </a:prstGeom>
        <a:solidFill>
          <a:schemeClr val="accent5">
            <a:hueOff val="-2868895"/>
            <a:satOff val="23482"/>
            <a:lumOff val="-380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Зейін әрекетін;</a:t>
          </a:r>
        </a:p>
      </dsp:txBody>
      <dsp:txXfrm>
        <a:off x="1787191" y="3008532"/>
        <a:ext cx="902376" cy="428032"/>
      </dsp:txXfrm>
    </dsp:sp>
    <dsp:sp modelId="{11A1984D-08DF-4A99-B323-C60DF3BC1953}">
      <dsp:nvSpPr>
        <dsp:cNvPr id="0" name=""/>
        <dsp:cNvSpPr/>
      </dsp:nvSpPr>
      <dsp:spPr>
        <a:xfrm>
          <a:off x="708913" y="2548330"/>
          <a:ext cx="948688" cy="474344"/>
        </a:xfrm>
        <a:prstGeom prst="roundRect">
          <a:avLst/>
        </a:prstGeom>
        <a:solidFill>
          <a:schemeClr val="accent5">
            <a:hueOff val="-3586119"/>
            <a:satOff val="29352"/>
            <a:lumOff val="-4761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Логикалық ойлауын; </a:t>
          </a:r>
        </a:p>
      </dsp:txBody>
      <dsp:txXfrm>
        <a:off x="732069" y="2571486"/>
        <a:ext cx="902376" cy="428032"/>
      </dsp:txXfrm>
    </dsp:sp>
    <dsp:sp modelId="{E2B6D23D-2FFF-482A-962C-26FBBAA797C8}">
      <dsp:nvSpPr>
        <dsp:cNvPr id="0" name=""/>
        <dsp:cNvSpPr/>
      </dsp:nvSpPr>
      <dsp:spPr>
        <a:xfrm>
          <a:off x="271867" y="1493207"/>
          <a:ext cx="948688" cy="474344"/>
        </a:xfrm>
        <a:prstGeom prst="roundRect">
          <a:avLst/>
        </a:prstGeom>
        <a:solidFill>
          <a:schemeClr val="accent5">
            <a:hueOff val="-4303342"/>
            <a:satOff val="35223"/>
            <a:lumOff val="-5714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Сөздік қорын; </a:t>
          </a:r>
        </a:p>
      </dsp:txBody>
      <dsp:txXfrm>
        <a:off x="295023" y="1516363"/>
        <a:ext cx="902376" cy="428032"/>
      </dsp:txXfrm>
    </dsp:sp>
    <dsp:sp modelId="{A2065B2C-440A-4B9D-B01D-37DFBB508E81}">
      <dsp:nvSpPr>
        <dsp:cNvPr id="0" name=""/>
        <dsp:cNvSpPr/>
      </dsp:nvSpPr>
      <dsp:spPr>
        <a:xfrm>
          <a:off x="708913" y="438085"/>
          <a:ext cx="948688" cy="474344"/>
        </a:xfrm>
        <a:prstGeom prst="roundRect">
          <a:avLst/>
        </a:prstGeom>
        <a:solidFill>
          <a:schemeClr val="accent5">
            <a:hueOff val="-5020566"/>
            <a:satOff val="41093"/>
            <a:lumOff val="-666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9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Ұсақ моторикасын дамыту;</a:t>
          </a:r>
        </a:p>
      </dsp:txBody>
      <dsp:txXfrm>
        <a:off x="732069" y="461241"/>
        <a:ext cx="902376" cy="4280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3AA7-593B-4FF4-A19C-99CA49D553ED}">
      <dsp:nvSpPr>
        <dsp:cNvPr id="0" name=""/>
        <dsp:cNvSpPr/>
      </dsp:nvSpPr>
      <dsp:spPr>
        <a:xfrm rot="267468">
          <a:off x="732629" y="2884171"/>
          <a:ext cx="2618538" cy="2409807"/>
        </a:xfrm>
        <a:prstGeom prst="gear9">
          <a:avLst/>
        </a:prstGeom>
        <a:solidFill>
          <a:srgbClr val="FFFF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Ұстаздар </a:t>
          </a:r>
          <a:r>
            <a:rPr lang="ru-RU" sz="15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мен </a:t>
          </a:r>
          <a:r>
            <a:rPr lang="ru-RU" sz="15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ата-аналарға арналған әдістемелік құралдарды жасау</a:t>
          </a:r>
          <a:endParaRPr lang="ru-RU" sz="1500" b="1" i="1" kern="1200" dirty="0">
            <a:solidFill>
              <a:srgbClr val="002060"/>
            </a:solidFill>
          </a:endParaRPr>
        </a:p>
      </dsp:txBody>
      <dsp:txXfrm>
        <a:off x="1245109" y="3448721"/>
        <a:ext cx="1596854" cy="1238690"/>
      </dsp:txXfrm>
    </dsp:sp>
    <dsp:sp modelId="{0375ABC7-C849-4951-9A49-1200B539BC93}">
      <dsp:nvSpPr>
        <dsp:cNvPr id="0" name=""/>
        <dsp:cNvSpPr/>
      </dsp:nvSpPr>
      <dsp:spPr>
        <a:xfrm rot="20511877">
          <a:off x="763518" y="1649112"/>
          <a:ext cx="1655075" cy="1497884"/>
        </a:xfrm>
        <a:prstGeom prst="gear6">
          <a:avLst/>
        </a:prstGeom>
        <a:solidFill>
          <a:srgbClr val="00FF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Оқушыға портфолио</a:t>
          </a:r>
          <a:r>
            <a:rPr lang="ru-RU" sz="1200" b="1" i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құрастыру</a:t>
          </a:r>
          <a:endParaRPr lang="ru-RU" sz="12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63464" y="2028488"/>
        <a:ext cx="855183" cy="739132"/>
      </dsp:txXfrm>
    </dsp:sp>
    <dsp:sp modelId="{A9D07CC9-8C4F-4905-8A98-9A8B4F0CCD03}">
      <dsp:nvSpPr>
        <dsp:cNvPr id="0" name=""/>
        <dsp:cNvSpPr/>
      </dsp:nvSpPr>
      <dsp:spPr>
        <a:xfrm rot="21056154">
          <a:off x="1476182" y="313205"/>
          <a:ext cx="1810810" cy="1652382"/>
        </a:xfrm>
        <a:prstGeom prst="gear6">
          <a:avLst/>
        </a:prstGeom>
        <a:solidFill>
          <a:srgbClr val="FF99CC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1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Әдістемелік ұйымдастыру-шылық бағыт</a:t>
          </a:r>
          <a:endParaRPr lang="ru-RU" sz="1200" b="1" i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20700000">
        <a:off x="1882742" y="666224"/>
        <a:ext cx="997689" cy="946344"/>
      </dsp:txXfrm>
    </dsp:sp>
    <dsp:sp modelId="{67C69A2C-D50A-4D35-8650-677B02402833}">
      <dsp:nvSpPr>
        <dsp:cNvPr id="0" name=""/>
        <dsp:cNvSpPr/>
      </dsp:nvSpPr>
      <dsp:spPr>
        <a:xfrm rot="21105351">
          <a:off x="1544277" y="2200487"/>
          <a:ext cx="1917403" cy="1674921"/>
        </a:xfrm>
        <a:prstGeom prst="circularArrow">
          <a:avLst>
            <a:gd name="adj1" fmla="val 4688"/>
            <a:gd name="adj2" fmla="val 299029"/>
            <a:gd name="adj3" fmla="val 2499365"/>
            <a:gd name="adj4" fmla="val 1589795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E611C-51AA-4096-BF13-DC81E3E28302}">
      <dsp:nvSpPr>
        <dsp:cNvPr id="0" name=""/>
        <dsp:cNvSpPr/>
      </dsp:nvSpPr>
      <dsp:spPr>
        <a:xfrm rot="20098231">
          <a:off x="515014" y="2158076"/>
          <a:ext cx="1827010" cy="1827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3864684"/>
            <a:satOff val="-41326"/>
            <a:lumOff val="10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02A23-570F-40A0-96A8-CFFD15F6AD10}">
      <dsp:nvSpPr>
        <dsp:cNvPr id="0" name=""/>
        <dsp:cNvSpPr/>
      </dsp:nvSpPr>
      <dsp:spPr>
        <a:xfrm rot="445498">
          <a:off x="918616" y="1017358"/>
          <a:ext cx="1687206" cy="15231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C1631DA-8E0F-BD31-08AB-18795209F9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AFF09E-90FE-3801-7F4F-2D54057308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BBAAC3-32E7-4E86-A398-6AFF30A819D6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C67EDF50-FB63-B85F-3435-B45A4E4CD9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2B7660C-EA30-CD37-69CC-6BAD86F13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75CF4A-BBBC-E82D-E8B3-BB98565117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25AB39-5F83-77D6-1516-3AEF64B20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CB31AC1-2D39-44C2-A220-23D9CA5C57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7B911753-4E7B-F84E-3006-54342BA366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id="{077D8DCB-C1FB-B431-FA1C-C6E2C951C4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Оригинальные шаблоны для презентаций: </a:t>
            </a:r>
            <a:r>
              <a:rPr lang="ru-RU" altLang="ru-RU">
                <a:hlinkClick r:id="rId3"/>
              </a:rPr>
              <a:t>https://presentation-creation.ru/powerpoint-templates.html</a:t>
            </a:r>
            <a:r>
              <a:rPr lang="en-US" altLang="ru-RU"/>
              <a:t> </a:t>
            </a:r>
            <a:endParaRPr lang="ru-RU" altLang="ru-RU"/>
          </a:p>
          <a:p>
            <a:r>
              <a:rPr lang="ru-RU" altLang="ru-RU"/>
              <a:t>Бесплатно и без регистрации.</a:t>
            </a:r>
          </a:p>
          <a:p>
            <a:endParaRPr lang="ru-RU" altLang="ru-RU"/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id="{C6879631-64E7-907D-7504-6707438EC4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B55E7C-9A21-4CF1-9B1F-3CEC68EE8807}" type="slidenum">
              <a:rPr lang="ru-RU" altLang="ru-RU">
                <a:latin typeface="Calibri" panose="020F0502020204030204" pitchFamily="34" charset="0"/>
              </a:rPr>
              <a:pPr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>
            <a:extLst>
              <a:ext uri="{FF2B5EF4-FFF2-40B4-BE49-F238E27FC236}">
                <a16:creationId xmlns:a16="http://schemas.microsoft.com/office/drawing/2014/main" id="{511D1165-438A-52DE-4651-A075EF4B72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>
            <a:extLst>
              <a:ext uri="{FF2B5EF4-FFF2-40B4-BE49-F238E27FC236}">
                <a16:creationId xmlns:a16="http://schemas.microsoft.com/office/drawing/2014/main" id="{25582DC0-8DF1-D9D3-14B0-C3F576899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9156" name="Номер слайда 3">
            <a:extLst>
              <a:ext uri="{FF2B5EF4-FFF2-40B4-BE49-F238E27FC236}">
                <a16:creationId xmlns:a16="http://schemas.microsoft.com/office/drawing/2014/main" id="{38BA4B1C-8C98-E08C-7E51-B4690AE9A3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9D38E8-59C4-4D17-A047-C5AE5D016400}" type="slidenum">
              <a:rPr lang="ru-RU" altLang="ru-RU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B84B3358-0421-BEB9-E021-220B849ED0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6CB79472-85B8-EE4F-AB0F-FE4452FA967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" name="Прямоугольник 21">
            <a:extLst>
              <a:ext uri="{FF2B5EF4-FFF2-40B4-BE49-F238E27FC236}">
                <a16:creationId xmlns:a16="http://schemas.microsoft.com/office/drawing/2014/main" id="{47E126D9-7EA1-0A66-AC35-07D7D001547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рямоугольник 23">
            <a:extLst>
              <a:ext uri="{FF2B5EF4-FFF2-40B4-BE49-F238E27FC236}">
                <a16:creationId xmlns:a16="http://schemas.microsoft.com/office/drawing/2014/main" id="{F6EB0D5F-0EBA-5CE4-D139-D24B7CD44AF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F7C0D3-E8AC-CF8F-E975-A731B94B2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F40D7C1-A083-4B55-7EC6-D565D7E8E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0FC782-A1CD-F71A-89F2-21A4763E3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23FEEB8-63E6-BB4D-4137-1E6E6FD0D88D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6BB8591-5FE7-BDA1-A669-0241422E8B62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EDFDE873-FCEF-584E-9006-00B94E88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C90B3-34D2-4EDA-9E66-9AC46ECA85CF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C401A208-CC2A-818A-2839-9263F37F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CC3D739B-10DD-51FA-FFB3-A786C1EB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7687E384-8466-473C-9D7F-9DB45C86AB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939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46955-E8A4-9A33-CFDA-44B10807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CC11B-B88E-4FCE-949F-5086A6B5C7F8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96136-34A5-D539-88EE-D63E6D1F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CC7DBE-B4B7-8D93-29B4-BB7AD2FA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F575F-1E98-4CE3-BEBA-48D3E264CC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3098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>
            <a:extLst>
              <a:ext uri="{FF2B5EF4-FFF2-40B4-BE49-F238E27FC236}">
                <a16:creationId xmlns:a16="http://schemas.microsoft.com/office/drawing/2014/main" id="{91F7CC88-FB32-4654-39AE-A5ED20F627A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рямоугольник 20">
            <a:extLst>
              <a:ext uri="{FF2B5EF4-FFF2-40B4-BE49-F238E27FC236}">
                <a16:creationId xmlns:a16="http://schemas.microsoft.com/office/drawing/2014/main" id="{8254A632-2B12-4F02-A0BA-4FC12EEEEA5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21">
            <a:extLst>
              <a:ext uri="{FF2B5EF4-FFF2-40B4-BE49-F238E27FC236}">
                <a16:creationId xmlns:a16="http://schemas.microsoft.com/office/drawing/2014/main" id="{306874CF-3970-ADE1-E65F-E05E2AEBA07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оугольник 23">
            <a:extLst>
              <a:ext uri="{FF2B5EF4-FFF2-40B4-BE49-F238E27FC236}">
                <a16:creationId xmlns:a16="http://schemas.microsoft.com/office/drawing/2014/main" id="{C837AA33-D95C-B0B6-1F6A-04724799F3B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CB904D-ADD6-62B6-2C6B-154A77E72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BF134A-A634-4001-53AF-6862C401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DDFBFB6-5A20-BE5F-577F-1EEC1B7B671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59DBE29-FD64-1806-04EE-28F12E5C84BC}"/>
              </a:ext>
            </a:extLst>
          </p:cNvPr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6607F51-00AE-E00F-1440-9B7A514E0A7D}"/>
              </a:ext>
            </a:extLst>
          </p:cNvPr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F62C4577-ADD3-6B98-418B-A6220AC74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3281122-8658-4EF4-BC5E-0A1FA24FB72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4" name="Дата 3">
            <a:extLst>
              <a:ext uri="{FF2B5EF4-FFF2-40B4-BE49-F238E27FC236}">
                <a16:creationId xmlns:a16="http://schemas.microsoft.com/office/drawing/2014/main" id="{113631AC-6AAD-BFC3-C77F-DF082408248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5147F-0939-486D-97DA-D716DD455467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2CCDA34-38BA-4A42-FF46-A58D69D13E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61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276872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5448D23-B0CD-AE7E-AF51-1B8C9C28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C0458A38-A4CA-473A-93B6-3A287AB3C8BF}" type="datetimeFigureOut">
              <a:rPr lang="ru-RU"/>
              <a:pPr>
                <a:defRPr/>
              </a:pPr>
              <a:t>08.06.2023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24E6184-B33E-61D8-D289-70779F88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46C392CF-C20F-49E8-23C4-DFFC8542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98700"/>
                </a:solidFill>
              </a:defRPr>
            </a:lvl1pPr>
          </a:lstStyle>
          <a:p>
            <a:fld id="{2462CF92-3A16-4B9B-8F4D-47128454F0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10905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15F7A14-4519-E677-C926-84EBD629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29806-F81A-4567-9FBC-A88BD70CF6D1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2E50DEE-69BB-C217-E8EF-11D7143D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790EA72-7B63-87BF-E5C7-721E99C8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227F575D-7591-4027-B482-AC6011CC05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8457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>
            <a:extLst>
              <a:ext uri="{FF2B5EF4-FFF2-40B4-BE49-F238E27FC236}">
                <a16:creationId xmlns:a16="http://schemas.microsoft.com/office/drawing/2014/main" id="{BD433696-AD08-37DA-F4AC-B822AAE6214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рямоугольник 20">
            <a:extLst>
              <a:ext uri="{FF2B5EF4-FFF2-40B4-BE49-F238E27FC236}">
                <a16:creationId xmlns:a16="http://schemas.microsoft.com/office/drawing/2014/main" id="{E6C757E5-29C0-FFC4-FAAC-9F0669D1D92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21">
            <a:extLst>
              <a:ext uri="{FF2B5EF4-FFF2-40B4-BE49-F238E27FC236}">
                <a16:creationId xmlns:a16="http://schemas.microsoft.com/office/drawing/2014/main" id="{E3371E6C-9710-C81A-1082-BC0D335931E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оугольник 23">
            <a:extLst>
              <a:ext uri="{FF2B5EF4-FFF2-40B4-BE49-F238E27FC236}">
                <a16:creationId xmlns:a16="http://schemas.microsoft.com/office/drawing/2014/main" id="{A0F6CCF7-5209-4A2B-9504-93362D1C69E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Прямоугольник 24">
            <a:extLst>
              <a:ext uri="{FF2B5EF4-FFF2-40B4-BE49-F238E27FC236}">
                <a16:creationId xmlns:a16="http://schemas.microsoft.com/office/drawing/2014/main" id="{32CF949C-8039-4A18-4BC3-9B681CD9FD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25">
            <a:extLst>
              <a:ext uri="{FF2B5EF4-FFF2-40B4-BE49-F238E27FC236}">
                <a16:creationId xmlns:a16="http://schemas.microsoft.com/office/drawing/2014/main" id="{A102835B-9DFF-9B32-1825-C49BF586A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BE62E1-2A63-8192-FC09-5A86AF5B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FFD57C-DABC-1476-DF33-003B55EE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3E1E9BF-9B2B-73D0-19DA-9CF6AEED7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8BCDA9A-EFFC-9486-B2A4-276B9BA29BCC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5C0CFD-D5C6-0103-C56E-136F339BA9D9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6A325EB4-66ED-8526-2882-536BBA7A7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>
            <a:extLst>
              <a:ext uri="{FF2B5EF4-FFF2-40B4-BE49-F238E27FC236}">
                <a16:creationId xmlns:a16="http://schemas.microsoft.com/office/drawing/2014/main" id="{AF326B76-9156-90F1-6A0A-14CD0A6C787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960CE-6349-4C9F-9943-5A1A0980565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22F8ABFE-1BF1-7117-748F-F77C8596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75BD6B6-9982-4DBD-8DAC-B683574A13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5717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ая соединительная линия 19">
            <a:extLst>
              <a:ext uri="{FF2B5EF4-FFF2-40B4-BE49-F238E27FC236}">
                <a16:creationId xmlns:a16="http://schemas.microsoft.com/office/drawing/2014/main" id="{735B7CF1-154B-A17C-7649-DCA13AD3DE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F548A0FD-93DF-6133-46E2-D1EE19BC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D0C62-DD13-4287-92A3-5DFF8DBB81D8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ADBE0BA9-EE7F-04C6-D3E2-B07E6F26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141F2CD4-0568-8A7E-A3E1-6D8D5488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27AF0-C512-49F3-ABB4-EBF1505438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8756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9">
            <a:extLst>
              <a:ext uri="{FF2B5EF4-FFF2-40B4-BE49-F238E27FC236}">
                <a16:creationId xmlns:a16="http://schemas.microsoft.com/office/drawing/2014/main" id="{B1043F9C-098B-4393-049E-F203793EB8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Прямоугольник 20">
            <a:extLst>
              <a:ext uri="{FF2B5EF4-FFF2-40B4-BE49-F238E27FC236}">
                <a16:creationId xmlns:a16="http://schemas.microsoft.com/office/drawing/2014/main" id="{026A0F5F-C58A-7279-C503-49B538E8DC7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21">
            <a:extLst>
              <a:ext uri="{FF2B5EF4-FFF2-40B4-BE49-F238E27FC236}">
                <a16:creationId xmlns:a16="http://schemas.microsoft.com/office/drawing/2014/main" id="{A72BC52C-B099-4C5D-CF10-474F33D890A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оугольник 23">
            <a:extLst>
              <a:ext uri="{FF2B5EF4-FFF2-40B4-BE49-F238E27FC236}">
                <a16:creationId xmlns:a16="http://schemas.microsoft.com/office/drawing/2014/main" id="{BB562CBD-4E83-981B-6A0A-EC4DA8F96FD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Прямоугольник 24">
            <a:extLst>
              <a:ext uri="{FF2B5EF4-FFF2-40B4-BE49-F238E27FC236}">
                <a16:creationId xmlns:a16="http://schemas.microsoft.com/office/drawing/2014/main" id="{C28B9BB4-DC01-22B5-6D14-047B27232E3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E25784-FE84-DCF6-2EEF-74EC66D8C875}"/>
              </a:ext>
            </a:extLst>
          </p:cNvPr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875F4F-76B7-F410-C6DD-99642D33D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0B56DAD-EFAB-265A-ABC0-9987F3AD2B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1F8238-5A65-DC7C-AF68-59B32781E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B6FD732-9D31-1466-A5B0-96642EC90EE4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341CD76-E8CC-3DA5-CC56-FAFD99B8399A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6">
            <a:extLst>
              <a:ext uri="{FF2B5EF4-FFF2-40B4-BE49-F238E27FC236}">
                <a16:creationId xmlns:a16="http://schemas.microsoft.com/office/drawing/2014/main" id="{A7623AA3-3262-5008-B9B0-30D496A8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6301E-F099-422A-962F-A90FA8C61A9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16" name="Нижний колонтитул 7">
            <a:extLst>
              <a:ext uri="{FF2B5EF4-FFF2-40B4-BE49-F238E27FC236}">
                <a16:creationId xmlns:a16="http://schemas.microsoft.com/office/drawing/2014/main" id="{D3332B5A-AE0D-3D8F-110C-ADF0EB82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8">
            <a:extLst>
              <a:ext uri="{FF2B5EF4-FFF2-40B4-BE49-F238E27FC236}">
                <a16:creationId xmlns:a16="http://schemas.microsoft.com/office/drawing/2014/main" id="{383096A7-BCDB-BFAF-917E-FE9D92D1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AB2D4A9-C9BA-48B2-ACDF-7544DAE0F8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76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0BD3C7-9B52-FA1B-0BD8-E3364650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B6387-8DE4-4F5B-B727-694DDAEE61A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CF4F45-0D3E-8184-E583-2214A7C8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065A65-19BC-8BB0-243C-957769F8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7618891A-837D-4174-B757-F59CCEEE72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215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70762998-646B-DEE1-8BD8-4B695B471A2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EAACCA98-E582-F214-B819-A2A44226A5F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" name="Прямоугольник 21">
            <a:extLst>
              <a:ext uri="{FF2B5EF4-FFF2-40B4-BE49-F238E27FC236}">
                <a16:creationId xmlns:a16="http://schemas.microsoft.com/office/drawing/2014/main" id="{16F6AFBE-4806-3EF4-1C71-832517F24E1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рямоугольник 23">
            <a:extLst>
              <a:ext uri="{FF2B5EF4-FFF2-40B4-BE49-F238E27FC236}">
                <a16:creationId xmlns:a16="http://schemas.microsoft.com/office/drawing/2014/main" id="{9DA4FCA8-1829-114C-7A82-1CA6D723264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BFA4E3-CC26-E87F-C3CF-9388F9695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59C5C3-AA35-8FDC-1C53-253581E40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8FE45378-74A8-72F8-A2B2-D5FB7072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D91D-BBA4-445F-81EE-1E33352C82FF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E7E9EE85-E7F9-2EF7-F074-E79A7E94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F070271A-2477-96EA-26FD-BAEC42D8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D2D1CE-33ED-4EF8-AFC0-46B403410E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11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7965C3-8ECD-5DE4-9AB1-B8FB131C1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рямоугольник 20">
            <a:extLst>
              <a:ext uri="{FF2B5EF4-FFF2-40B4-BE49-F238E27FC236}">
                <a16:creationId xmlns:a16="http://schemas.microsoft.com/office/drawing/2014/main" id="{CC723046-901C-2444-B572-5C95315601C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21">
            <a:extLst>
              <a:ext uri="{FF2B5EF4-FFF2-40B4-BE49-F238E27FC236}">
                <a16:creationId xmlns:a16="http://schemas.microsoft.com/office/drawing/2014/main" id="{C0F58454-4D37-A05A-A6F0-0FF2E572A5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оугольник 23">
            <a:extLst>
              <a:ext uri="{FF2B5EF4-FFF2-40B4-BE49-F238E27FC236}">
                <a16:creationId xmlns:a16="http://schemas.microsoft.com/office/drawing/2014/main" id="{CA38B660-37D4-B685-5542-242E99979FE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Прямоугольник 24">
            <a:extLst>
              <a:ext uri="{FF2B5EF4-FFF2-40B4-BE49-F238E27FC236}">
                <a16:creationId xmlns:a16="http://schemas.microsoft.com/office/drawing/2014/main" id="{493115BE-F37F-DABF-1072-800B072422A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D81C5B-0EA5-9FE1-E1F4-010E5F8C1D22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ACC495-4BEB-43A7-4344-54777DF59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7DF009A-B101-079D-76FF-46C8D469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A229E0D-9D36-91C3-1736-B6C3C3111403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069D4A7-3177-6053-DA17-308B79BA59FF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3240BF-1E0C-4C66-7CFC-A1BE8B433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5" name="Номер слайда 6">
            <a:extLst>
              <a:ext uri="{FF2B5EF4-FFF2-40B4-BE49-F238E27FC236}">
                <a16:creationId xmlns:a16="http://schemas.microsoft.com/office/drawing/2014/main" id="{E7C8D1B5-2E07-A71E-9294-D74FEFBA6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834FC7C5-85C7-4382-B195-FE52F959219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6" name="Дата 4">
            <a:extLst>
              <a:ext uri="{FF2B5EF4-FFF2-40B4-BE49-F238E27FC236}">
                <a16:creationId xmlns:a16="http://schemas.microsoft.com/office/drawing/2014/main" id="{D8ACDF40-51E6-C94A-CDE3-44B07FEBD6F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099E-97B5-49E1-A379-5D22983BB8B2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17" name="Нижний колонтитул 5">
            <a:extLst>
              <a:ext uri="{FF2B5EF4-FFF2-40B4-BE49-F238E27FC236}">
                <a16:creationId xmlns:a16="http://schemas.microsoft.com/office/drawing/2014/main" id="{CB72BDBC-CC6A-8010-E7A7-733EB8164F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F498D13-357A-A5E9-F3B8-366DE01C2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Прямоугольник 20">
            <a:extLst>
              <a:ext uri="{FF2B5EF4-FFF2-40B4-BE49-F238E27FC236}">
                <a16:creationId xmlns:a16="http://schemas.microsoft.com/office/drawing/2014/main" id="{6D3546CB-4A40-A95E-EC73-9903AD2AF52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Прямоугольник 21">
            <a:extLst>
              <a:ext uri="{FF2B5EF4-FFF2-40B4-BE49-F238E27FC236}">
                <a16:creationId xmlns:a16="http://schemas.microsoft.com/office/drawing/2014/main" id="{423BBB0E-F84F-1A95-238C-CF308F9D573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Прямоугольник 23">
            <a:extLst>
              <a:ext uri="{FF2B5EF4-FFF2-40B4-BE49-F238E27FC236}">
                <a16:creationId xmlns:a16="http://schemas.microsoft.com/office/drawing/2014/main" id="{E5170A46-B529-5523-CF28-A55BBF9430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24">
            <a:extLst>
              <a:ext uri="{FF2B5EF4-FFF2-40B4-BE49-F238E27FC236}">
                <a16:creationId xmlns:a16="http://schemas.microsoft.com/office/drawing/2014/main" id="{E4F6CBE2-0F0E-8BC4-E2C9-272BF744EA6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5F1A30-AC01-2B7C-45D0-6EDA783A0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D7367F-E2BC-DD73-AB19-F06C05237D08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BABFB0-D3FA-815D-FC8D-8196AB4FA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09EA7A9-5455-986F-E4D8-DE0CC30AEFA6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9692EC0-7A2D-AA99-6060-FD9C8A506EF5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29607B-A5AD-FCE8-78E4-4C0C1E72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>
            <a:extLst>
              <a:ext uri="{FF2B5EF4-FFF2-40B4-BE49-F238E27FC236}">
                <a16:creationId xmlns:a16="http://schemas.microsoft.com/office/drawing/2014/main" id="{EB1991DE-C3C7-8A8D-7E50-260B8A260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DB9D94AB-FC1C-4A85-9944-7B2406EDC8F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7" name="Дата 4">
            <a:extLst>
              <a:ext uri="{FF2B5EF4-FFF2-40B4-BE49-F238E27FC236}">
                <a16:creationId xmlns:a16="http://schemas.microsoft.com/office/drawing/2014/main" id="{0F6D04B6-3987-6BB2-8CAB-DE5FE3C62DE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32B96-7D29-47CE-ABA0-2C1818808336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18" name="Нижний колонтитул 5">
            <a:extLst>
              <a:ext uri="{FF2B5EF4-FFF2-40B4-BE49-F238E27FC236}">
                <a16:creationId xmlns:a16="http://schemas.microsoft.com/office/drawing/2014/main" id="{0C6FA410-E336-54B0-ED93-FF67179C0E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38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>
            <a:extLst>
              <a:ext uri="{FF2B5EF4-FFF2-40B4-BE49-F238E27FC236}">
                <a16:creationId xmlns:a16="http://schemas.microsoft.com/office/drawing/2014/main" id="{7C0C0F59-F69B-564C-7DAC-8C10A20027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7" name="Прямоугольник 15">
            <a:extLst>
              <a:ext uri="{FF2B5EF4-FFF2-40B4-BE49-F238E27FC236}">
                <a16:creationId xmlns:a16="http://schemas.microsoft.com/office/drawing/2014/main" id="{9EC59B61-80C9-C701-7CC4-262D5484EF8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8" name="Прямоугольник 17">
            <a:extLst>
              <a:ext uri="{FF2B5EF4-FFF2-40B4-BE49-F238E27FC236}">
                <a16:creationId xmlns:a16="http://schemas.microsoft.com/office/drawing/2014/main" id="{4EA7458F-D8BA-563C-F16F-F37CDD81BDB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9" name="Прямоугольник 18">
            <a:extLst>
              <a:ext uri="{FF2B5EF4-FFF2-40B4-BE49-F238E27FC236}">
                <a16:creationId xmlns:a16="http://schemas.microsoft.com/office/drawing/2014/main" id="{C33A4038-82C2-5EF6-A4BA-0602E9E077C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50204-065F-C1C2-36F6-736485A82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AEEC1AE9-AE6B-5303-ADF2-E33791864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B67F4C-78E8-4C50-BEBE-46111CF03B98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03D3E7-9453-F60C-81E9-074097C55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0EFC11-5C72-EC89-6439-61A018960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F41EB3B-2958-9379-9E87-9EC9BE646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FE23C1D-E4C0-3DFA-18B1-B4A1A58BBB9F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375DAAF-F845-A42B-79E2-69E7A1878699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1FEA7A67-A41F-D160-61E1-93D774A87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fld id="{821FE8F6-4D1A-4049-BF1C-74A833C220F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158" name="Заголовок 21">
            <a:extLst>
              <a:ext uri="{FF2B5EF4-FFF2-40B4-BE49-F238E27FC236}">
                <a16:creationId xmlns:a16="http://schemas.microsoft.com/office/drawing/2014/main" id="{53A8682C-4533-06FA-9DF0-377129E6B5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6159" name="Текст 12">
            <a:extLst>
              <a:ext uri="{FF2B5EF4-FFF2-40B4-BE49-F238E27FC236}">
                <a16:creationId xmlns:a16="http://schemas.microsoft.com/office/drawing/2014/main" id="{07CE7CF3-16C7-8CFC-C49F-80EFEFCA80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5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3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8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7.jpeg"/><Relationship Id="rId9" Type="http://schemas.openxmlformats.org/officeDocument/2006/relationships/diagramLayout" Target="../diagrams/layout3.xml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Фоны для деловой презентации (59 фото)">
            <a:extLst>
              <a:ext uri="{FF2B5EF4-FFF2-40B4-BE49-F238E27FC236}">
                <a16:creationId xmlns:a16="http://schemas.microsoft.com/office/drawing/2014/main" id="{0C9D0335-E229-5014-00F1-A7C3CF81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75DF1520-B1FB-A5E2-55C7-A714A56B0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3643313"/>
            <a:ext cx="8286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kk-KZ" alt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Инклюзивті білім алатын оқушылардың оқытылу жағдайы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ED0C1BC6-DFC1-8977-F701-D3A12C7A0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429250"/>
            <a:ext cx="85010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kk-KZ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Дайындаған: Жекенова Гаухар Серикбаевна </a:t>
            </a:r>
          </a:p>
          <a:p>
            <a:pPr algn="r" eaLnBrk="1" hangingPunct="1"/>
            <a:r>
              <a:rPr lang="kk-KZ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 eaLnBrk="1" hangingPunct="1"/>
            <a:r>
              <a:rPr lang="kk-KZ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endParaRPr lang="kk-KZ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Rectangle 4">
            <a:extLst>
              <a:ext uri="{FF2B5EF4-FFF2-40B4-BE49-F238E27FC236}">
                <a16:creationId xmlns:a16="http://schemas.microsoft.com/office/drawing/2014/main" id="{79CB643F-7D22-A42B-5817-308F49B83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42875"/>
            <a:ext cx="7929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«С.Нұрмағамбетов атындағы №72 жалпы орта б</a:t>
            </a:r>
            <a:r>
              <a:rPr lang="kk-KZ" altLang="ru-RU" sz="1600" b="1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ілім беретін мектебі</a:t>
            </a:r>
            <a:r>
              <a:rPr lang="ru-RU" altLang="ru-RU" sz="1600" b="1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коммуналды</a:t>
            </a:r>
            <a:r>
              <a:rPr lang="kk-KZ" altLang="ru-RU" sz="1600" b="1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 мемлекеттік мекемесі</a:t>
            </a:r>
          </a:p>
        </p:txBody>
      </p:sp>
      <p:pic>
        <p:nvPicPr>
          <p:cNvPr id="2056" name="Picture 8" descr="Мектепте инклюзивті білім беруді ұйымдастыру — ХҚЭДО Білім беру ➤">
            <a:extLst>
              <a:ext uri="{FF2B5EF4-FFF2-40B4-BE49-F238E27FC236}">
                <a16:creationId xmlns:a16="http://schemas.microsoft.com/office/drawing/2014/main" id="{67A2850F-2696-F8CE-848B-F6C3CAF1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000108"/>
            <a:ext cx="4000528" cy="2712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1D20A3FC-67DF-8FE4-2053-B000A88C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08" r="52187" b="76750"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8" descr="C:\Users\Айгул-1\Pictures\img172.jpg">
            <a:extLst>
              <a:ext uri="{FF2B5EF4-FFF2-40B4-BE49-F238E27FC236}">
                <a16:creationId xmlns:a16="http://schemas.microsoft.com/office/drawing/2014/main" id="{4A9888F5-457F-BF08-8397-0D87BAE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3FB"/>
              </a:clrFrom>
              <a:clrTo>
                <a:srgbClr val="F5F3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7313"/>
            <a:ext cx="12319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DC4C87-A848-5FEE-1F82-FD64A1CBCB18}"/>
              </a:ext>
            </a:extLst>
          </p:cNvPr>
          <p:cNvSpPr txBox="1"/>
          <p:nvPr/>
        </p:nvSpPr>
        <p:spPr>
          <a:xfrm>
            <a:off x="1370013" y="133350"/>
            <a:ext cx="7493000" cy="941388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2020 - 2021 о</a:t>
            </a:r>
            <a:r>
              <a:rPr lang="kk-KZ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қу жылындағы</a:t>
            </a:r>
          </a:p>
          <a:p>
            <a:pPr algn="ctr" eaLnBrk="1" hangingPunct="1">
              <a:defRPr/>
            </a:pPr>
            <a:r>
              <a:rPr lang="kk-KZ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Логопедиялық түзету   жұмысының барысы</a:t>
            </a:r>
            <a:endParaRPr lang="ru-RU" sz="28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E763B-BF42-A053-5489-5D1325ECC7C5}"/>
              </a:ext>
            </a:extLst>
          </p:cNvPr>
          <p:cNvSpPr txBox="1"/>
          <p:nvPr/>
        </p:nvSpPr>
        <p:spPr>
          <a:xfrm>
            <a:off x="1362075" y="1584325"/>
            <a:ext cx="5830888" cy="404813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eaLnBrk="1" hangingPunct="1">
              <a:defRPr/>
            </a:pPr>
            <a:r>
              <a:rPr lang="kk-KZ" sz="21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Оқушылар саны: 33             Ұл: 22         Қыз: 11</a:t>
            </a:r>
            <a:endParaRPr lang="ru-RU" sz="2100" b="1" dirty="0">
              <a:solidFill>
                <a:srgbClr val="0000CC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B06F8-66ED-5BF9-1FBD-3D6D636BDF4E}"/>
              </a:ext>
            </a:extLst>
          </p:cNvPr>
          <p:cNvSpPr txBox="1"/>
          <p:nvPr/>
        </p:nvSpPr>
        <p:spPr>
          <a:xfrm>
            <a:off x="2047875" y="2319338"/>
            <a:ext cx="4376738" cy="403225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eaLnBrk="1" hangingPunct="1">
              <a:defRPr/>
            </a:pPr>
            <a:r>
              <a:rPr lang="kk-KZ" sz="21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Логопедке  ұсынылған оқушылар </a:t>
            </a:r>
            <a:endParaRPr lang="ru-RU" sz="21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9" name="Picture 2">
            <a:extLst>
              <a:ext uri="{FF2B5EF4-FFF2-40B4-BE49-F238E27FC236}">
                <a16:creationId xmlns:a16="http://schemas.microsoft.com/office/drawing/2014/main" id="{FED1E4EE-A339-D23D-FE17-C0B3385B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4" t="28586" r="8211" b="28094"/>
          <a:stretch>
            <a:fillRect/>
          </a:stretch>
        </p:blipFill>
        <p:spPr bwMode="auto">
          <a:xfrm>
            <a:off x="261938" y="2971800"/>
            <a:ext cx="72659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\Downloads\WhatsApp Image 2020-02-26 at 16.12.33.jpeg">
            <a:extLst>
              <a:ext uri="{FF2B5EF4-FFF2-40B4-BE49-F238E27FC236}">
                <a16:creationId xmlns:a16="http://schemas.microsoft.com/office/drawing/2014/main" id="{5C2E710B-E220-11EA-381B-6CA736BD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9585" y="1208438"/>
            <a:ext cx="1397752" cy="1976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C:\Users\Admin\Downloads\WhatsApp Image 2020-02-26 at 16.13.43.jpeg">
            <a:extLst>
              <a:ext uri="{FF2B5EF4-FFF2-40B4-BE49-F238E27FC236}">
                <a16:creationId xmlns:a16="http://schemas.microsoft.com/office/drawing/2014/main" id="{788C828C-6C4E-4DFC-6061-AC6E13E94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16809" b="22747"/>
          <a:stretch/>
        </p:blipFill>
        <p:spPr bwMode="auto">
          <a:xfrm>
            <a:off x="7690373" y="4948573"/>
            <a:ext cx="1336177" cy="171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C:\Users\Admin\Downloads\WhatsApp Image 2020-02-26 at 16.12.13.jpeg">
            <a:extLst>
              <a:ext uri="{FF2B5EF4-FFF2-40B4-BE49-F238E27FC236}">
                <a16:creationId xmlns:a16="http://schemas.microsoft.com/office/drawing/2014/main" id="{BF9A8B87-B7C8-D222-E9F3-924F546F9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6085" t="26579" b="14163"/>
          <a:stretch/>
        </p:blipFill>
        <p:spPr bwMode="auto">
          <a:xfrm>
            <a:off x="7649979" y="3381118"/>
            <a:ext cx="1416962" cy="1415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B5217409-A50D-548E-FDC5-C9CFA0FE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08" r="52187" b="76750"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ownloads\WhatsApp Image 2020-11-25 at 13.03.51.jpeg">
            <a:extLst>
              <a:ext uri="{FF2B5EF4-FFF2-40B4-BE49-F238E27FC236}">
                <a16:creationId xmlns:a16="http://schemas.microsoft.com/office/drawing/2014/main" id="{723E05D4-E25D-F7C9-7D97-BD4D4F024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7086" b="26974"/>
          <a:stretch/>
        </p:blipFill>
        <p:spPr bwMode="auto">
          <a:xfrm>
            <a:off x="6357967" y="930018"/>
            <a:ext cx="1970080" cy="2453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Admin\Downloads\WhatsApp Image 2020-11-25 at 13.03.48.jpeg">
            <a:extLst>
              <a:ext uri="{FF2B5EF4-FFF2-40B4-BE49-F238E27FC236}">
                <a16:creationId xmlns:a16="http://schemas.microsoft.com/office/drawing/2014/main" id="{95AB1F64-7B74-F4E7-A1A4-6531C84E9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7447" y="2722552"/>
            <a:ext cx="1917471" cy="2980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Admin\Downloads\WhatsApp Image 2020-11-25 at 13.03.49.jpeg">
            <a:extLst>
              <a:ext uri="{FF2B5EF4-FFF2-40B4-BE49-F238E27FC236}">
                <a16:creationId xmlns:a16="http://schemas.microsoft.com/office/drawing/2014/main" id="{07872618-AE3E-16AD-4280-B31E0C647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0709" b="16956"/>
          <a:stretch/>
        </p:blipFill>
        <p:spPr bwMode="auto">
          <a:xfrm>
            <a:off x="977847" y="3482051"/>
            <a:ext cx="1882749" cy="2755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Admin\Downloads\WhatsApp Image 2020-11-25 at 13.03.51 (1).jpeg">
            <a:extLst>
              <a:ext uri="{FF2B5EF4-FFF2-40B4-BE49-F238E27FC236}">
                <a16:creationId xmlns:a16="http://schemas.microsoft.com/office/drawing/2014/main" id="{9316394B-7359-5AAA-C201-CAB3679A5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380" r="5599" b="16451"/>
          <a:stretch/>
        </p:blipFill>
        <p:spPr bwMode="auto">
          <a:xfrm>
            <a:off x="4558150" y="1836800"/>
            <a:ext cx="1785662" cy="2397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8391A9-4825-113F-F8A3-6EFE3F20CF0C}"/>
              </a:ext>
            </a:extLst>
          </p:cNvPr>
          <p:cNvSpPr txBox="1"/>
          <p:nvPr/>
        </p:nvSpPr>
        <p:spPr>
          <a:xfrm>
            <a:off x="2308225" y="163513"/>
            <a:ext cx="4714875" cy="404812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eaLnBrk="1" hangingPunct="1">
              <a:defRPr/>
            </a:pPr>
            <a:r>
              <a:rPr lang="kk-KZ" sz="2100" b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Логопедтің  жұмыс барысынан үзінді</a:t>
            </a:r>
            <a:endParaRPr lang="ru-RU" sz="2100" b="1" dirty="0">
              <a:solidFill>
                <a:srgbClr val="0000CC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4" name="Picture 7" descr="Логопед заманауи технологияларды қолдануы қажет - Білімді Ел - Образованная  страна">
            <a:extLst>
              <a:ext uri="{FF2B5EF4-FFF2-40B4-BE49-F238E27FC236}">
                <a16:creationId xmlns:a16="http://schemas.microsoft.com/office/drawing/2014/main" id="{781036B7-9B86-90CE-EABA-5EC4AA14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955675"/>
            <a:ext cx="2174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Вопрос - ответ - Логопед и Я">
            <a:extLst>
              <a:ext uri="{FF2B5EF4-FFF2-40B4-BE49-F238E27FC236}">
                <a16:creationId xmlns:a16="http://schemas.microsoft.com/office/drawing/2014/main" id="{22F1B36F-FF3D-2E8A-C165-B5CFB3DF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7745" y="4094186"/>
            <a:ext cx="2513166" cy="26656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6F27454-3E26-CA3B-4732-5144E87D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08" r="52187" b="76750"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4380D-BCE8-6668-BE87-CC7C6FE8AC56}"/>
              </a:ext>
            </a:extLst>
          </p:cNvPr>
          <p:cNvSpPr txBox="1"/>
          <p:nvPr/>
        </p:nvSpPr>
        <p:spPr>
          <a:xfrm>
            <a:off x="1862138" y="231775"/>
            <a:ext cx="6929437" cy="942975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2020 - 2021 о</a:t>
            </a:r>
            <a:r>
              <a:rPr lang="kk-KZ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қу жылындағы</a:t>
            </a:r>
          </a:p>
          <a:p>
            <a:pPr algn="ctr" eaLnBrk="1" hangingPunct="1">
              <a:defRPr/>
            </a:pPr>
            <a:r>
              <a:rPr lang="kk-KZ" sz="2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Танымдық - түзету  жұмысының барысы</a:t>
            </a:r>
            <a:endParaRPr lang="ru-RU" sz="28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BB856048-3D7D-F1EA-8E8A-2F59AD31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7" t="18182" r="21136" b="11717"/>
          <a:stretch>
            <a:fillRect/>
          </a:stretch>
        </p:blipFill>
        <p:spPr bwMode="auto">
          <a:xfrm>
            <a:off x="4075113" y="2057400"/>
            <a:ext cx="5053012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B96208-7F22-1F01-7E50-3C23C325876A}"/>
              </a:ext>
            </a:extLst>
          </p:cNvPr>
          <p:cNvSpPr txBox="1"/>
          <p:nvPr/>
        </p:nvSpPr>
        <p:spPr>
          <a:xfrm>
            <a:off x="1071563" y="2122488"/>
            <a:ext cx="2636837" cy="1050925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eaLnBrk="1" hangingPunct="1">
              <a:defRPr/>
            </a:pPr>
            <a:r>
              <a:rPr lang="kk-KZ" sz="21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Оқушылар саны: 11</a:t>
            </a:r>
          </a:p>
          <a:p>
            <a:pPr eaLnBrk="1" hangingPunct="1">
              <a:defRPr/>
            </a:pPr>
            <a:r>
              <a:rPr lang="kk-KZ" sz="21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Ұл: 9</a:t>
            </a:r>
          </a:p>
          <a:p>
            <a:pPr eaLnBrk="1" hangingPunct="1">
              <a:defRPr/>
            </a:pPr>
            <a:r>
              <a:rPr lang="kk-KZ" sz="2100" b="1" dirty="0">
                <a:solidFill>
                  <a:srgbClr val="0000CC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Қыз: 2 </a:t>
            </a:r>
            <a:endParaRPr lang="ru-RU" sz="2100" b="1" dirty="0">
              <a:solidFill>
                <a:srgbClr val="0000CC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1671C-A83D-152E-0F8D-734786A19726}"/>
              </a:ext>
            </a:extLst>
          </p:cNvPr>
          <p:cNvSpPr txBox="1"/>
          <p:nvPr/>
        </p:nvSpPr>
        <p:spPr>
          <a:xfrm>
            <a:off x="4017963" y="1563688"/>
            <a:ext cx="5451475" cy="358775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eaLnBrk="1" hangingPunct="1">
              <a:defRPr/>
            </a:pPr>
            <a:r>
              <a:rPr lang="kk-KZ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«Инклюзивті білім» беруге ұсынылған оқушылар </a:t>
            </a:r>
            <a:endParaRPr lang="ru-RU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7" name="Picture 2" descr="Жоба: &quot;Түзету - тәрбиелеу жұмыстарының жүйесі&quot;">
            <a:extLst>
              <a:ext uri="{FF2B5EF4-FFF2-40B4-BE49-F238E27FC236}">
                <a16:creationId xmlns:a16="http://schemas.microsoft.com/office/drawing/2014/main" id="{98DFAA52-C451-0168-0155-1D922363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429000"/>
            <a:ext cx="377825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82B7952C-2D3C-5866-824C-2B499B50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76750" r="52187" b="308"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8E8857-8F3D-5A01-B1F6-73AF483B7124}"/>
              </a:ext>
            </a:extLst>
          </p:cNvPr>
          <p:cNvSpPr txBox="1"/>
          <p:nvPr/>
        </p:nvSpPr>
        <p:spPr>
          <a:xfrm>
            <a:off x="2011363" y="193675"/>
            <a:ext cx="5237162" cy="403225"/>
          </a:xfrm>
          <a:prstGeom prst="rect">
            <a:avLst/>
          </a:prstGeom>
          <a:noFill/>
        </p:spPr>
        <p:txBody>
          <a:bodyPr wrap="none" lIns="80147" tIns="40074" rIns="80147" bIns="40074">
            <a:spAutoFit/>
          </a:bodyPr>
          <a:lstStyle/>
          <a:p>
            <a:pPr eaLnBrk="1" hangingPunct="1">
              <a:defRPr/>
            </a:pPr>
            <a:r>
              <a:rPr lang="kk-KZ" sz="2100" b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Дефектологтың жұмыс барысынан үзінді</a:t>
            </a:r>
            <a:endParaRPr lang="ru-RU" sz="2100" b="1" dirty="0">
              <a:solidFill>
                <a:srgbClr val="0000CC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WhatsApp Image 2020-11-25 at 11.07.42.jpeg">
            <a:extLst>
              <a:ext uri="{FF2B5EF4-FFF2-40B4-BE49-F238E27FC236}">
                <a16:creationId xmlns:a16="http://schemas.microsoft.com/office/drawing/2014/main" id="{43F7FEF8-6D3E-9D5A-B957-1A8457E6A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3353" t="45669" r="16357"/>
          <a:stretch/>
        </p:blipFill>
        <p:spPr bwMode="auto">
          <a:xfrm>
            <a:off x="5302169" y="3233068"/>
            <a:ext cx="1855962" cy="177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Admin\Downloads\WhatsApp Image 2020-11-25 at 11.12.07.jpeg">
            <a:extLst>
              <a:ext uri="{FF2B5EF4-FFF2-40B4-BE49-F238E27FC236}">
                <a16:creationId xmlns:a16="http://schemas.microsoft.com/office/drawing/2014/main" id="{7C05353E-04CC-A6C2-15BD-922120E95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810" t="30775" r="24569" b="1015"/>
          <a:stretch/>
        </p:blipFill>
        <p:spPr bwMode="auto">
          <a:xfrm>
            <a:off x="5990401" y="1068900"/>
            <a:ext cx="1537177" cy="1968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0" name="Picture 4" descr="C:\Users\Admin\Downloads\WhatsApp Image 2020-11-25 at 11.11.08.jpeg">
            <a:extLst>
              <a:ext uri="{FF2B5EF4-FFF2-40B4-BE49-F238E27FC236}">
                <a16:creationId xmlns:a16="http://schemas.microsoft.com/office/drawing/2014/main" id="{63209472-AE63-4400-D365-C6ABA41DE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29631" r="7407" b="41747"/>
          <a:stretch>
            <a:fillRect/>
          </a:stretch>
        </p:blipFill>
        <p:spPr bwMode="auto">
          <a:xfrm>
            <a:off x="4979988" y="5594350"/>
            <a:ext cx="11922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Users\Admin\Downloads\WhatsApp Image 2020-11-25 at 11.10.05.jpeg">
            <a:extLst>
              <a:ext uri="{FF2B5EF4-FFF2-40B4-BE49-F238E27FC236}">
                <a16:creationId xmlns:a16="http://schemas.microsoft.com/office/drawing/2014/main" id="{DFE9E3E2-7B84-1618-7F21-CB3A8334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4538663"/>
            <a:ext cx="141763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ownloads\WhatsApp Image 2020-11-25 at 11.09.25.jpeg">
            <a:extLst>
              <a:ext uri="{FF2B5EF4-FFF2-40B4-BE49-F238E27FC236}">
                <a16:creationId xmlns:a16="http://schemas.microsoft.com/office/drawing/2014/main" id="{FE817B1D-681D-4EE6-838E-724923EB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0070" y="1100575"/>
            <a:ext cx="1354640" cy="1915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Admin\Downloads\WhatsApp Image 2020-11-25 at 11.08.52.jpeg">
            <a:extLst>
              <a:ext uri="{FF2B5EF4-FFF2-40B4-BE49-F238E27FC236}">
                <a16:creationId xmlns:a16="http://schemas.microsoft.com/office/drawing/2014/main" id="{BCB73A80-29A3-3052-DBB1-6ECA49FAC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6890" r="-1"/>
          <a:stretch/>
        </p:blipFill>
        <p:spPr bwMode="auto">
          <a:xfrm>
            <a:off x="119063" y="3319463"/>
            <a:ext cx="2297112" cy="219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2" name="Picture 8" descr="C:\Users\Admin\Downloads\WhatsApp Image 2020-11-25 at 11.08.23.jpeg">
            <a:extLst>
              <a:ext uri="{FF2B5EF4-FFF2-40B4-BE49-F238E27FC236}">
                <a16:creationId xmlns:a16="http://schemas.microsoft.com/office/drawing/2014/main" id="{734B7F5F-3000-8905-A9D9-5E0F9A7F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5005" y="4495487"/>
            <a:ext cx="1610290" cy="21990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C:\Users\Admin\Downloads\WhatsApp Image 2020-11-25 at 11.08.10.jpeg">
            <a:extLst>
              <a:ext uri="{FF2B5EF4-FFF2-40B4-BE49-F238E27FC236}">
                <a16:creationId xmlns:a16="http://schemas.microsoft.com/office/drawing/2014/main" id="{15BC8270-D9C5-0450-2FBE-F0D6069B0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2636" y="3233068"/>
            <a:ext cx="1785662" cy="2525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C:\Users\Admin\Downloads\WhatsApp Image 2020-11-25 at 11.07.51.jpeg">
            <a:extLst>
              <a:ext uri="{FF2B5EF4-FFF2-40B4-BE49-F238E27FC236}">
                <a16:creationId xmlns:a16="http://schemas.microsoft.com/office/drawing/2014/main" id="{1460ACAE-EF41-6F49-4819-AB4E28C85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24764" y="1119679"/>
            <a:ext cx="1354640" cy="1915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19B128-F7ED-A2F1-A817-15C7DF006F11}"/>
              </a:ext>
            </a:extLst>
          </p:cNvPr>
          <p:cNvSpPr txBox="1"/>
          <p:nvPr/>
        </p:nvSpPr>
        <p:spPr>
          <a:xfrm>
            <a:off x="-46090" y="1152190"/>
            <a:ext cx="2801385" cy="1742924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Шералы Әли  </a:t>
            </a:r>
          </a:p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6 «А» сынып оқушысы</a:t>
            </a:r>
          </a:p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«Аман келешек - 2020»  патриоттық фестиваліне белсене қатысты</a:t>
            </a:r>
            <a:endParaRPr lang="ru-RU" b="1" i="1" dirty="0">
              <a:solidFill>
                <a:srgbClr val="0000CC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C:\Users\Admin\Downloads\WhatsApp Image 2020-11-25 at 11.20.07.jpeg">
            <a:extLst>
              <a:ext uri="{FF2B5EF4-FFF2-40B4-BE49-F238E27FC236}">
                <a16:creationId xmlns:a16="http://schemas.microsoft.com/office/drawing/2014/main" id="{28A3BC15-ABFB-1749-A0D5-7282AA93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09618" y="1096428"/>
            <a:ext cx="1334382" cy="1943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F3F244-8A0C-FAB0-742A-B95E8E9F26EB}"/>
              </a:ext>
            </a:extLst>
          </p:cNvPr>
          <p:cNvSpPr txBox="1"/>
          <p:nvPr/>
        </p:nvSpPr>
        <p:spPr>
          <a:xfrm>
            <a:off x="7203913" y="3242182"/>
            <a:ext cx="1818638" cy="1188926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Дүйсенғали Сержан </a:t>
            </a:r>
          </a:p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5 «Ә» сынып оқушысы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2A4546-8902-09F0-0F76-A6209716E562}"/>
              </a:ext>
            </a:extLst>
          </p:cNvPr>
          <p:cNvSpPr txBox="1"/>
          <p:nvPr/>
        </p:nvSpPr>
        <p:spPr>
          <a:xfrm>
            <a:off x="3094211" y="5845493"/>
            <a:ext cx="1818638" cy="911927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Сайды Медет</a:t>
            </a:r>
          </a:p>
          <a:p>
            <a:pPr algn="ctr" eaLnBrk="1" hangingPunct="1">
              <a:defRPr/>
            </a:pPr>
            <a:r>
              <a:rPr lang="kk-KZ" b="1" i="1" dirty="0">
                <a:solidFill>
                  <a:srgbClr val="0000CC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7 «Б» сынып оқушысы</a:t>
            </a:r>
          </a:p>
        </p:txBody>
      </p:sp>
      <p:pic>
        <p:nvPicPr>
          <p:cNvPr id="31761" name="Picture 4" descr="C:\Users\Admin\Downloads\WhatsApp Image 2020-11-25 at 11.11.08.jpeg">
            <a:extLst>
              <a:ext uri="{FF2B5EF4-FFF2-40B4-BE49-F238E27FC236}">
                <a16:creationId xmlns:a16="http://schemas.microsoft.com/office/drawing/2014/main" id="{BA4FF30E-2D83-CE0A-5DAE-9EBD5016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56459" r="7635" b="16988"/>
          <a:stretch>
            <a:fillRect/>
          </a:stretch>
        </p:blipFill>
        <p:spPr bwMode="auto">
          <a:xfrm>
            <a:off x="6211888" y="5541963"/>
            <a:ext cx="11922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4" descr="C:\Users\Admin\Downloads\WhatsApp Image 2020-11-25 at 11.11.08.jpeg">
            <a:extLst>
              <a:ext uri="{FF2B5EF4-FFF2-40B4-BE49-F238E27FC236}">
                <a16:creationId xmlns:a16="http://schemas.microsoft.com/office/drawing/2014/main" id="{B8BFE373-8B4B-E263-F50F-56E3D440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21237" r="7407" b="71977"/>
          <a:stretch>
            <a:fillRect/>
          </a:stretch>
        </p:blipFill>
        <p:spPr bwMode="auto">
          <a:xfrm>
            <a:off x="5354638" y="5127625"/>
            <a:ext cx="1741487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Шаблон презентации«Фиксики» - скачать презентацию бесплатно">
            <a:extLst>
              <a:ext uri="{FF2B5EF4-FFF2-40B4-BE49-F238E27FC236}">
                <a16:creationId xmlns:a16="http://schemas.microsoft.com/office/drawing/2014/main" id="{A3BC9615-1BE8-D634-8391-1574E298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Куб 4">
            <a:extLst>
              <a:ext uri="{FF2B5EF4-FFF2-40B4-BE49-F238E27FC236}">
                <a16:creationId xmlns:a16="http://schemas.microsoft.com/office/drawing/2014/main" id="{ACDB9DD8-E8A0-950C-3A25-971AEC3AC12C}"/>
              </a:ext>
            </a:extLst>
          </p:cNvPr>
          <p:cNvSpPr/>
          <p:nvPr/>
        </p:nvSpPr>
        <p:spPr>
          <a:xfrm>
            <a:off x="0" y="5929313"/>
            <a:ext cx="4143375" cy="928687"/>
          </a:xfrm>
          <a:prstGeom prst="cub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Педагогтармен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 жүргізу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6" name="Куб 5">
            <a:extLst>
              <a:ext uri="{FF2B5EF4-FFF2-40B4-BE49-F238E27FC236}">
                <a16:creationId xmlns:a16="http://schemas.microsoft.com/office/drawing/2014/main" id="{D3C65819-406D-4599-EAC6-77166D302C8D}"/>
              </a:ext>
            </a:extLst>
          </p:cNvPr>
          <p:cNvSpPr/>
          <p:nvPr/>
        </p:nvSpPr>
        <p:spPr>
          <a:xfrm>
            <a:off x="928688" y="5214938"/>
            <a:ext cx="5000625" cy="928687"/>
          </a:xfrm>
          <a:prstGeom prst="cub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Баланың жас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типтік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ескере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ата-аналарға, педагогтарға бірқатар ұсыныстарды даярлау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pic>
        <p:nvPicPr>
          <p:cNvPr id="48132" name="Picture 4" descr="Инклюзивное образование">
            <a:extLst>
              <a:ext uri="{FF2B5EF4-FFF2-40B4-BE49-F238E27FC236}">
                <a16:creationId xmlns:a16="http://schemas.microsoft.com/office/drawing/2014/main" id="{A694B37B-8AEB-A176-14B5-AA14F751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00650"/>
            <a:ext cx="2928926" cy="17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Куб 6">
            <a:extLst>
              <a:ext uri="{FF2B5EF4-FFF2-40B4-BE49-F238E27FC236}">
                <a16:creationId xmlns:a16="http://schemas.microsoft.com/office/drawing/2014/main" id="{35A77127-6933-6AE3-B28E-0736BA46E3DB}"/>
              </a:ext>
            </a:extLst>
          </p:cNvPr>
          <p:cNvSpPr/>
          <p:nvPr/>
        </p:nvSpPr>
        <p:spPr>
          <a:xfrm>
            <a:off x="1857375" y="4500563"/>
            <a:ext cx="5000625" cy="928687"/>
          </a:xfrm>
          <a:prstGeom prst="cub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4320" indent="-274320" algn="ctr" eaLnBrk="1" fontAlgn="auto" hangingPunct="1">
              <a:spcAft>
                <a:spcPts val="0"/>
              </a:spcAft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 жеке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есепке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ала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педагогтың оқу жоспарына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түзету жұмыстарын енгізу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8" name="Куб 7">
            <a:extLst>
              <a:ext uri="{FF2B5EF4-FFF2-40B4-BE49-F238E27FC236}">
                <a16:creationId xmlns:a16="http://schemas.microsoft.com/office/drawing/2014/main" id="{0B97F7DC-11E2-6770-4597-37708E4CAC44}"/>
              </a:ext>
            </a:extLst>
          </p:cNvPr>
          <p:cNvSpPr/>
          <p:nvPr/>
        </p:nvSpPr>
        <p:spPr>
          <a:xfrm>
            <a:off x="2786063" y="3786188"/>
            <a:ext cx="4643437" cy="928687"/>
          </a:xfrm>
          <a:prstGeom prst="cub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Әлеуметтік қызметкерлермен жұмыс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9" name="Куб 8">
            <a:extLst>
              <a:ext uri="{FF2B5EF4-FFF2-40B4-BE49-F238E27FC236}">
                <a16:creationId xmlns:a16="http://schemas.microsoft.com/office/drawing/2014/main" id="{62E285E2-E478-6CD2-F363-63495E5FA28B}"/>
              </a:ext>
            </a:extLst>
          </p:cNvPr>
          <p:cNvSpPr/>
          <p:nvPr/>
        </p:nvSpPr>
        <p:spPr>
          <a:xfrm>
            <a:off x="3643313" y="3071813"/>
            <a:ext cx="4357687" cy="928687"/>
          </a:xfrm>
          <a:prstGeom prst="cub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Ата-аналармен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0" name="Куб 9">
            <a:extLst>
              <a:ext uri="{FF2B5EF4-FFF2-40B4-BE49-F238E27FC236}">
                <a16:creationId xmlns:a16="http://schemas.microsoft.com/office/drawing/2014/main" id="{B2994850-BA16-ADAF-F468-8CAFEC442301}"/>
              </a:ext>
            </a:extLst>
          </p:cNvPr>
          <p:cNvSpPr/>
          <p:nvPr/>
        </p:nvSpPr>
        <p:spPr>
          <a:xfrm>
            <a:off x="4572000" y="2357438"/>
            <a:ext cx="3857625" cy="928687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Баламен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жүргізілген жұмыстың жалпы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қорытындысымен ата-аналарды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таныстыру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1" name="Куб 10">
            <a:extLst>
              <a:ext uri="{FF2B5EF4-FFF2-40B4-BE49-F238E27FC236}">
                <a16:creationId xmlns:a16="http://schemas.microsoft.com/office/drawing/2014/main" id="{81050B63-A3B9-387D-BF9D-D1D840F94692}"/>
              </a:ext>
            </a:extLst>
          </p:cNvPr>
          <p:cNvSpPr/>
          <p:nvPr/>
        </p:nvSpPr>
        <p:spPr>
          <a:xfrm>
            <a:off x="5286375" y="1643063"/>
            <a:ext cx="3857625" cy="928687"/>
          </a:xfrm>
          <a:prstGeom prst="cub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Ата-аналарға баланың тәрбиесіндегі қиыншылықтары туралы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нақты ұсыныстар даярлау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1262EE2-494D-53FE-78AA-33A3E6473537}"/>
              </a:ext>
            </a:extLst>
          </p:cNvPr>
          <p:cNvSpPr/>
          <p:nvPr/>
        </p:nvSpPr>
        <p:spPr>
          <a:xfrm>
            <a:off x="4929158" y="714356"/>
            <a:ext cx="421484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i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Кеңес </a:t>
            </a:r>
            <a:r>
              <a:rPr lang="ru-RU" b="1" i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беру мен </a:t>
            </a:r>
            <a:r>
              <a:rPr lang="ru-RU" b="1" i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ағартушылық бағыт</a:t>
            </a:r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347C2A-ACD9-A89F-D391-07D205FF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30341"/>
          <a:stretch/>
        </p:blipFill>
        <p:spPr>
          <a:xfrm>
            <a:off x="0" y="0"/>
            <a:ext cx="1714480" cy="198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FB1099-069D-38DC-0202-68F4145BF1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06" t="26173" r="363" b="-2433"/>
          <a:stretch/>
        </p:blipFill>
        <p:spPr>
          <a:xfrm>
            <a:off x="0" y="2000240"/>
            <a:ext cx="2688996" cy="226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Verelq News | В Армении внедрят дошкольное инклюзивное образование">
            <a:extLst>
              <a:ext uri="{FF2B5EF4-FFF2-40B4-BE49-F238E27FC236}">
                <a16:creationId xmlns:a16="http://schemas.microsoft.com/office/drawing/2014/main" id="{1C745F1D-E277-905E-44A6-FC70C5A3D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8604" r="19384"/>
          <a:stretch>
            <a:fillRect/>
          </a:stretch>
        </p:blipFill>
        <p:spPr bwMode="auto">
          <a:xfrm>
            <a:off x="1785918" y="0"/>
            <a:ext cx="2764335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Голубой цвет по утрам продлит жизнь. Обсуждение на LiveInternet -  Российский Сервис Онлайн-Дневников">
            <a:extLst>
              <a:ext uri="{FF2B5EF4-FFF2-40B4-BE49-F238E27FC236}">
                <a16:creationId xmlns:a16="http://schemas.microsoft.com/office/drawing/2014/main" id="{C8B3F637-727F-394B-690E-9636409C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73B9188-2595-9081-B358-92CB83C2D6EC}"/>
              </a:ext>
            </a:extLst>
          </p:cNvPr>
          <p:cNvSpPr/>
          <p:nvPr/>
        </p:nvSpPr>
        <p:spPr>
          <a:xfrm>
            <a:off x="3000375" y="2786063"/>
            <a:ext cx="1928813" cy="85725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Баланың қоршаған ортаға бейімделуіне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 жасау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1010381-0BCD-8FE1-E1A4-F25884376A37}"/>
              </a:ext>
            </a:extLst>
          </p:cNvPr>
          <p:cNvSpPr/>
          <p:nvPr/>
        </p:nvSpPr>
        <p:spPr>
          <a:xfrm>
            <a:off x="928688" y="2428875"/>
            <a:ext cx="1714500" cy="857250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мерекелік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іс-шараларға қатыстыру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F46399-7B3F-0B1B-7C5D-D5C2A07CCAB9}"/>
              </a:ext>
            </a:extLst>
          </p:cNvPr>
          <p:cNvSpPr/>
          <p:nvPr/>
        </p:nvSpPr>
        <p:spPr>
          <a:xfrm>
            <a:off x="0" y="3643313"/>
            <a:ext cx="1643063" cy="11430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әлеуметтік-тұрмыстық бағдарлауға үйрету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66EF441F-3A82-7200-BCCE-1354701E76F1}"/>
              </a:ext>
            </a:extLst>
          </p:cNvPr>
          <p:cNvSpPr/>
          <p:nvPr/>
        </p:nvSpPr>
        <p:spPr>
          <a:xfrm>
            <a:off x="3429000" y="4429125"/>
            <a:ext cx="1785938" cy="857250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шығармашылыққа тарту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E23210A-96B6-D899-FD05-D1F184A934B3}"/>
              </a:ext>
            </a:extLst>
          </p:cNvPr>
          <p:cNvSpPr/>
          <p:nvPr/>
        </p:nvSpPr>
        <p:spPr>
          <a:xfrm>
            <a:off x="0" y="5357813"/>
            <a:ext cx="3214688" cy="107156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Қоғамдық ортада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өзін еркін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сезінуге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өзін-өзі басқара білуге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өзі өмір сүретін ортаны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толық бағдарлай білуге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үйрету.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grpSp>
        <p:nvGrpSpPr>
          <p:cNvPr id="33800" name="Группа 14">
            <a:extLst>
              <a:ext uri="{FF2B5EF4-FFF2-40B4-BE49-F238E27FC236}">
                <a16:creationId xmlns:a16="http://schemas.microsoft.com/office/drawing/2014/main" id="{20DE42C2-92AB-95B2-96DA-CF1865625AEE}"/>
              </a:ext>
            </a:extLst>
          </p:cNvPr>
          <p:cNvGrpSpPr>
            <a:grpSpLocks/>
          </p:cNvGrpSpPr>
          <p:nvPr/>
        </p:nvGrpSpPr>
        <p:grpSpPr bwMode="auto">
          <a:xfrm>
            <a:off x="1500188" y="3214688"/>
            <a:ext cx="2214562" cy="2368550"/>
            <a:chOff x="2000232" y="1357298"/>
            <a:chExt cx="2214578" cy="2367896"/>
          </a:xfrm>
        </p:grpSpPr>
        <p:pic>
          <p:nvPicPr>
            <p:cNvPr id="49158" name="Picture 6" descr="круг стрелок иллюстрация вектора. иллюстрации насчитывающей стрелок -  25359640">
              <a:extLst>
                <a:ext uri="{FF2B5EF4-FFF2-40B4-BE49-F238E27FC236}">
                  <a16:creationId xmlns:a16="http://schemas.microsoft.com/office/drawing/2014/main" id="{884800DB-C507-0966-73C6-469804B76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0232" y="1357298"/>
              <a:ext cx="2214578" cy="23678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BE1D9A2-56EE-85B7-D5DD-CB5E7CD5A46C}"/>
                </a:ext>
              </a:extLst>
            </p:cNvPr>
            <p:cNvSpPr/>
            <p:nvPr/>
          </p:nvSpPr>
          <p:spPr>
            <a:xfrm>
              <a:off x="2714612" y="2214554"/>
              <a:ext cx="894797" cy="553998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ru-RU" sz="10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Әлеуметтік-</a:t>
              </a:r>
              <a:endPara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Бейімдеу</a:t>
              </a:r>
              <a:endPara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бағыты</a:t>
              </a:r>
              <a:r>
                <a:rPr lang="ru-RU" sz="1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1000" dirty="0">
                <a:solidFill>
                  <a:srgbClr val="C00000"/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F26E309A-72FF-96CD-4C13-63A7A4DF0A78}"/>
              </a:ext>
            </a:extLst>
          </p:cNvPr>
          <p:cNvGraphicFramePr/>
          <p:nvPr/>
        </p:nvGraphicFramePr>
        <p:xfrm>
          <a:off x="5572132" y="0"/>
          <a:ext cx="3571868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Прямоугольник с двумя вырезанными противолежащими углами 19">
            <a:extLst>
              <a:ext uri="{FF2B5EF4-FFF2-40B4-BE49-F238E27FC236}">
                <a16:creationId xmlns:a16="http://schemas.microsoft.com/office/drawing/2014/main" id="{1F4F616E-7DB9-D3D9-8079-9888EB42C653}"/>
              </a:ext>
            </a:extLst>
          </p:cNvPr>
          <p:cNvSpPr/>
          <p:nvPr/>
        </p:nvSpPr>
        <p:spPr>
          <a:xfrm>
            <a:off x="6000750" y="5429250"/>
            <a:ext cx="3143250" cy="1428750"/>
          </a:xfrm>
          <a:prstGeom prst="snip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Әдістемелік ұйымдастырушылық бағытта жұмыс консилиумға дайындық, іс-шараларға дайындық, баланың жеке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құжаттарын толтыруды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қамтамасыз етеді</a:t>
            </a: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9162" name="Picture 10" descr="Дистанционные курсы по инклюзивному образованию проводит ВятГУ">
            <a:extLst>
              <a:ext uri="{FF2B5EF4-FFF2-40B4-BE49-F238E27FC236}">
                <a16:creationId xmlns:a16="http://schemas.microsoft.com/office/drawing/2014/main" id="{914C163B-8F73-846E-3AA1-94529DAB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5214942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2AE78892-AEE1-3DEE-B1BE-5DE426B44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08" t="3906" r="76750" b="52187"/>
          <a:stretch/>
        </p:blipFill>
        <p:spPr bwMode="auto">
          <a:xfrm rot="5400000" flipH="1">
            <a:off x="1159585" y="-1159584"/>
            <a:ext cx="6858000" cy="917716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608A7E-6700-4A22-192C-EDE901D97A3C}"/>
              </a:ext>
            </a:extLst>
          </p:cNvPr>
          <p:cNvSpPr txBox="1"/>
          <p:nvPr/>
        </p:nvSpPr>
        <p:spPr>
          <a:xfrm>
            <a:off x="723900" y="496888"/>
            <a:ext cx="7670800" cy="920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8150" tIns="39075" rIns="78150" bIns="39075">
            <a:spAutoFit/>
          </a:bodyPr>
          <a:lstStyle/>
          <a:p>
            <a:pPr algn="ctr" eaLnBrk="1" hangingPunct="1">
              <a:defRPr/>
            </a:pPr>
            <a:r>
              <a:rPr lang="ru-RU" sz="2736" b="1" dirty="0" err="1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Логопедиялық білім</a:t>
            </a:r>
            <a:r>
              <a:rPr lang="ru-RU" sz="2736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36" b="1" dirty="0" err="1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алатын</a:t>
            </a:r>
            <a:r>
              <a:rPr lang="ru-RU" sz="2736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36" b="1" dirty="0" err="1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оқушылардың</a:t>
            </a:r>
            <a:endParaRPr lang="kk-KZ" sz="2736" b="1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kk-KZ" sz="2736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мониторинг есебі</a:t>
            </a:r>
            <a:endParaRPr lang="ru-RU" sz="2736" b="1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Содержимое 3">
            <a:extLst>
              <a:ext uri="{FF2B5EF4-FFF2-40B4-BE49-F238E27FC236}">
                <a16:creationId xmlns:a16="http://schemas.microsoft.com/office/drawing/2014/main" id="{BBF4C37D-CAD5-DB18-65DC-3E7D09295FF9}"/>
              </a:ext>
            </a:extLst>
          </p:cNvPr>
          <p:cNvGraphicFramePr>
            <a:graphicFrameLocks/>
          </p:cNvGraphicFramePr>
          <p:nvPr/>
        </p:nvGraphicFramePr>
        <p:xfrm>
          <a:off x="184150" y="1423988"/>
          <a:ext cx="8828088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8833870" imgH="2920237" progId="Excel.Chart.8">
                  <p:embed/>
                </p:oleObj>
              </mc:Choice>
              <mc:Fallback>
                <p:oleObj name="Chart" r:id="rId4" imgW="8833870" imgH="2920237" progId="Excel.Char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1423988"/>
                        <a:ext cx="8828088" cy="291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7BE0556-2E31-8602-C47A-45240B99AB58}"/>
              </a:ext>
            </a:extLst>
          </p:cNvPr>
          <p:cNvGraphicFramePr>
            <a:graphicFrameLocks noGrp="1"/>
          </p:cNvGraphicFramePr>
          <p:nvPr/>
        </p:nvGraphicFramePr>
        <p:xfrm>
          <a:off x="417513" y="4344988"/>
          <a:ext cx="7208837" cy="209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14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Оқу жылдары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2016-2017жыл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2017-2018жыл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2018-2019жыл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2019-2020жыл</a:t>
                      </a:r>
                    </a:p>
                  </a:txBody>
                  <a:tcPr marL="78197" marR="78197" marT="39081" marB="390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731">
                <a:tc>
                  <a:txBody>
                    <a:bodyPr/>
                    <a:lstStyle/>
                    <a:p>
                      <a:r>
                        <a:rPr lang="ru-RU" sz="1400" b="0" dirty="0" err="1">
                          <a:latin typeface="Times New Roman" pitchFamily="18" charset="0"/>
                          <a:cs typeface="Times New Roman" pitchFamily="18" charset="0"/>
                        </a:rPr>
                        <a:t>Жалпы</a:t>
                      </a:r>
                      <a:r>
                        <a:rPr lang="ru-RU" sz="1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оқушы </a:t>
                      </a:r>
                      <a:r>
                        <a:rPr lang="ru-RU" sz="1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саны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78197" marR="78197" marT="39081" marB="3908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731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Қабылданған оқушы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29 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78197" marR="78197" marT="39081" marB="3908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31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Босатылған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 оқушы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8197" marR="78197" marT="39081" marB="3908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447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Қорытынды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78197" marR="78197" marT="39081" marB="39081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8197" marR="78197" marT="39081" marB="3908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1B3B78F-BA91-99D2-2CAA-5C0162C0C6CB}"/>
              </a:ext>
            </a:extLst>
          </p:cNvPr>
          <p:cNvGraphicFramePr>
            <a:graphicFrameLocks noGrp="1"/>
          </p:cNvGraphicFramePr>
          <p:nvPr/>
        </p:nvGraphicFramePr>
        <p:xfrm>
          <a:off x="7504113" y="4344988"/>
          <a:ext cx="1344612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74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2020-2021жыл</a:t>
                      </a:r>
                    </a:p>
                  </a:txBody>
                  <a:tcPr marL="78231" marR="78231" marT="39085" marB="390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98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8231" marR="78231" marT="39085" marB="390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91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8231" marR="78231" marT="39085" marB="390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46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8231" marR="78231" marT="39085" marB="390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33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78231" marR="78231" marT="39085" marB="390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BF06F8F-C799-6157-AA02-7576945819B2}"/>
              </a:ext>
            </a:extLst>
          </p:cNvPr>
          <p:cNvSpPr/>
          <p:nvPr/>
        </p:nvSpPr>
        <p:spPr>
          <a:xfrm>
            <a:off x="906463" y="374650"/>
            <a:ext cx="7513637" cy="733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394" b="1" dirty="0" err="1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Балалардың </a:t>
            </a:r>
            <a:r>
              <a:rPr lang="ru-RU" sz="239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диагноз </a:t>
            </a:r>
            <a:r>
              <a:rPr lang="ru-RU" sz="2394" b="1" dirty="0" err="1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39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94" b="1" dirty="0" err="1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жылдық есебі</a:t>
            </a:r>
            <a:endParaRPr lang="ru-RU" sz="2394" b="1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2052" b="1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7EC63DF-254E-CA85-91F3-B7566477CDFC}"/>
              </a:ext>
            </a:extLst>
          </p:cNvPr>
          <p:cNvGraphicFramePr>
            <a:graphicFrameLocks noGrp="1"/>
          </p:cNvGraphicFramePr>
          <p:nvPr/>
        </p:nvGraphicFramePr>
        <p:xfrm>
          <a:off x="784225" y="4344988"/>
          <a:ext cx="7696200" cy="206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4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956">
                <a:tc>
                  <a:txBody>
                    <a:bodyPr/>
                    <a:lstStyle/>
                    <a:p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Оқу жылдары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2016-2017жыл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2017-2018жыл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2018-2019жыл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2019-2020жыл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2020-2021жыл</a:t>
                      </a:r>
                    </a:p>
                  </a:txBody>
                  <a:tcPr marL="78183" marR="78183" marT="39093" marB="390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956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ФФН,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дислалия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78183" marR="78183" marT="39093" marB="390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929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ФФНР,</a:t>
                      </a:r>
                      <a:r>
                        <a:rPr lang="ru-RU" sz="1200" baseline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дизартрия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8183" marR="78183" marT="39093" marB="390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956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Тұтықпа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8183" marR="78183" marT="39093" marB="3909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ОНР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8183" marR="78183" marT="39093" marB="39093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8183" marR="78183" marT="39093" marB="3909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50" name="Диаграмма 6">
            <a:extLst>
              <a:ext uri="{FF2B5EF4-FFF2-40B4-BE49-F238E27FC236}">
                <a16:creationId xmlns:a16="http://schemas.microsoft.com/office/drawing/2014/main" id="{1732DDA7-867B-4ABA-B9A9-D306E881607D}"/>
              </a:ext>
            </a:extLst>
          </p:cNvPr>
          <p:cNvGraphicFramePr>
            <a:graphicFrameLocks/>
          </p:cNvGraphicFramePr>
          <p:nvPr/>
        </p:nvGraphicFramePr>
        <p:xfrm>
          <a:off x="855663" y="1179513"/>
          <a:ext cx="7677150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681626" imgH="3225064" progId="Excel.Chart.8">
                  <p:embed/>
                </p:oleObj>
              </mc:Choice>
              <mc:Fallback>
                <p:oleObj name="Chart" r:id="rId2" imgW="7681626" imgH="3225064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1179513"/>
                        <a:ext cx="7677150" cy="321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ownloads\WhatsApp Image 2020-02-26 at 16.12.13.jpeg">
            <a:extLst>
              <a:ext uri="{FF2B5EF4-FFF2-40B4-BE49-F238E27FC236}">
                <a16:creationId xmlns:a16="http://schemas.microsoft.com/office/drawing/2014/main" id="{232CEC7F-4D0D-F058-1AD3-D544FF8913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6085" t="26579" b="14163"/>
          <a:stretch/>
        </p:blipFill>
        <p:spPr>
          <a:xfrm>
            <a:off x="784598" y="1657473"/>
            <a:ext cx="3604140" cy="232131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Admin\Downloads\WhatsApp Image 2020-02-26 at 16.13.43.jpeg">
            <a:extLst>
              <a:ext uri="{FF2B5EF4-FFF2-40B4-BE49-F238E27FC236}">
                <a16:creationId xmlns:a16="http://schemas.microsoft.com/office/drawing/2014/main" id="{2911D2C1-FB1C-4AE1-8C1A-DDC7B3D15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6809" b="22747"/>
          <a:stretch/>
        </p:blipFill>
        <p:spPr bwMode="auto">
          <a:xfrm>
            <a:off x="418075" y="4100958"/>
            <a:ext cx="2871095" cy="2260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Admin\Downloads\WhatsApp Image 2020-02-26 at 16.12.33.jpeg">
            <a:extLst>
              <a:ext uri="{FF2B5EF4-FFF2-40B4-BE49-F238E27FC236}">
                <a16:creationId xmlns:a16="http://schemas.microsoft.com/office/drawing/2014/main" id="{EE5433BE-4512-4071-F49E-E6E8CB0BC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2655" y="4039871"/>
            <a:ext cx="2821345" cy="2321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C:\Users\Admin\Downloads\WhatsApp Image 2020-11-25 at 13.03.49.jpeg">
            <a:extLst>
              <a:ext uri="{FF2B5EF4-FFF2-40B4-BE49-F238E27FC236}">
                <a16:creationId xmlns:a16="http://schemas.microsoft.com/office/drawing/2014/main" id="{7EE15A58-2325-5DF9-208F-B71EE4ED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0709" b="16956"/>
          <a:stretch/>
        </p:blipFill>
        <p:spPr bwMode="auto">
          <a:xfrm>
            <a:off x="4694174" y="1718561"/>
            <a:ext cx="3543053" cy="2138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2" name="Picture 12">
            <a:extLst>
              <a:ext uri="{FF2B5EF4-FFF2-40B4-BE49-F238E27FC236}">
                <a16:creationId xmlns:a16="http://schemas.microsoft.com/office/drawing/2014/main" id="{D8D1CC5B-5F86-F145-CDFB-A43562DE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4040188"/>
            <a:ext cx="293211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E993885-4099-A5DB-A847-1CF104FF1838}"/>
              </a:ext>
            </a:extLst>
          </p:cNvPr>
          <p:cNvSpPr/>
          <p:nvPr/>
        </p:nvSpPr>
        <p:spPr>
          <a:xfrm>
            <a:off x="642910" y="214290"/>
            <a:ext cx="7880239" cy="9773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907" b="1" dirty="0" err="1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Логопедтің жұмысы барысынан</a:t>
            </a:r>
            <a:r>
              <a:rPr lang="ru-RU" sz="2907" b="1" dirty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7" b="1" dirty="0" err="1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үзінді</a:t>
            </a:r>
            <a:endParaRPr lang="ru-RU" sz="2907" b="1" dirty="0">
              <a:ln w="1143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39066B5A-4F57-9634-D901-022DC7C746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" y="863600"/>
            <a:ext cx="4154488" cy="5437188"/>
          </a:xfrm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B08638BE-C49D-E437-23EF-51494A0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863600"/>
            <a:ext cx="4459287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4" descr="фоны геометрические фигуры - Поиск в Google | Gaming logos, Logos, Art">
            <a:extLst>
              <a:ext uri="{FF2B5EF4-FFF2-40B4-BE49-F238E27FC236}">
                <a16:creationId xmlns:a16="http://schemas.microsoft.com/office/drawing/2014/main" id="{F1F5A6ED-18AD-B0C7-FFCE-C8B31509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7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2" descr="blob:https://web.whatsapp.com/110991c6-12e8-4791-81d9-6796bba37ebe">
            <a:extLst>
              <a:ext uri="{FF2B5EF4-FFF2-40B4-BE49-F238E27FC236}">
                <a16:creationId xmlns:a16="http://schemas.microsoft.com/office/drawing/2014/main" id="{378EB052-D841-704D-E81D-36D78C855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0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9" name="Волна 8">
            <a:extLst>
              <a:ext uri="{FF2B5EF4-FFF2-40B4-BE49-F238E27FC236}">
                <a16:creationId xmlns:a16="http://schemas.microsoft.com/office/drawing/2014/main" id="{0EE45701-CBB5-438C-2C43-DC0AED6C709D}"/>
              </a:ext>
            </a:extLst>
          </p:cNvPr>
          <p:cNvSpPr/>
          <p:nvPr/>
        </p:nvSpPr>
        <p:spPr>
          <a:xfrm>
            <a:off x="595093" y="194902"/>
            <a:ext cx="7621571" cy="1150071"/>
          </a:xfrm>
          <a:prstGeom prst="wave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k-KZ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Инклюзивті оқыту -  әлеуметтік өзара әрекеттестікті ұлғайтудың тиімді әдісі</a:t>
            </a:r>
          </a:p>
          <a:p>
            <a:pPr algn="ctr" eaLnBrk="1" hangingPunct="1">
              <a:defRPr/>
            </a:pPr>
            <a:endParaRPr lang="kk-KZ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нутый угол 11">
            <a:extLst>
              <a:ext uri="{FF2B5EF4-FFF2-40B4-BE49-F238E27FC236}">
                <a16:creationId xmlns:a16="http://schemas.microsoft.com/office/drawing/2014/main" id="{789098F1-25A9-21A4-0875-562A74065175}"/>
              </a:ext>
            </a:extLst>
          </p:cNvPr>
          <p:cNvSpPr/>
          <p:nvPr/>
        </p:nvSpPr>
        <p:spPr>
          <a:xfrm>
            <a:off x="428625" y="1517650"/>
            <a:ext cx="2071688" cy="2008188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k-KZ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</a:t>
            </a:r>
          </a:p>
          <a:p>
            <a:pPr algn="ctr" eaLnBrk="1" hangingPunct="1">
              <a:defRPr/>
            </a:pP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латын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тілінен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аударғанда «өзімді қосқанда»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ал,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ағылшын тілінен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аударғанда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араластырамын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мағынаны білдіреді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AutoShape 4" descr="blob:https://web.whatsapp.com/2ce0660c-2f1e-4b88-96df-88ef9689b993">
            <a:extLst>
              <a:ext uri="{FF2B5EF4-FFF2-40B4-BE49-F238E27FC236}">
                <a16:creationId xmlns:a16="http://schemas.microsoft.com/office/drawing/2014/main" id="{BF26EFBB-228A-8438-1B76-24765C44C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9" name="AutoShape 6" descr="blob:https://web.whatsapp.com/2ce0660c-2f1e-4b88-96df-88ef9689b993">
            <a:extLst>
              <a:ext uri="{FF2B5EF4-FFF2-40B4-BE49-F238E27FC236}">
                <a16:creationId xmlns:a16="http://schemas.microsoft.com/office/drawing/2014/main" id="{5D071B4A-8BC7-2D63-50EC-B3895730C2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188" y="79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0" name="AutoShape 8" descr="blob:https://web.whatsapp.com/751f02f5-7bf4-4b90-bd6f-163be9a6bcb3">
            <a:extLst>
              <a:ext uri="{FF2B5EF4-FFF2-40B4-BE49-F238E27FC236}">
                <a16:creationId xmlns:a16="http://schemas.microsoft.com/office/drawing/2014/main" id="{E06A38E8-56AF-48CE-B8A3-D670A6E9C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4488" y="1603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1" name="AutoShape 10" descr="blob:https://web.whatsapp.com/751f02f5-7bf4-4b90-bd6f-163be9a6bcb3">
            <a:extLst>
              <a:ext uri="{FF2B5EF4-FFF2-40B4-BE49-F238E27FC236}">
                <a16:creationId xmlns:a16="http://schemas.microsoft.com/office/drawing/2014/main" id="{54EE4B67-1F46-C36C-15BE-C1C1FE2AD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788" y="3127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2" name="AutoShape 12" descr="blob:https://web.whatsapp.com/751f02f5-7bf4-4b90-bd6f-163be9a6bcb3">
            <a:extLst>
              <a:ext uri="{FF2B5EF4-FFF2-40B4-BE49-F238E27FC236}">
                <a16:creationId xmlns:a16="http://schemas.microsoft.com/office/drawing/2014/main" id="{0E5CEA56-6B83-EA27-C91B-6AC3001815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088" y="4651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3" name="AutoShape 16" descr="blob:https://web.whatsapp.com/751f02f5-7bf4-4b90-bd6f-163be9a6bcb3">
            <a:extLst>
              <a:ext uri="{FF2B5EF4-FFF2-40B4-BE49-F238E27FC236}">
                <a16:creationId xmlns:a16="http://schemas.microsoft.com/office/drawing/2014/main" id="{D15C060D-2326-1F23-12AC-DD14A429C8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688" y="7699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" name="Загнутый угол 27">
            <a:extLst>
              <a:ext uri="{FF2B5EF4-FFF2-40B4-BE49-F238E27FC236}">
                <a16:creationId xmlns:a16="http://schemas.microsoft.com/office/drawing/2014/main" id="{F49392A8-42AF-D184-7DD5-55153B8B2CBB}"/>
              </a:ext>
            </a:extLst>
          </p:cNvPr>
          <p:cNvSpPr/>
          <p:nvPr/>
        </p:nvSpPr>
        <p:spPr>
          <a:xfrm>
            <a:off x="2801938" y="1517650"/>
            <a:ext cx="5627687" cy="2008188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k-KZ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Инклюзивті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берудің мақсаты</a:t>
            </a:r>
            <a:r>
              <a:rPr lang="kk-KZ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мүмкіндігі шектеулі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қалыпты балалармен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беру.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Яғни адамның жынысына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дініне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шығу тегіне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қарамастан тең құқылы жеке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тұлға ретінде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жүйесі болып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95" name="AutoShape 18" descr="65 бесплатных примеров фона для презентаций">
            <a:extLst>
              <a:ext uri="{FF2B5EF4-FFF2-40B4-BE49-F238E27FC236}">
                <a16:creationId xmlns:a16="http://schemas.microsoft.com/office/drawing/2014/main" id="{CBC46379-35AE-F904-A1D9-E172139A65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388" y="6175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6" name="Прямоугольник 23">
            <a:extLst>
              <a:ext uri="{FF2B5EF4-FFF2-40B4-BE49-F238E27FC236}">
                <a16:creationId xmlns:a16="http://schemas.microsoft.com/office/drawing/2014/main" id="{66986287-30ED-1705-4143-AFC59432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714750"/>
            <a:ext cx="8215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Мектептерде инклюзивті білім беру жағдайында  қойылатын талаптар:</a:t>
            </a:r>
          </a:p>
        </p:txBody>
      </p:sp>
      <p:sp>
        <p:nvSpPr>
          <p:cNvPr id="20497" name="Прямоугольник 29">
            <a:extLst>
              <a:ext uri="{FF2B5EF4-FFF2-40B4-BE49-F238E27FC236}">
                <a16:creationId xmlns:a16="http://schemas.microsoft.com/office/drawing/2014/main" id="{CBAC95D6-5E61-9B1A-A765-35CD08F2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4071938"/>
            <a:ext cx="3490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оқыту мен тәрбиелеу үшін жағдай жасау;</a:t>
            </a:r>
          </a:p>
        </p:txBody>
      </p:sp>
      <p:sp>
        <p:nvSpPr>
          <p:cNvPr id="20498" name="Прямоугольник 30">
            <a:extLst>
              <a:ext uri="{FF2B5EF4-FFF2-40B4-BE49-F238E27FC236}">
                <a16:creationId xmlns:a16="http://schemas.microsoft.com/office/drawing/2014/main" id="{9B963B81-1D3A-C023-68C2-31BB1F638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4357688"/>
            <a:ext cx="828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мектептің физикалық тұрғыдан қолжетімділігін қамтамасыз ету (лифтілер, пандустар, арнаулы жиһаз);</a:t>
            </a:r>
          </a:p>
        </p:txBody>
      </p:sp>
      <p:sp>
        <p:nvSpPr>
          <p:cNvPr id="20499" name="Прямоугольник 32">
            <a:extLst>
              <a:ext uri="{FF2B5EF4-FFF2-40B4-BE49-F238E27FC236}">
                <a16:creationId xmlns:a16="http://schemas.microsoft.com/office/drawing/2014/main" id="{086D7D87-A75C-3D73-2E64-FC251B77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5072063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жалпы білім беру үдерісіне ендірілген балаларға психологиялық-педагогикалық қолдау</a:t>
            </a:r>
            <a:r>
              <a:rPr lang="kk-KZ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жасау;</a:t>
            </a:r>
            <a:endParaRPr lang="ru-RU" altLang="ru-RU" sz="1400"/>
          </a:p>
        </p:txBody>
      </p:sp>
      <p:sp>
        <p:nvSpPr>
          <p:cNvPr id="20500" name="TextBox 33">
            <a:extLst>
              <a:ext uri="{FF2B5EF4-FFF2-40B4-BE49-F238E27FC236}">
                <a16:creationId xmlns:a16="http://schemas.microsoft.com/office/drawing/2014/main" id="{8479D87F-B604-3CDF-A690-E8905F06F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714875"/>
            <a:ext cx="250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kk-KZ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кадрлармен қамтамасыз ету;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1" name="Прямоугольник 34">
            <a:extLst>
              <a:ext uri="{FF2B5EF4-FFF2-40B4-BE49-F238E27FC236}">
                <a16:creationId xmlns:a16="http://schemas.microsoft.com/office/drawing/2014/main" id="{AC08B394-4AA2-7861-E458-396EE0908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5429250"/>
            <a:ext cx="742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арнаулы техникалық жабдықтармен қамтамасыз ету (есту, көру, сөйлеу мүшелерінің</a:t>
            </a:r>
          </a:p>
          <a:p>
            <a:pPr eaLnBrk="1" hangingPunct="1"/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ақаулықтары бар балалар үшін);</a:t>
            </a:r>
            <a:endParaRPr lang="ru-RU" altLang="ru-RU" sz="1400"/>
          </a:p>
        </p:txBody>
      </p:sp>
      <p:sp>
        <p:nvSpPr>
          <p:cNvPr id="20502" name="Прямоугольник 35">
            <a:extLst>
              <a:ext uri="{FF2B5EF4-FFF2-40B4-BE49-F238E27FC236}">
                <a16:creationId xmlns:a16="http://schemas.microsoft.com/office/drawing/2014/main" id="{15FC2843-C38F-A28E-9311-B1B5D2C85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6000750"/>
            <a:ext cx="6715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педагогтарға, мүмкіндігі шектеулі және сау балаларға, оқушылар ата-аналарына,</a:t>
            </a:r>
          </a:p>
          <a:p>
            <a:pPr eaLnBrk="1" hangingPunct="1"/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сондай-ақ мектептің техникалық персоналына кеңестер беру.</a:t>
            </a:r>
            <a:endParaRPr lang="ru-RU" altLang="ru-RU" sz="1400"/>
          </a:p>
        </p:txBody>
      </p:sp>
      <p:pic>
        <p:nvPicPr>
          <p:cNvPr id="73730" name="Picture 2" descr="АО &quot;НЦПК&quot;Өрлеу&quot; ИПК ПР по Карагандинской области — ИНКЛЮЗИВТІ БІЛІМ БЕРУ  ҮШІН СЕРІКТЕСТІК">
            <a:extLst>
              <a:ext uri="{FF2B5EF4-FFF2-40B4-BE49-F238E27FC236}">
                <a16:creationId xmlns:a16="http://schemas.microsoft.com/office/drawing/2014/main" id="{D4206095-C0D6-0C21-A3FD-88F4AEBF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36"/>
            <a:ext cx="1857356" cy="1857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8F8759D7-0DA7-A526-268C-CB16A2BF4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801688"/>
            <a:ext cx="4032250" cy="5010150"/>
          </a:xfrm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E126A1A5-93EF-8513-C785-C38F8CCB2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801688"/>
            <a:ext cx="4154487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79468955-F2B0-D3C5-0736-8C4CC87FF1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863600"/>
            <a:ext cx="6964363" cy="46418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ACC0E1F-23BB-65F9-689C-9E57F275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8" t="3906" r="76750" b="52187"/>
          <a:stretch/>
        </p:blipFill>
        <p:spPr bwMode="auto">
          <a:xfrm rot="5400000" flipH="1">
            <a:off x="1322573" y="-1160262"/>
            <a:ext cx="6465688" cy="917716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9E55A-255B-1C0D-A10A-6F90B914D7F0}"/>
              </a:ext>
            </a:extLst>
          </p:cNvPr>
          <p:cNvSpPr txBox="1"/>
          <p:nvPr/>
        </p:nvSpPr>
        <p:spPr>
          <a:xfrm>
            <a:off x="1000125" y="1089025"/>
            <a:ext cx="7662863" cy="32369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8123" tIns="39061" rIns="78123" bIns="39061">
            <a:spAutoFit/>
          </a:bodyPr>
          <a:lstStyle/>
          <a:p>
            <a:pPr algn="ctr" eaLnBrk="1" hangingPunct="1">
              <a:defRPr/>
            </a:pPr>
            <a:r>
              <a:rPr lang="en-US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k-KZ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.Нұрмағамбетов атындағы №</a:t>
            </a:r>
            <a:r>
              <a:rPr lang="en-US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kk-KZ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жалпы орта мектептің</a:t>
            </a:r>
            <a:r>
              <a:rPr lang="en-US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2018-2022</a:t>
            </a:r>
            <a:r>
              <a:rPr lang="kk-KZ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оқу жылдардағы инклюзивті білім беру туралы</a:t>
            </a:r>
            <a:r>
              <a:rPr lang="en-US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kk-KZ" sz="4104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жылдық есеп </a:t>
            </a:r>
          </a:p>
        </p:txBody>
      </p:sp>
      <p:pic>
        <p:nvPicPr>
          <p:cNvPr id="38916" name="Рисунок 2">
            <a:extLst>
              <a:ext uri="{FF2B5EF4-FFF2-40B4-BE49-F238E27FC236}">
                <a16:creationId xmlns:a16="http://schemas.microsoft.com/office/drawing/2014/main" id="{3348D7A6-CB58-27F0-A9B4-E96B30A5B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660900"/>
            <a:ext cx="21748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3">
            <a:extLst>
              <a:ext uri="{FF2B5EF4-FFF2-40B4-BE49-F238E27FC236}">
                <a16:creationId xmlns:a16="http://schemas.microsoft.com/office/drawing/2014/main" id="{26DDA63E-70DC-B14C-259A-7D2CD4A6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4503738"/>
            <a:ext cx="209232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35E7030C-8C88-E63A-907B-1CB3FB7C7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8" t="3906" r="76750" b="52187"/>
          <a:stretch/>
        </p:blipFill>
        <p:spPr bwMode="auto">
          <a:xfrm rot="5400000" flipH="1">
            <a:off x="1322573" y="-1160262"/>
            <a:ext cx="6465688" cy="917716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1D9F7-6389-392F-C103-4D9F43150691}"/>
              </a:ext>
            </a:extLst>
          </p:cNvPr>
          <p:cNvSpPr txBox="1"/>
          <p:nvPr/>
        </p:nvSpPr>
        <p:spPr>
          <a:xfrm>
            <a:off x="815975" y="1062038"/>
            <a:ext cx="8004175" cy="3632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8123" tIns="39061" rIns="78123" bIns="39061">
            <a:spAutoFit/>
          </a:bodyPr>
          <a:lstStyle/>
          <a:p>
            <a:pPr algn="ctr" eaLnBrk="1" hangingPunct="1">
              <a:defRPr/>
            </a:pPr>
            <a:r>
              <a:rPr lang="en-US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k-KZ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.Нұрмағамбетов атындағы </a:t>
            </a:r>
          </a:p>
          <a:p>
            <a:pPr algn="ctr" eaLnBrk="1" hangingPunct="1">
              <a:defRPr/>
            </a:pPr>
            <a:r>
              <a:rPr lang="kk-KZ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 </a:t>
            </a:r>
            <a:r>
              <a:rPr lang="kk-KZ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жалпы орта мектепте  </a:t>
            </a:r>
          </a:p>
          <a:p>
            <a:pPr algn="ctr" eaLnBrk="1" hangingPunct="1">
              <a:defRPr/>
            </a:pPr>
            <a:r>
              <a:rPr lang="en-US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kk-KZ" sz="4618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 жылдарында инклюзивті білім беру ашылды.</a:t>
            </a:r>
            <a:endParaRPr lang="ru-RU" sz="4618" b="1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Объект 1">
            <a:extLst>
              <a:ext uri="{FF2B5EF4-FFF2-40B4-BE49-F238E27FC236}">
                <a16:creationId xmlns:a16="http://schemas.microsoft.com/office/drawing/2014/main" id="{68B4010A-1CFC-4F2E-5A9C-B0D9C69449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22738" y="3429000"/>
          <a:ext cx="104775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25513" imgH="374613" progId="Excel.Sheet.12">
                  <p:embed/>
                </p:oleObj>
              </mc:Choice>
              <mc:Fallback>
                <p:oleObj name="Worksheet" r:id="rId3" imgW="1225513" imgH="374613" progId="Excel.Sheet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2738" y="3429000"/>
                        <a:ext cx="1047750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7E4D0DD7-A8C3-025C-E19E-0C93E4AE4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8" t="3906" r="76750" b="52187"/>
          <a:stretch/>
        </p:blipFill>
        <p:spPr bwMode="auto">
          <a:xfrm rot="5400000" flipH="1">
            <a:off x="1322575" y="-1159581"/>
            <a:ext cx="6465688" cy="917716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F52A69-ACC4-AE36-CDA9-BBDAF6CBAEBD}"/>
              </a:ext>
            </a:extLst>
          </p:cNvPr>
          <p:cNvSpPr txBox="1"/>
          <p:nvPr/>
        </p:nvSpPr>
        <p:spPr>
          <a:xfrm>
            <a:off x="1273175" y="374650"/>
            <a:ext cx="7670800" cy="920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8123" tIns="39061" rIns="78123" bIns="39061">
            <a:spAutoFit/>
          </a:bodyPr>
          <a:lstStyle/>
          <a:p>
            <a:pPr algn="ctr" defTabSz="8911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736" b="1" dirty="0">
                <a:solidFill>
                  <a:srgbClr val="1F497D">
                    <a:lumMod val="75000"/>
                  </a:srgb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Инклюзивті білім алатын оқушылар туралы мәлімет</a:t>
            </a:r>
            <a:endParaRPr lang="ru-RU" sz="2736" b="1" dirty="0">
              <a:solidFill>
                <a:srgbClr val="1F497D">
                  <a:lumMod val="75000"/>
                </a:srgb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" name="Содержимое 3">
            <a:extLst>
              <a:ext uri="{FF2B5EF4-FFF2-40B4-BE49-F238E27FC236}">
                <a16:creationId xmlns:a16="http://schemas.microsoft.com/office/drawing/2014/main" id="{61526E1A-BFA6-8FBA-D43E-B15C0072F53E}"/>
              </a:ext>
            </a:extLst>
          </p:cNvPr>
          <p:cNvGraphicFramePr>
            <a:graphicFrameLocks/>
          </p:cNvGraphicFramePr>
          <p:nvPr/>
        </p:nvGraphicFramePr>
        <p:xfrm>
          <a:off x="122238" y="1362075"/>
          <a:ext cx="8934450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937511" imgH="4279763" progId="Excel.Chart.8">
                  <p:embed/>
                </p:oleObj>
              </mc:Choice>
              <mc:Fallback>
                <p:oleObj name="Chart" r:id="rId3" imgW="8937511" imgH="4279763" progId="Excel.Char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1362075"/>
                        <a:ext cx="8934450" cy="427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Объект 1">
            <a:extLst>
              <a:ext uri="{FF2B5EF4-FFF2-40B4-BE49-F238E27FC236}">
                <a16:creationId xmlns:a16="http://schemas.microsoft.com/office/drawing/2014/main" id="{B4DA3B74-F3CA-85D8-7807-633E8B142A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8125" y="3268663"/>
          <a:ext cx="104775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225513" imgH="374613" progId="Excel.Sheet.12">
                  <p:embed/>
                </p:oleObj>
              </mc:Choice>
              <mc:Fallback>
                <p:oleObj name="Worksheet" r:id="rId5" imgW="1225513" imgH="374613" progId="Excel.Sheet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268663"/>
                        <a:ext cx="104775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39DB90DE-3686-4918-0D5B-59221B37B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8" t="3906" r="76750" b="52187"/>
          <a:stretch/>
        </p:blipFill>
        <p:spPr bwMode="auto">
          <a:xfrm rot="5400000" flipH="1">
            <a:off x="1322575" y="-1159581"/>
            <a:ext cx="6465688" cy="917716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9B200-7545-DF2E-C26B-2C4C0A6AB054}"/>
              </a:ext>
            </a:extLst>
          </p:cNvPr>
          <p:cNvSpPr txBox="1"/>
          <p:nvPr/>
        </p:nvSpPr>
        <p:spPr>
          <a:xfrm>
            <a:off x="1125538" y="401638"/>
            <a:ext cx="7670800" cy="920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8123" tIns="39061" rIns="78123" bIns="39061">
            <a:spAutoFit/>
          </a:bodyPr>
          <a:lstStyle/>
          <a:p>
            <a:pPr algn="ctr" eaLnBrk="1" hangingPunct="1">
              <a:defRPr/>
            </a:pPr>
            <a:r>
              <a:rPr lang="kk-KZ" sz="2736" b="1" dirty="0">
                <a:solidFill>
                  <a:schemeClr val="tx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Инклюзивті білім алатын оқушылардың мониторингі</a:t>
            </a:r>
            <a:endParaRPr lang="ru-RU" sz="2736" b="1" dirty="0">
              <a:solidFill>
                <a:schemeClr val="tx2">
                  <a:lumMod val="75000"/>
                </a:schemeClr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2" name="Объект 1">
            <a:extLst>
              <a:ext uri="{FF2B5EF4-FFF2-40B4-BE49-F238E27FC236}">
                <a16:creationId xmlns:a16="http://schemas.microsoft.com/office/drawing/2014/main" id="{35E8F4C1-9A8F-D153-B9FC-E9B011F69F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8125" y="3268663"/>
          <a:ext cx="104775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25513" imgH="374613" progId="Excel.Sheet.12">
                  <p:embed/>
                </p:oleObj>
              </mc:Choice>
              <mc:Fallback>
                <p:oleObj name="Worksheet" r:id="rId3" imgW="1225513" imgH="374613" progId="Excel.Sheet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268663"/>
                        <a:ext cx="104775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E65E24CD-C844-6CDA-C05E-F99E618F39C4}"/>
              </a:ext>
            </a:extLst>
          </p:cNvPr>
          <p:cNvGraphicFramePr>
            <a:graphicFrameLocks noGrp="1"/>
          </p:cNvGraphicFramePr>
          <p:nvPr/>
        </p:nvGraphicFramePr>
        <p:xfrm>
          <a:off x="1123950" y="1477963"/>
          <a:ext cx="7265988" cy="127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007">
                <a:tc>
                  <a:txBody>
                    <a:bodyPr/>
                    <a:lstStyle/>
                    <a:p>
                      <a:r>
                        <a:rPr lang="kk-KZ" sz="1000" dirty="0"/>
                        <a:t>Оқу жылдары</a:t>
                      </a:r>
                      <a:endParaRPr lang="ru-RU" sz="10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kk-KZ" sz="1000" dirty="0"/>
                        <a:t>Инклюзивті білім алатын оқушылар саны</a:t>
                      </a:r>
                      <a:endParaRPr lang="ru-RU" sz="10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kk-KZ" sz="1000" dirty="0"/>
                        <a:t>ПДТ бар балалар саны</a:t>
                      </a:r>
                      <a:endParaRPr lang="ru-RU" sz="10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kk-KZ" sz="1000" dirty="0"/>
                        <a:t>Дислалия,Дисграфия дислексия</a:t>
                      </a:r>
                      <a:endParaRPr lang="ru-RU" sz="10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F06.6 </a:t>
                      </a:r>
                      <a:r>
                        <a:rPr lang="kk-KZ" sz="1000" dirty="0"/>
                        <a:t>,</a:t>
                      </a:r>
                      <a:r>
                        <a:rPr lang="en-US" sz="1000" dirty="0"/>
                        <a:t> F80 </a:t>
                      </a:r>
                      <a:r>
                        <a:rPr lang="kk-KZ" sz="1000" dirty="0"/>
                        <a:t>,</a:t>
                      </a:r>
                      <a:endParaRPr lang="ru-RU" sz="1000" dirty="0"/>
                    </a:p>
                    <a:p>
                      <a:endParaRPr lang="ru-RU" sz="1000" dirty="0"/>
                    </a:p>
                  </a:txBody>
                  <a:tcPr marL="78193" marR="78193" marT="39071" marB="3907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en-US" sz="900" dirty="0"/>
                        <a:t>2018-2019 </a:t>
                      </a:r>
                      <a:r>
                        <a:rPr lang="ru-RU" sz="900" dirty="0" err="1"/>
                        <a:t>оқу</a:t>
                      </a:r>
                      <a:r>
                        <a:rPr lang="ru-RU" sz="900" dirty="0"/>
                        <a:t> </a:t>
                      </a:r>
                      <a:r>
                        <a:rPr lang="ru-RU" sz="900" dirty="0" err="1"/>
                        <a:t>жылдары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71">
                <a:tc>
                  <a:txBody>
                    <a:bodyPr/>
                    <a:lstStyle/>
                    <a:p>
                      <a:r>
                        <a:rPr lang="ru-RU" sz="900" dirty="0"/>
                        <a:t>2019-2020 о</a:t>
                      </a:r>
                      <a:r>
                        <a:rPr lang="kk-KZ" sz="900" dirty="0"/>
                        <a:t>қ</a:t>
                      </a:r>
                      <a:r>
                        <a:rPr lang="ru-RU" sz="900" dirty="0"/>
                        <a:t>у </a:t>
                      </a:r>
                      <a:r>
                        <a:rPr lang="ru-RU" sz="900" dirty="0" err="1"/>
                        <a:t>жылдары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</a:t>
                      </a:r>
                      <a:endParaRPr lang="ru-RU" sz="9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 marL="78193" marR="78193" marT="39071" marB="39071"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 marL="78193" marR="78193" marT="39071" marB="3907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50D2EF7A-DB37-1332-DA61-923E97BDA827}"/>
              </a:ext>
            </a:extLst>
          </p:cNvPr>
          <p:cNvGraphicFramePr>
            <a:graphicFrameLocks noGrp="1"/>
          </p:cNvGraphicFramePr>
          <p:nvPr/>
        </p:nvGraphicFramePr>
        <p:xfrm>
          <a:off x="1123950" y="2774950"/>
          <a:ext cx="7265988" cy="985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2919">
                <a:tc>
                  <a:txBody>
                    <a:bodyPr/>
                    <a:lstStyle/>
                    <a:p>
                      <a:r>
                        <a:rPr lang="en-US" sz="900" dirty="0"/>
                        <a:t>2020-2021</a:t>
                      </a:r>
                      <a:r>
                        <a:rPr lang="kk-KZ" sz="900" dirty="0"/>
                        <a:t>оқу жылдары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11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11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78193" marR="78193" marT="39116" marB="391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919">
                <a:tc>
                  <a:txBody>
                    <a:bodyPr/>
                    <a:lstStyle/>
                    <a:p>
                      <a:r>
                        <a:rPr lang="en-US" sz="900" dirty="0"/>
                        <a:t>2021-2022 </a:t>
                      </a:r>
                      <a:r>
                        <a:rPr lang="kk-KZ" sz="900" dirty="0"/>
                        <a:t>оқу жылдары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7</a:t>
                      </a:r>
                      <a:endParaRPr lang="ru-RU" sz="900" dirty="0"/>
                    </a:p>
                  </a:txBody>
                  <a:tcPr marL="78193" marR="78193" marT="39116" marB="391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23" name="Диаграмма 7">
            <a:extLst>
              <a:ext uri="{FF2B5EF4-FFF2-40B4-BE49-F238E27FC236}">
                <a16:creationId xmlns:a16="http://schemas.microsoft.com/office/drawing/2014/main" id="{1C95E644-382D-2AFB-EA96-733CECFFEF95}"/>
              </a:ext>
            </a:extLst>
          </p:cNvPr>
          <p:cNvGraphicFramePr>
            <a:graphicFrameLocks/>
          </p:cNvGraphicFramePr>
          <p:nvPr/>
        </p:nvGraphicFramePr>
        <p:xfrm>
          <a:off x="581025" y="3351213"/>
          <a:ext cx="7119938" cy="315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7126842" imgH="3164098" progId="Excel.Chart.8">
                  <p:embed/>
                </p:oleObj>
              </mc:Choice>
              <mc:Fallback>
                <p:oleObj name="Chart" r:id="rId5" imgW="7126842" imgH="3164098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3351213"/>
                        <a:ext cx="7119938" cy="315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5A6B907-16DC-E105-A02B-1A1E674C6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08" t="3906" r="76750" b="52187"/>
          <a:stretch/>
        </p:blipFill>
        <p:spPr bwMode="auto">
          <a:xfrm rot="5400000" flipH="1">
            <a:off x="1338233" y="-1143202"/>
            <a:ext cx="6465688" cy="917716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5B0C79-3472-F189-FE22-CE856B417158}"/>
              </a:ext>
            </a:extLst>
          </p:cNvPr>
          <p:cNvSpPr txBox="1"/>
          <p:nvPr/>
        </p:nvSpPr>
        <p:spPr>
          <a:xfrm>
            <a:off x="1273295" y="374646"/>
            <a:ext cx="7670904" cy="1236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8123" tIns="39061" rIns="78123" bIns="39061">
            <a:spAutoFit/>
          </a:bodyPr>
          <a:lstStyle/>
          <a:p>
            <a:pPr algn="ctr" eaLnBrk="1" hangingPunct="1">
              <a:defRPr/>
            </a:pPr>
            <a:r>
              <a:rPr lang="kk-KZ" sz="376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Түзету</a:t>
            </a:r>
            <a:r>
              <a:rPr lang="en-US" sz="376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ucida Calligraphy" panose="03010101010101010101" pitchFamily="66" charset="0"/>
                <a:cs typeface="Times New Roman" pitchFamily="18" charset="0"/>
              </a:rPr>
              <a:t>-</a:t>
            </a:r>
            <a:r>
              <a:rPr lang="kk-KZ" sz="376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дамыту сабағынан жұмыс барысынан үзінді</a:t>
            </a:r>
            <a:endParaRPr lang="ru-RU" sz="3762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940" name="AutoShape 2">
            <a:extLst>
              <a:ext uri="{FF2B5EF4-FFF2-40B4-BE49-F238E27FC236}">
                <a16:creationId xmlns:a16="http://schemas.microsoft.com/office/drawing/2014/main" id="{08145D98-2E0A-BD36-286C-A43F7108D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1825" y="3297238"/>
            <a:ext cx="260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91" tIns="39095" rIns="78191" bIns="3909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1" name="AutoShape 4">
            <a:extLst>
              <a:ext uri="{FF2B5EF4-FFF2-40B4-BE49-F238E27FC236}">
                <a16:creationId xmlns:a16="http://schemas.microsoft.com/office/drawing/2014/main" id="{30E9E92B-6B01-BAB4-92ED-AD7C4FF80C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60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191" tIns="39095" rIns="78191" bIns="3909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9942" name="Рисунок 8">
            <a:extLst>
              <a:ext uri="{FF2B5EF4-FFF2-40B4-BE49-F238E27FC236}">
                <a16:creationId xmlns:a16="http://schemas.microsoft.com/office/drawing/2014/main" id="{BE3BEE49-ABF1-FC1F-7D72-4C72BBA1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012950"/>
            <a:ext cx="25114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0">
            <a:extLst>
              <a:ext uri="{FF2B5EF4-FFF2-40B4-BE49-F238E27FC236}">
                <a16:creationId xmlns:a16="http://schemas.microsoft.com/office/drawing/2014/main" id="{9B3255EC-86BE-17B6-6771-CBF8040A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491038"/>
            <a:ext cx="250983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3">
            <a:extLst>
              <a:ext uri="{FF2B5EF4-FFF2-40B4-BE49-F238E27FC236}">
                <a16:creationId xmlns:a16="http://schemas.microsoft.com/office/drawing/2014/main" id="{614256B8-3348-A1FB-4FA9-C353D001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979613"/>
            <a:ext cx="16256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Рисунок 11">
            <a:extLst>
              <a:ext uri="{FF2B5EF4-FFF2-40B4-BE49-F238E27FC236}">
                <a16:creationId xmlns:a16="http://schemas.microsoft.com/office/drawing/2014/main" id="{6F1C14F6-91B2-DF56-6B8C-D7AB4F49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4210050"/>
            <a:ext cx="1624013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4">
            <a:extLst>
              <a:ext uri="{FF2B5EF4-FFF2-40B4-BE49-F238E27FC236}">
                <a16:creationId xmlns:a16="http://schemas.microsoft.com/office/drawing/2014/main" id="{F92E4A53-3DD2-61DB-4DC3-7C24E2D2D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20688"/>
            <a:ext cx="87249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4">
            <a:extLst>
              <a:ext uri="{FF2B5EF4-FFF2-40B4-BE49-F238E27FC236}">
                <a16:creationId xmlns:a16="http://schemas.microsoft.com/office/drawing/2014/main" id="{000A66D9-5619-2054-9EE0-A925A2CB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73075"/>
            <a:ext cx="8675688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Объект 3">
            <a:extLst>
              <a:ext uri="{FF2B5EF4-FFF2-40B4-BE49-F238E27FC236}">
                <a16:creationId xmlns:a16="http://schemas.microsoft.com/office/drawing/2014/main" id="{9EE7A848-970E-E9CF-7B0A-DFE5AFF78A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50838"/>
            <a:ext cx="8678863" cy="59102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Шаблон презентации«Фиксики» - скачать презентацию бесплатно">
            <a:extLst>
              <a:ext uri="{FF2B5EF4-FFF2-40B4-BE49-F238E27FC236}">
                <a16:creationId xmlns:a16="http://schemas.microsoft.com/office/drawing/2014/main" id="{BA277898-E849-C568-DEDC-7376626C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>
            <a:extLst>
              <a:ext uri="{FF2B5EF4-FFF2-40B4-BE49-F238E27FC236}">
                <a16:creationId xmlns:a16="http://schemas.microsoft.com/office/drawing/2014/main" id="{BDC84B5A-C01C-E824-5E30-74A40E08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357313"/>
            <a:ext cx="7886700" cy="611187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Инклюзивті білім берудің негізгі принциптері</a:t>
            </a:r>
            <a:endParaRPr lang="ru-RU" altLang="ru-RU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ертикальный свиток 4">
            <a:extLst>
              <a:ext uri="{FF2B5EF4-FFF2-40B4-BE49-F238E27FC236}">
                <a16:creationId xmlns:a16="http://schemas.microsoft.com/office/drawing/2014/main" id="{7085D376-E3D9-5190-E633-54F5853875F7}"/>
              </a:ext>
            </a:extLst>
          </p:cNvPr>
          <p:cNvSpPr/>
          <p:nvPr/>
        </p:nvSpPr>
        <p:spPr>
          <a:xfrm>
            <a:off x="1214438" y="4714875"/>
            <a:ext cx="2500312" cy="2000250"/>
          </a:xfrm>
          <a:prstGeom prst="verticalScroll">
            <a:avLst/>
          </a:prstGeom>
          <a:solidFill>
            <a:srgbClr val="CCE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 eaLnBrk="1" hangingPunct="1">
              <a:buFont typeface="Wingdings" pitchFamily="2" charset="2"/>
              <a:buChar char="Ø"/>
              <a:defRPr/>
            </a:pP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беруді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қажет ететін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балаларға арнайы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 жасау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7" name="Вертикальный свиток 6">
            <a:extLst>
              <a:ext uri="{FF2B5EF4-FFF2-40B4-BE49-F238E27FC236}">
                <a16:creationId xmlns:a16="http://schemas.microsoft.com/office/drawing/2014/main" id="{4C91F17C-B45A-F153-1D9F-124C464D1765}"/>
              </a:ext>
            </a:extLst>
          </p:cNvPr>
          <p:cNvSpPr/>
          <p:nvPr/>
        </p:nvSpPr>
        <p:spPr>
          <a:xfrm>
            <a:off x="0" y="2143125"/>
            <a:ext cx="2643188" cy="2428875"/>
          </a:xfrm>
          <a:prstGeom prst="verticalScroll">
            <a:avLst/>
          </a:prstGeom>
          <a:solidFill>
            <a:srgbClr val="CCE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Инклюзивті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 — 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мектептерде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pPr marL="285750" indent="-285750" algn="ctr" eaLnBrk="1" hangingPunct="1">
              <a:defRPr/>
            </a:pP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мүмкіндігі шектеулі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дені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балалармен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оқыту;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9" name="Вертикальный свиток 8">
            <a:extLst>
              <a:ext uri="{FF2B5EF4-FFF2-40B4-BE49-F238E27FC236}">
                <a16:creationId xmlns:a16="http://schemas.microsoft.com/office/drawing/2014/main" id="{2AAE7609-1748-0D53-5374-FB4B88673ABA}"/>
              </a:ext>
            </a:extLst>
          </p:cNvPr>
          <p:cNvSpPr/>
          <p:nvPr/>
        </p:nvSpPr>
        <p:spPr>
          <a:xfrm>
            <a:off x="6643688" y="2143125"/>
            <a:ext cx="2365375" cy="2071688"/>
          </a:xfrm>
          <a:prstGeom prst="verticalScroll">
            <a:avLst/>
          </a:prstGeom>
          <a:solidFill>
            <a:srgbClr val="CCE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Инклюзивтік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барлық адамдарға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тең қарым- қатынас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болу;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6" name="Лента лицом вниз 5">
            <a:extLst>
              <a:ext uri="{FF2B5EF4-FFF2-40B4-BE49-F238E27FC236}">
                <a16:creationId xmlns:a16="http://schemas.microsoft.com/office/drawing/2014/main" id="{32907E27-29A4-06FC-5EAC-389D3D51EA71}"/>
              </a:ext>
            </a:extLst>
          </p:cNvPr>
          <p:cNvSpPr/>
          <p:nvPr/>
        </p:nvSpPr>
        <p:spPr>
          <a:xfrm>
            <a:off x="214282" y="214290"/>
            <a:ext cx="8643998" cy="923133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k-KZ" b="1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Адам тек қана әлеуметтік ортада  дамиды.               			(Л.Выготский)</a:t>
            </a:r>
            <a:endParaRPr lang="ru-RU" b="1" dirty="0"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2" name="AutoShape 4" descr="Исторический фон для презентации, скачать бесплатно красивые фоны powerpoint">
            <a:extLst>
              <a:ext uri="{FF2B5EF4-FFF2-40B4-BE49-F238E27FC236}">
                <a16:creationId xmlns:a16="http://schemas.microsoft.com/office/drawing/2014/main" id="{EF4570D2-ABD3-14C8-EABC-885EAA2CE7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-144463"/>
            <a:ext cx="1643062" cy="2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" name="Вертикальный свиток 18">
            <a:extLst>
              <a:ext uri="{FF2B5EF4-FFF2-40B4-BE49-F238E27FC236}">
                <a16:creationId xmlns:a16="http://schemas.microsoft.com/office/drawing/2014/main" id="{1D1BDFA9-ACE3-D571-A8ED-4D394C1CEC16}"/>
              </a:ext>
            </a:extLst>
          </p:cNvPr>
          <p:cNvSpPr/>
          <p:nvPr/>
        </p:nvSpPr>
        <p:spPr>
          <a:xfrm>
            <a:off x="5286375" y="4714875"/>
            <a:ext cx="2571750" cy="2000250"/>
          </a:xfrm>
          <a:prstGeom prst="verticalScroll">
            <a:avLst/>
          </a:prstGeom>
          <a:solidFill>
            <a:srgbClr val="CCEC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дискриминацияны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болдырмау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i="1" dirty="0">
              <a:solidFill>
                <a:srgbClr val="002060"/>
              </a:solidFill>
            </a:endParaRPr>
          </a:p>
          <a:p>
            <a:pPr marL="285750" indent="-285750" algn="ctr" eaLnBrk="1" hangingPunct="1">
              <a:buFont typeface="Wingdings" panose="05000000000000000000" pitchFamily="2" charset="2"/>
              <a:buChar char="Ø"/>
              <a:defRPr/>
            </a:pPr>
            <a:endParaRPr lang="ru-RU" sz="15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AutoShape 2" descr="Педагогтар мен әр түрлі мамандардың инклюзивті білім берудегі әртүрлі —  презентация на Slide-Share.ru 🎓">
            <a:extLst>
              <a:ext uri="{FF2B5EF4-FFF2-40B4-BE49-F238E27FC236}">
                <a16:creationId xmlns:a16="http://schemas.microsoft.com/office/drawing/2014/main" id="{5CB76DBB-B9C8-13D2-E249-BEC1E221D5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5" name="AutoShape 4" descr="Педагогтар мен әр түрлі мамандардың инклюзивті білім берудегі әртүрлі —  презентация на Slide-Share.ru 🎓">
            <a:extLst>
              <a:ext uri="{FF2B5EF4-FFF2-40B4-BE49-F238E27FC236}">
                <a16:creationId xmlns:a16="http://schemas.microsoft.com/office/drawing/2014/main" id="{913C2BD6-76A3-B1E5-C996-AA5F69981B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6" name="AutoShape 6" descr="Педагогтар мен әр түрлі мамандардың инклюзивті білім берудегі әртүрлі —  презентация на Slide-Share.ru 🎓">
            <a:extLst>
              <a:ext uri="{FF2B5EF4-FFF2-40B4-BE49-F238E27FC236}">
                <a16:creationId xmlns:a16="http://schemas.microsoft.com/office/drawing/2014/main" id="{01225978-1702-BD17-4934-F9E53BF2E4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7" name="AutoShape 8" descr="Педагогтар мен әр түрлі мамандардың инклюзивті білім берудегі әртүрлі —  презентация на Slide-Share.ru 🎓">
            <a:extLst>
              <a:ext uri="{FF2B5EF4-FFF2-40B4-BE49-F238E27FC236}">
                <a16:creationId xmlns:a16="http://schemas.microsoft.com/office/drawing/2014/main" id="{95480BB5-CEE3-290B-3630-A2C7F39EB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8" name="AutoShape 10" descr="Педагогтар мен әр түрлі мамандардың инклюзивті білім берудегі әртүрлі —  презентация на Slide-Share.ru 🎓">
            <a:extLst>
              <a:ext uri="{FF2B5EF4-FFF2-40B4-BE49-F238E27FC236}">
                <a16:creationId xmlns:a16="http://schemas.microsoft.com/office/drawing/2014/main" id="{681FA3EB-4E97-80C3-2BD1-A6B8842514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4764" name="Picture 12">
            <a:extLst>
              <a:ext uri="{FF2B5EF4-FFF2-40B4-BE49-F238E27FC236}">
                <a16:creationId xmlns:a16="http://schemas.microsoft.com/office/drawing/2014/main" id="{D12DFA8A-AB86-F4BD-3D7A-2E3ADD95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8672" t="40625" r="27343" b="26041"/>
          <a:stretch>
            <a:fillRect/>
          </a:stretch>
        </p:blipFill>
        <p:spPr bwMode="auto">
          <a:xfrm>
            <a:off x="2786051" y="2357430"/>
            <a:ext cx="3714775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4">
            <a:extLst>
              <a:ext uri="{FF2B5EF4-FFF2-40B4-BE49-F238E27FC236}">
                <a16:creationId xmlns:a16="http://schemas.microsoft.com/office/drawing/2014/main" id="{D5AC3246-6D94-7D63-0ECC-69B6F62A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11163"/>
            <a:ext cx="864552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Объект 3">
            <a:extLst>
              <a:ext uri="{FF2B5EF4-FFF2-40B4-BE49-F238E27FC236}">
                <a16:creationId xmlns:a16="http://schemas.microsoft.com/office/drawing/2014/main" id="{630A33C9-AD37-2D38-09CA-74C079A6FC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534988"/>
            <a:ext cx="8312150" cy="59721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>
            <a:extLst>
              <a:ext uri="{FF2B5EF4-FFF2-40B4-BE49-F238E27FC236}">
                <a16:creationId xmlns:a16="http://schemas.microsoft.com/office/drawing/2014/main" id="{25ED349E-DCCF-6B67-38F9-8FDD2DE3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719138"/>
            <a:ext cx="906621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A9507002-9E63-998C-0327-B963DBF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>
              <a:solidFill>
                <a:srgbClr val="7B9899"/>
              </a:solidFill>
            </a:endParaRPr>
          </a:p>
        </p:txBody>
      </p:sp>
      <p:sp>
        <p:nvSpPr>
          <p:cNvPr id="22531" name="Содержимое 2">
            <a:extLst>
              <a:ext uri="{FF2B5EF4-FFF2-40B4-BE49-F238E27FC236}">
                <a16:creationId xmlns:a16="http://schemas.microsoft.com/office/drawing/2014/main" id="{0CA1CB21-A72F-8CBB-FC0A-F2E30A4AA80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2532" name="Picture 2" descr="Инклюзивті білім берудің негізгі түсінігі мен ұстанымдары-лектор  З.Тұрсынбаева (2 сағат) - YouTube">
            <a:extLst>
              <a:ext uri="{FF2B5EF4-FFF2-40B4-BE49-F238E27FC236}">
                <a16:creationId xmlns:a16="http://schemas.microsoft.com/office/drawing/2014/main" id="{18049545-11B6-67CE-7099-52C6A706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4" descr="фоны геометрические фигуры - Поиск в Google | Gaming logos, Logos, Art">
            <a:extLst>
              <a:ext uri="{FF2B5EF4-FFF2-40B4-BE49-F238E27FC236}">
                <a16:creationId xmlns:a16="http://schemas.microsoft.com/office/drawing/2014/main" id="{EAD49BC6-EFA1-A151-A55D-364BAA7CA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7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EA81BD3-76EF-ED6C-7C74-FCA566C66E24}"/>
              </a:ext>
            </a:extLst>
          </p:cNvPr>
          <p:cNvGraphicFramePr/>
          <p:nvPr/>
        </p:nvGraphicFramePr>
        <p:xfrm>
          <a:off x="3286084" y="0"/>
          <a:ext cx="5072130" cy="4000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38EE1C77-3DD9-EAB3-AA7C-B1665E07E796}"/>
              </a:ext>
            </a:extLst>
          </p:cNvPr>
          <p:cNvSpPr/>
          <p:nvPr/>
        </p:nvSpPr>
        <p:spPr>
          <a:xfrm>
            <a:off x="5072063" y="1428750"/>
            <a:ext cx="1500187" cy="1071563"/>
          </a:xfrm>
          <a:prstGeom prst="ellipse">
            <a:avLst/>
          </a:prstGeom>
          <a:solidFill>
            <a:srgbClr val="66FFCC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k-KZ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Инклюзив-ті білім беру дағдылары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Саламан Декларациясына сәйкес инклюзивті білім беру саясатының міндеттері">
            <a:extLst>
              <a:ext uri="{FF2B5EF4-FFF2-40B4-BE49-F238E27FC236}">
                <a16:creationId xmlns:a16="http://schemas.microsoft.com/office/drawing/2014/main" id="{DDD0F30B-1526-7B45-DD27-C5D6E7CB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5" y="0"/>
            <a:ext cx="3071834" cy="2500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8F359A15-2399-B8D5-2310-BBF826BBAF51}"/>
              </a:ext>
            </a:extLst>
          </p:cNvPr>
          <p:cNvGraphicFramePr/>
          <p:nvPr/>
        </p:nvGraphicFramePr>
        <p:xfrm>
          <a:off x="0" y="4000504"/>
          <a:ext cx="9144000" cy="260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E2933ABF-4D5A-A7BD-2F32-BE01C054EB43}"/>
              </a:ext>
            </a:extLst>
          </p:cNvPr>
          <p:cNvSpPr/>
          <p:nvPr/>
        </p:nvSpPr>
        <p:spPr>
          <a:xfrm>
            <a:off x="1785938" y="5929313"/>
            <a:ext cx="7143750" cy="785812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Char char="•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бұл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әртүрлі мамандар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тарапынан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сұрау бойынша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жүргізіледі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Бұл диагностиканың белгілі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өткізу уақыты болмайды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бойына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сұрау бойынша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жүргізіледі.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Бастапқы кезеңде баланың алда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кездесетін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қиыншылықтары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оқу процесінде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бүгінгі күні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бар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қиыншылықтардың себебін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механизмін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анықтау болып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Шаблон (фон) презентации &quot;Голубые волны&quot; (3 варианта) - Универсальные -  Шаблоны презентаций - Pedsovet.su">
            <a:extLst>
              <a:ext uri="{FF2B5EF4-FFF2-40B4-BE49-F238E27FC236}">
                <a16:creationId xmlns:a16="http://schemas.microsoft.com/office/drawing/2014/main" id="{90675662-7F6C-A78D-E862-75A9E9C4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BF0B8DF7-F90A-9F3E-C308-7769D738D0D9}"/>
              </a:ext>
            </a:extLst>
          </p:cNvPr>
          <p:cNvSpPr/>
          <p:nvPr/>
        </p:nvSpPr>
        <p:spPr>
          <a:xfrm>
            <a:off x="1928794" y="1714488"/>
            <a:ext cx="1928825" cy="1641413"/>
          </a:xfrm>
          <a:prstGeom prst="hexagon">
            <a:avLst/>
          </a:prstGeom>
          <a:solidFill>
            <a:srgbClr val="0070C0"/>
          </a:solidFill>
          <a:ln>
            <a:solidFill>
              <a:srgbClr val="0066FF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Баланы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алғашқы дефектологиялық тексеру</a:t>
            </a:r>
            <a:endParaRPr lang="ru-RU" sz="1400" b="1" i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Шестиугольник 4">
            <a:extLst>
              <a:ext uri="{FF2B5EF4-FFF2-40B4-BE49-F238E27FC236}">
                <a16:creationId xmlns:a16="http://schemas.microsoft.com/office/drawing/2014/main" id="{651DBEE7-7486-1ADE-9DFB-15F86BF159CB}"/>
              </a:ext>
            </a:extLst>
          </p:cNvPr>
          <p:cNvSpPr/>
          <p:nvPr/>
        </p:nvSpPr>
        <p:spPr>
          <a:xfrm>
            <a:off x="357158" y="2500306"/>
            <a:ext cx="1898165" cy="1626718"/>
          </a:xfrm>
          <a:prstGeom prst="hexagon">
            <a:avLst/>
          </a:prstGeom>
          <a:solidFill>
            <a:srgbClr val="3399FF"/>
          </a:solidFill>
          <a:ln>
            <a:solidFill>
              <a:srgbClr val="777777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Бала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дамуындағы ауытқулардың алдын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C6BAB0A4-2408-793F-23D7-F4BA1E2A9382}"/>
              </a:ext>
            </a:extLst>
          </p:cNvPr>
          <p:cNvSpPr/>
          <p:nvPr/>
        </p:nvSpPr>
        <p:spPr>
          <a:xfrm>
            <a:off x="3571868" y="2571744"/>
            <a:ext cx="1908749" cy="1555280"/>
          </a:xfrm>
          <a:prstGeom prst="hexagon">
            <a:avLst/>
          </a:prstGeom>
          <a:solidFill>
            <a:srgbClr val="33CCCC"/>
          </a:solidFill>
          <a:ln>
            <a:solidFill>
              <a:srgbClr val="777777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k-KZ" sz="1400" b="1" i="1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Б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аланың психикалық дамуының динамикасын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бақылау;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3AC44312-1C49-5357-F175-719A20E75C63}"/>
              </a:ext>
            </a:extLst>
          </p:cNvPr>
          <p:cNvSpPr/>
          <p:nvPr/>
        </p:nvSpPr>
        <p:spPr>
          <a:xfrm>
            <a:off x="1916113" y="3429000"/>
            <a:ext cx="1941512" cy="1577975"/>
          </a:xfrm>
          <a:prstGeom prst="hexag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Диагнос-тикалық бағыт</a:t>
            </a:r>
            <a:endParaRPr lang="ru-RU" i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1D86F9DD-D6C4-38B6-5061-71FDC45C95D1}"/>
              </a:ext>
            </a:extLst>
          </p:cNvPr>
          <p:cNvSpPr/>
          <p:nvPr/>
        </p:nvSpPr>
        <p:spPr>
          <a:xfrm>
            <a:off x="285720" y="4143380"/>
            <a:ext cx="1928559" cy="1643074"/>
          </a:xfrm>
          <a:prstGeom prst="hexagon">
            <a:avLst/>
          </a:prstGeom>
          <a:gradFill flip="none" rotWithShape="1">
            <a:gsLst>
              <a:gs pos="39826">
                <a:srgbClr val="ACCFFF"/>
              </a:gs>
              <a:gs pos="34029">
                <a:srgbClr val="A6CCFF"/>
              </a:gs>
              <a:gs pos="25316">
                <a:srgbClr val="9EC8FF"/>
              </a:gs>
              <a:gs pos="13700">
                <a:srgbClr val="93C3FF"/>
              </a:gs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777777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ұйымдарының бағдарламасын меңгерудің деңгейін анықтау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6B0A3D41-EED1-0447-9B99-B0B0AE1EFCE5}"/>
              </a:ext>
            </a:extLst>
          </p:cNvPr>
          <p:cNvSpPr/>
          <p:nvPr/>
        </p:nvSpPr>
        <p:spPr>
          <a:xfrm>
            <a:off x="3571868" y="4143380"/>
            <a:ext cx="2000264" cy="1785950"/>
          </a:xfrm>
          <a:prstGeom prst="hexagon">
            <a:avLst/>
          </a:prstGeom>
          <a:solidFill>
            <a:srgbClr val="009999"/>
          </a:solidFill>
          <a:ln>
            <a:solidFill>
              <a:srgbClr val="777777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Баланың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деңгейіне әсер еткен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әдіс-тәсілдер анықтау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b="1" i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id="{88AB03A1-B506-22E8-20ED-2D0D0B786EED}"/>
              </a:ext>
            </a:extLst>
          </p:cNvPr>
          <p:cNvSpPr/>
          <p:nvPr/>
        </p:nvSpPr>
        <p:spPr>
          <a:xfrm>
            <a:off x="1857356" y="5072074"/>
            <a:ext cx="2071702" cy="1613558"/>
          </a:xfrm>
          <a:prstGeom prst="hexagon">
            <a:avLst/>
          </a:prstGeom>
          <a:solidFill>
            <a:srgbClr val="00CCFF"/>
          </a:solidFill>
          <a:ln>
            <a:solidFill>
              <a:srgbClr val="777777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Мүмкіндігі шектеулі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баланың жеке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ерекшіліктерін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танымдық қызметін, ерік-жігер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саласын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отбасындағы тәрбиелік жағдайдың 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зерттеу</a:t>
            </a:r>
            <a:r>
              <a:rPr lang="ru-RU" sz="1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00" b="1" i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24D116-0D79-E2D1-7AC7-81229B7909CD}"/>
              </a:ext>
            </a:extLst>
          </p:cNvPr>
          <p:cNvSpPr/>
          <p:nvPr/>
        </p:nvSpPr>
        <p:spPr>
          <a:xfrm>
            <a:off x="3286116" y="142852"/>
            <a:ext cx="558457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kk-KZ" sz="32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Диагностикалық жұмыстың негізгі қағидалары</a:t>
            </a:r>
            <a:endParaRPr lang="ru-RU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24593" name="Прямоугольник 27">
            <a:extLst>
              <a:ext uri="{FF2B5EF4-FFF2-40B4-BE49-F238E27FC236}">
                <a16:creationId xmlns:a16="http://schemas.microsoft.com/office/drawing/2014/main" id="{F0878F42-8F52-6404-B5AF-ED1B92E2C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1428750"/>
            <a:ext cx="3665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Сенсорлы-перцептивті жағдай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594" name="Прямоугольник 29">
            <a:extLst>
              <a:ext uri="{FF2B5EF4-FFF2-40B4-BE49-F238E27FC236}">
                <a16:creationId xmlns:a16="http://schemas.microsoft.com/office/drawing/2014/main" id="{E6CB88DF-B953-E5BF-B6D9-3A955C10F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3143250"/>
            <a:ext cx="1149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Зейіні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595" name="Прямоугольник 30">
            <a:extLst>
              <a:ext uri="{FF2B5EF4-FFF2-40B4-BE49-F238E27FC236}">
                <a16:creationId xmlns:a16="http://schemas.microsoft.com/office/drawing/2014/main" id="{0044A116-6E71-E34A-4064-1C36B9D4C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2286000"/>
            <a:ext cx="192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Есте сақтауы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596" name="Прямоугольник 34">
            <a:extLst>
              <a:ext uri="{FF2B5EF4-FFF2-40B4-BE49-F238E27FC236}">
                <a16:creationId xmlns:a16="http://schemas.microsoft.com/office/drawing/2014/main" id="{01D2F29D-9E6C-D562-67C1-740031E1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2714625"/>
            <a:ext cx="1179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Ойлауы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597" name="Прямоугольник 35">
            <a:extLst>
              <a:ext uri="{FF2B5EF4-FFF2-40B4-BE49-F238E27FC236}">
                <a16:creationId xmlns:a16="http://schemas.microsoft.com/office/drawing/2014/main" id="{689F060E-0409-9F20-FFA1-38F6BFBD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3643313"/>
            <a:ext cx="276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Сөйлеу ерекшеліктері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598" name="Прямоугольник 36">
            <a:extLst>
              <a:ext uri="{FF2B5EF4-FFF2-40B4-BE49-F238E27FC236}">
                <a16:creationId xmlns:a16="http://schemas.microsoft.com/office/drawing/2014/main" id="{06B5E354-5619-C223-D323-9369F8067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4143375"/>
            <a:ext cx="2389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 бағалауы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599" name="Прямоугольник 37">
            <a:extLst>
              <a:ext uri="{FF2B5EF4-FFF2-40B4-BE49-F238E27FC236}">
                <a16:creationId xmlns:a16="http://schemas.microsoft.com/office/drawing/2014/main" id="{A5C8E048-C149-06A2-69BA-524749CE4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6286500"/>
            <a:ext cx="1630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Ерік-жігері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600" name="Прямоугольник 38">
            <a:extLst>
              <a:ext uri="{FF2B5EF4-FFF2-40B4-BE49-F238E27FC236}">
                <a16:creationId xmlns:a16="http://schemas.microsoft.com/office/drawing/2014/main" id="{978535FF-80E0-A0EB-0055-94793E12F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4643438"/>
            <a:ext cx="312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Психомоторлық жағдайы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601" name="Прямоугольник 39">
            <a:extLst>
              <a:ext uri="{FF2B5EF4-FFF2-40B4-BE49-F238E27FC236}">
                <a16:creationId xmlns:a16="http://schemas.microsoft.com/office/drawing/2014/main" id="{860AC30F-DFE2-AF1B-B7AA-0AEE9EA3B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1857375"/>
            <a:ext cx="4078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Әлеуметтік-тұрмыстық жағдайы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602" name="Прямоугольник 40">
            <a:extLst>
              <a:ext uri="{FF2B5EF4-FFF2-40B4-BE49-F238E27FC236}">
                <a16:creationId xmlns:a16="http://schemas.microsoft.com/office/drawing/2014/main" id="{30E1F843-7DC6-8CCC-E89D-D6E48ADCE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813" y="5072063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Оқу біліктілігі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603" name="Прямоугольник 41">
            <a:extLst>
              <a:ext uri="{FF2B5EF4-FFF2-40B4-BE49-F238E27FC236}">
                <a16:creationId xmlns:a16="http://schemas.microsoft.com/office/drawing/2014/main" id="{09AE5290-C80B-BCCE-0D53-88AE7EB5F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438" y="5500688"/>
            <a:ext cx="2187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Еңбек біліктілігі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sp>
        <p:nvSpPr>
          <p:cNvPr id="24604" name="Прямоугольник 42">
            <a:extLst>
              <a:ext uri="{FF2B5EF4-FFF2-40B4-BE49-F238E27FC236}">
                <a16:creationId xmlns:a16="http://schemas.microsoft.com/office/drawing/2014/main" id="{3300CB62-B053-0039-F23D-11BA80267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8" y="585787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ru-RU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Коммуникативтілігі</a:t>
            </a:r>
            <a:endParaRPr lang="ru-RU" altLang="ru-RU" b="1" i="1">
              <a:solidFill>
                <a:srgbClr val="002060"/>
              </a:solidFill>
            </a:endParaRPr>
          </a:p>
        </p:txBody>
      </p:sp>
      <p:pic>
        <p:nvPicPr>
          <p:cNvPr id="18462" name="Picture 30" descr="Познакомиться с возможностями допобразования смогут гости фестиваля в  Бобруйске :: Бобруйск - Образование">
            <a:extLst>
              <a:ext uri="{FF2B5EF4-FFF2-40B4-BE49-F238E27FC236}">
                <a16:creationId xmlns:a16="http://schemas.microsoft.com/office/drawing/2014/main" id="{ED54F751-84AE-DECB-6837-5D956D34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57422" cy="2083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ликните для закрытия картинки, нажмите и удерживайте для перемещения в  2020 г | Дизайн фона, Розетки, Шаблоны power point">
            <a:extLst>
              <a:ext uri="{FF2B5EF4-FFF2-40B4-BE49-F238E27FC236}">
                <a16:creationId xmlns:a16="http://schemas.microsoft.com/office/drawing/2014/main" id="{29295F75-C292-277F-AD18-7A68A1B3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с двумя вырезанными противолежащими углами 19">
            <a:extLst>
              <a:ext uri="{FF2B5EF4-FFF2-40B4-BE49-F238E27FC236}">
                <a16:creationId xmlns:a16="http://schemas.microsoft.com/office/drawing/2014/main" id="{4C8BA4C3-2C0F-6525-1481-116B70BDA1C0}"/>
              </a:ext>
            </a:extLst>
          </p:cNvPr>
          <p:cNvSpPr/>
          <p:nvPr/>
        </p:nvSpPr>
        <p:spPr>
          <a:xfrm>
            <a:off x="142875" y="1143000"/>
            <a:ext cx="6500813" cy="714375"/>
          </a:xfrm>
          <a:prstGeom prst="snip2Diag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Сенсорлық және сенсомоторлық дамуын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қалыптастыру;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с двумя вырезанными противолежащими углами 20">
            <a:extLst>
              <a:ext uri="{FF2B5EF4-FFF2-40B4-BE49-F238E27FC236}">
                <a16:creationId xmlns:a16="http://schemas.microsoft.com/office/drawing/2014/main" id="{5CDA6948-7F0D-43CF-6790-105BDA1C4516}"/>
              </a:ext>
            </a:extLst>
          </p:cNvPr>
          <p:cNvSpPr/>
          <p:nvPr/>
        </p:nvSpPr>
        <p:spPr>
          <a:xfrm>
            <a:off x="714375" y="2714625"/>
            <a:ext cx="6500813" cy="571500"/>
          </a:xfrm>
          <a:prstGeom prst="snip2Diag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Пішін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көлем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түсті қабылдауын қалыптастыру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22" name="Прямоугольник с двумя вырезанными противолежащими углами 21">
            <a:extLst>
              <a:ext uri="{FF2B5EF4-FFF2-40B4-BE49-F238E27FC236}">
                <a16:creationId xmlns:a16="http://schemas.microsoft.com/office/drawing/2014/main" id="{43A8C17E-6CB2-084D-34FC-3188231FF73A}"/>
              </a:ext>
            </a:extLst>
          </p:cNvPr>
          <p:cNvSpPr/>
          <p:nvPr/>
        </p:nvSpPr>
        <p:spPr>
          <a:xfrm>
            <a:off x="428625" y="2000250"/>
            <a:ext cx="6500813" cy="571500"/>
          </a:xfrm>
          <a:prstGeom prst="snip2Diag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Кеңістік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уақыт түсініктерін қалыптастыру;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с двумя вырезанными противолежащими углами 22">
            <a:extLst>
              <a:ext uri="{FF2B5EF4-FFF2-40B4-BE49-F238E27FC236}">
                <a16:creationId xmlns:a16="http://schemas.microsoft.com/office/drawing/2014/main" id="{B64FCF25-759F-39B5-4BD8-9AD7715FDA9B}"/>
              </a:ext>
            </a:extLst>
          </p:cNvPr>
          <p:cNvSpPr/>
          <p:nvPr/>
        </p:nvSpPr>
        <p:spPr>
          <a:xfrm>
            <a:off x="1071563" y="3429000"/>
            <a:ext cx="6500812" cy="785813"/>
          </a:xfrm>
          <a:prstGeom prst="snip2Diag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Салыстыру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талдау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жинақтау, қорытындылау, жалпы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ойлау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операцияларын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қалыптастыру;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с двумя вырезанными противолежащими углами 23">
            <a:extLst>
              <a:ext uri="{FF2B5EF4-FFF2-40B4-BE49-F238E27FC236}">
                <a16:creationId xmlns:a16="http://schemas.microsoft.com/office/drawing/2014/main" id="{6E5F447F-0DA9-6782-2A3B-58F746F3F68E}"/>
              </a:ext>
            </a:extLst>
          </p:cNvPr>
          <p:cNvSpPr/>
          <p:nvPr/>
        </p:nvSpPr>
        <p:spPr>
          <a:xfrm>
            <a:off x="1357313" y="4357688"/>
            <a:ext cx="6500812" cy="571500"/>
          </a:xfrm>
          <a:prstGeom prst="snip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Зейіннің тұрақтылығын, зейін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шоғырлануын дамыту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с двумя вырезанными противолежащими углами 24">
            <a:extLst>
              <a:ext uri="{FF2B5EF4-FFF2-40B4-BE49-F238E27FC236}">
                <a16:creationId xmlns:a16="http://schemas.microsoft.com/office/drawing/2014/main" id="{57E05423-CE26-2C05-7FC2-7F0D9D44E442}"/>
              </a:ext>
            </a:extLst>
          </p:cNvPr>
          <p:cNvSpPr/>
          <p:nvPr/>
        </p:nvSpPr>
        <p:spPr>
          <a:xfrm>
            <a:off x="1643063" y="5072063"/>
            <a:ext cx="6500812" cy="571500"/>
          </a:xfrm>
          <a:prstGeom prst="snip2Diag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Көру, есту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 есте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сақтауын дамыту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B8FEDB8-23B6-C1F7-85BD-83C0886FF0AA}"/>
              </a:ext>
            </a:extLst>
          </p:cNvPr>
          <p:cNvSpPr/>
          <p:nvPr/>
        </p:nvSpPr>
        <p:spPr>
          <a:xfrm>
            <a:off x="0" y="142852"/>
            <a:ext cx="71580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Түзету </a:t>
            </a:r>
            <a:r>
              <a:rPr lang="ru-RU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бағыты</a:t>
            </a:r>
            <a:r>
              <a:rPr lang="ru-RU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Прямоугольник с двумя вырезанными противолежащими углами 26">
            <a:extLst>
              <a:ext uri="{FF2B5EF4-FFF2-40B4-BE49-F238E27FC236}">
                <a16:creationId xmlns:a16="http://schemas.microsoft.com/office/drawing/2014/main" id="{20B323DD-20A2-2BD3-71D3-B1C41DA234E3}"/>
              </a:ext>
            </a:extLst>
          </p:cNvPr>
          <p:cNvSpPr/>
          <p:nvPr/>
        </p:nvSpPr>
        <p:spPr>
          <a:xfrm>
            <a:off x="2000250" y="5786438"/>
            <a:ext cx="6500813" cy="785812"/>
          </a:xfrm>
          <a:prstGeom prst="snip2Diag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Психомоторлық дамуды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жүзеге асыру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сөйлеу тілін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сөздік қорын арттыру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5844" name="Picture 4" descr="Кедергісіз орта құру:кеңшілік пен кемшілік » Қазалы аудандық қоғамдық-саяси  газет">
            <a:extLst>
              <a:ext uri="{FF2B5EF4-FFF2-40B4-BE49-F238E27FC236}">
                <a16:creationId xmlns:a16="http://schemas.microsoft.com/office/drawing/2014/main" id="{DDEB17E6-FCD1-F00C-6737-90DA3B5C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4138" y="0"/>
            <a:ext cx="2239862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Фоны для фотошопа.. Обсуждение на LiveInternet - Российский Сервис  Онлайн-Дневников">
            <a:extLst>
              <a:ext uri="{FF2B5EF4-FFF2-40B4-BE49-F238E27FC236}">
                <a16:creationId xmlns:a16="http://schemas.microsoft.com/office/drawing/2014/main" id="{2B2176C2-8347-E866-004D-AAB590AA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940-163C-401D-5436-643F5CADB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63" y="214313"/>
            <a:ext cx="8374062" cy="9699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Педагог-психологтың инклюзивті білім алатын оқушылармен жүргізілген түзету жұмыстары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628" name="AutoShape 2" descr="Картинки по запросу эмблема психолога">
            <a:extLst>
              <a:ext uri="{FF2B5EF4-FFF2-40B4-BE49-F238E27FC236}">
                <a16:creationId xmlns:a16="http://schemas.microsoft.com/office/drawing/2014/main" id="{25EF0FA5-A2F2-49DB-F067-83757E40BA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07E2E05-B7B4-20E8-CD32-5AA12D20A036}"/>
              </a:ext>
            </a:extLst>
          </p:cNvPr>
          <p:cNvSpPr/>
          <p:nvPr/>
        </p:nvSpPr>
        <p:spPr>
          <a:xfrm>
            <a:off x="2532063" y="4081463"/>
            <a:ext cx="564038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kk-KZ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6630" name="TextBox 4">
            <a:extLst>
              <a:ext uri="{FF2B5EF4-FFF2-40B4-BE49-F238E27FC236}">
                <a16:creationId xmlns:a16="http://schemas.microsoft.com/office/drawing/2014/main" id="{FC27D0A0-00BD-4910-CC41-72753EB4A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141663"/>
            <a:ext cx="904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38FF7D-E03F-462F-27C6-5D3C62DB7A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643050"/>
            <a:ext cx="1800200" cy="1942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6258DC-56EF-8F80-2108-F793236E7A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214686"/>
            <a:ext cx="2214578" cy="250484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66F75B-18D7-3A8E-FB92-103F3201F0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4320627"/>
            <a:ext cx="2571768" cy="253737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1C9329-AFE2-0396-9838-04A0328CDD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b="24735"/>
          <a:stretch>
            <a:fillRect/>
          </a:stretch>
        </p:blipFill>
        <p:spPr>
          <a:xfrm>
            <a:off x="4214810" y="1285860"/>
            <a:ext cx="1768223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53BE7125-46C3-C9C5-8DF6-47B9EC0B8DDE}"/>
              </a:ext>
            </a:extLst>
          </p:cNvPr>
          <p:cNvGraphicFramePr/>
          <p:nvPr/>
        </p:nvGraphicFramePr>
        <p:xfrm>
          <a:off x="0" y="1357298"/>
          <a:ext cx="4476760" cy="346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6636" name="Группа 23">
            <a:extLst>
              <a:ext uri="{FF2B5EF4-FFF2-40B4-BE49-F238E27FC236}">
                <a16:creationId xmlns:a16="http://schemas.microsoft.com/office/drawing/2014/main" id="{2C4E7543-237D-7526-67CF-F5E3068F8EFB}"/>
              </a:ext>
            </a:extLst>
          </p:cNvPr>
          <p:cNvGrpSpPr>
            <a:grpSpLocks/>
          </p:cNvGrpSpPr>
          <p:nvPr/>
        </p:nvGrpSpPr>
        <p:grpSpPr bwMode="auto">
          <a:xfrm>
            <a:off x="1428750" y="2286000"/>
            <a:ext cx="1693863" cy="1714500"/>
            <a:chOff x="1785918" y="2643182"/>
            <a:chExt cx="1694118" cy="1714512"/>
          </a:xfrm>
        </p:grpSpPr>
        <p:pic>
          <p:nvPicPr>
            <p:cNvPr id="6148" name="Picture 4" descr="ᐈ Стрелки для презентаций фотографии, картинки инфографика стрелки |  скачать на Depositphotos®">
              <a:extLst>
                <a:ext uri="{FF2B5EF4-FFF2-40B4-BE49-F238E27FC236}">
                  <a16:creationId xmlns:a16="http://schemas.microsoft.com/office/drawing/2014/main" id="{6189465F-E331-36FF-A81E-B4D929D3F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 b="4749"/>
            <a:stretch>
              <a:fillRect/>
            </a:stretch>
          </p:blipFill>
          <p:spPr bwMode="auto">
            <a:xfrm>
              <a:off x="1785918" y="2643182"/>
              <a:ext cx="1694118" cy="17145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640" name="TextBox 20">
              <a:extLst>
                <a:ext uri="{FF2B5EF4-FFF2-40B4-BE49-F238E27FC236}">
                  <a16:creationId xmlns:a16="http://schemas.microsoft.com/office/drawing/2014/main" id="{9174BC2D-BA38-2C6E-7E9A-24CCED867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1670" y="3143248"/>
              <a:ext cx="104067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kk-KZ" altLang="ru-RU" sz="10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Оқушылармен </a:t>
              </a:r>
            </a:p>
            <a:p>
              <a:pPr algn="ctr" eaLnBrk="1" hangingPunct="1"/>
              <a:r>
                <a:rPr lang="kk-KZ" altLang="ru-RU" sz="10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жұмыс жасау </a:t>
              </a:r>
            </a:p>
            <a:p>
              <a:pPr algn="ctr" eaLnBrk="1" hangingPunct="1"/>
              <a:r>
                <a:rPr lang="kk-KZ" altLang="ru-RU" sz="1000" b="1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бағыттары</a:t>
              </a:r>
              <a:endParaRPr lang="ru-RU" altLang="ru-RU" sz="1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6F36E8-733F-9886-66B7-D5C480CFDB81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32715" y="2928934"/>
            <a:ext cx="1811285" cy="1748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Скругленная прямоугольная выноска 24">
            <a:extLst>
              <a:ext uri="{FF2B5EF4-FFF2-40B4-BE49-F238E27FC236}">
                <a16:creationId xmlns:a16="http://schemas.microsoft.com/office/drawing/2014/main" id="{7B034B1A-9E44-0D0F-C4BC-56F3ABE97489}"/>
              </a:ext>
            </a:extLst>
          </p:cNvPr>
          <p:cNvSpPr/>
          <p:nvPr/>
        </p:nvSpPr>
        <p:spPr>
          <a:xfrm>
            <a:off x="571500" y="5000625"/>
            <a:ext cx="3143250" cy="1643063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Қашықтан оқу кезеңіне  оқушылармен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желісі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жасап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қажеттілігіне қарай ата-аналарына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ұсыныстар берілді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1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 зерделеу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 нәтижесі бойынша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оқушыға  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ПМПК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тексеруінен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өткізуге  ата-анасына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ұсыныс жасалды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Голубой фон с бликами Обои для рабочего стола 1152x864">
            <a:extLst>
              <a:ext uri="{FF2B5EF4-FFF2-40B4-BE49-F238E27FC236}">
                <a16:creationId xmlns:a16="http://schemas.microsoft.com/office/drawing/2014/main" id="{0C423C76-DEF8-84DD-3676-63EA7F91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олна 3">
            <a:extLst>
              <a:ext uri="{FF2B5EF4-FFF2-40B4-BE49-F238E27FC236}">
                <a16:creationId xmlns:a16="http://schemas.microsoft.com/office/drawing/2014/main" id="{2A8BD484-2AF8-5A43-A2CB-7470F19475C1}"/>
              </a:ext>
            </a:extLst>
          </p:cNvPr>
          <p:cNvSpPr/>
          <p:nvPr/>
        </p:nvSpPr>
        <p:spPr>
          <a:xfrm>
            <a:off x="1857375" y="214313"/>
            <a:ext cx="6643688" cy="1214437"/>
          </a:xfrm>
          <a:prstGeom prst="wav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k-KZ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Оқушылардың динамикалық </a:t>
            </a:r>
          </a:p>
          <a:p>
            <a:pPr algn="ctr" eaLnBrk="1" hangingPunct="1">
              <a:defRPr/>
            </a:pPr>
            <a:r>
              <a:rPr lang="kk-KZ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даму деңгейі</a:t>
            </a:r>
            <a:endParaRPr lang="ru-RU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D1CBD24-5D00-E231-67D8-695A9E828A3F}"/>
              </a:ext>
            </a:extLst>
          </p:cNvPr>
          <p:cNvGraphicFramePr>
            <a:graphicFrameLocks noGrp="1"/>
          </p:cNvGraphicFramePr>
          <p:nvPr/>
        </p:nvGraphicFramePr>
        <p:xfrm>
          <a:off x="857250" y="1785938"/>
          <a:ext cx="7926388" cy="485933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8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1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19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22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17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714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1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Аты-жөні</a:t>
                      </a:r>
                      <a:endParaRPr lang="ru-RU" sz="11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сынып</a:t>
                      </a:r>
                      <a:endParaRPr lang="ru-RU" sz="11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жасы</a:t>
                      </a:r>
                      <a:endParaRPr lang="ru-RU" sz="11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endParaRPr lang="kk-KZ" sz="1100" b="1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Таным процестерінің даму ерекшеліктері мен қабылдауы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endParaRPr lang="ru-RU" sz="11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Есте сақтауы</a:t>
                      </a:r>
                      <a:endParaRPr lang="ru-RU" sz="11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Ойлау</a:t>
                      </a:r>
                      <a:endParaRPr lang="ru-RU" sz="11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Қабылдау</a:t>
                      </a:r>
                      <a:endParaRPr lang="ru-RU" sz="11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Зейін</a:t>
                      </a:r>
                      <a:endParaRPr lang="ru-RU" sz="11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Логикалық ойлауы</a:t>
                      </a:r>
                      <a:endParaRPr lang="ru-RU" sz="11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1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Сөздік  қоры</a:t>
                      </a:r>
                      <a:endParaRPr lang="ru-RU" sz="11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Сейдазым</a:t>
                      </a:r>
                      <a:r>
                        <a:rPr lang="kk-KZ" sz="1000" b="1" i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Асқар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«В»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жас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2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Әлібай</a:t>
                      </a:r>
                      <a:r>
                        <a:rPr lang="kk-KZ" sz="1000" b="1" i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Нұрсейіт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«З»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жас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3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Ғалымжанқызы Нұрсезім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«Ә»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жас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Нұралиева Назерке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«Ә»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5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Шералы Әли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«А»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6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Дүйсенғали Сержан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«Ә»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7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Арыстанбек Нұрдәулет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«К»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Сайды Медет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«Д»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жас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орташа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өте 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9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Шаяхмет Нұрбақыт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«Ғ»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10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Бердіш Нұрдос</a:t>
                      </a: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«З»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</a:rPr>
                        <a:t>11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Ермак Айқын</a:t>
                      </a:r>
                      <a:endParaRPr lang="ru-RU" sz="1000" b="1" i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«Е»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жас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орта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2625" algn="l"/>
                        </a:tabLst>
                      </a:pPr>
                      <a:r>
                        <a:rPr lang="kk-KZ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төмен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4171" marR="6417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508" name="Picture 4" descr="Познакомиться с возможностями допобразования смогут гости фестиваля в  Бобруйске :: Бобруйск - Образование">
            <a:extLst>
              <a:ext uri="{FF2B5EF4-FFF2-40B4-BE49-F238E27FC236}">
                <a16:creationId xmlns:a16="http://schemas.microsoft.com/office/drawing/2014/main" id="{4D7E77FC-DC89-3CB5-0BD4-BBC1578A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58941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2095</TotalTime>
  <Words>1238</Words>
  <Application>Microsoft Office PowerPoint</Application>
  <PresentationFormat>Экран (4:3)</PresentationFormat>
  <Paragraphs>346</Paragraphs>
  <Slides>32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Georgia</vt:lpstr>
      <vt:lpstr>Wingdings 2</vt:lpstr>
      <vt:lpstr>Wingdings</vt:lpstr>
      <vt:lpstr>Calibri</vt:lpstr>
      <vt:lpstr>Times New Roman</vt:lpstr>
      <vt:lpstr>Официальная</vt:lpstr>
      <vt:lpstr>Диаграмма Microsoft Excel</vt:lpstr>
      <vt:lpstr>Worksheet</vt:lpstr>
      <vt:lpstr>Презентация PowerPoint</vt:lpstr>
      <vt:lpstr>Презентация PowerPoint</vt:lpstr>
      <vt:lpstr>Инклюзивті білім берудің негізгі принциптері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Педагог-психологтың инклюзивті білім алатын оқушылармен жүргізілген түзету жұмыстары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</dc:creator>
  <cp:lastModifiedBy>admin</cp:lastModifiedBy>
  <cp:revision>226</cp:revision>
  <dcterms:created xsi:type="dcterms:W3CDTF">2010-11-14T10:57:21Z</dcterms:created>
  <dcterms:modified xsi:type="dcterms:W3CDTF">2023-06-08T03:22:41Z</dcterms:modified>
</cp:coreProperties>
</file>