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74" r:id="rId2"/>
    <p:sldId id="420" r:id="rId3"/>
    <p:sldId id="414" r:id="rId4"/>
    <p:sldId id="402" r:id="rId5"/>
    <p:sldId id="411" r:id="rId6"/>
    <p:sldId id="291" r:id="rId7"/>
    <p:sldId id="275" r:id="rId8"/>
    <p:sldId id="424" r:id="rId9"/>
    <p:sldId id="273" r:id="rId10"/>
    <p:sldId id="422" r:id="rId11"/>
    <p:sldId id="425" r:id="rId12"/>
    <p:sldId id="427" r:id="rId13"/>
    <p:sldId id="426" r:id="rId14"/>
    <p:sldId id="421" r:id="rId15"/>
  </p:sldIdLst>
  <p:sldSz cx="10693400" cy="7561263"/>
  <p:notesSz cx="6858000" cy="9144000"/>
  <p:defaultTextStyle>
    <a:defPPr>
      <a:defRPr lang="ru-RU"/>
    </a:defPPr>
    <a:lvl1pPr marL="0" algn="l" defTabSz="104213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068" algn="l" defTabSz="104213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136" algn="l" defTabSz="104213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3204" algn="l" defTabSz="104213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4273" algn="l" defTabSz="104213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5339" algn="l" defTabSz="104213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6408" algn="l" defTabSz="104213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7477" algn="l" defTabSz="104213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68543" algn="l" defTabSz="104213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72 шк" initials="7ш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99" autoAdjust="0"/>
  </p:normalViewPr>
  <p:slideViewPr>
    <p:cSldViewPr showGuides="1">
      <p:cViewPr>
        <p:scale>
          <a:sx n="106" d="100"/>
          <a:sy n="106" d="100"/>
        </p:scale>
        <p:origin x="-1122" y="-42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510F3-AC9B-4E7B-8892-117F3D477663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6C5E5-0069-4E0A-BF75-3FA8D0E54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168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672113"/>
            <a:ext cx="9089390" cy="4704786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9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5460912"/>
            <a:ext cx="7485380" cy="1344225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9F2A-DB91-4487-BDD9-0992BF938964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2B96F9-D8B9-4F0F-866C-944F2B82C5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9F2A-DB91-4487-BDD9-0992BF938964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96F9-D8B9-4F0F-866C-944F2B82C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9F2A-DB91-4487-BDD9-0992BF938964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96F9-D8B9-4F0F-866C-944F2B82C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9F2A-DB91-4487-BDD9-0992BF938964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96F9-D8B9-4F0F-866C-944F2B82C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1512253"/>
            <a:ext cx="9089390" cy="2761961"/>
          </a:xfrm>
        </p:spPr>
        <p:txBody>
          <a:bodyPr anchor="b"/>
          <a:lstStyle>
            <a:lvl1pPr algn="ctr" defTabSz="104305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5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4486000"/>
            <a:ext cx="9089390" cy="1247958"/>
          </a:xfrm>
        </p:spPr>
        <p:txBody>
          <a:bodyPr anchor="t"/>
          <a:lstStyle>
            <a:lvl1pPr marL="0" indent="0" algn="ctr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9F2A-DB91-4487-BDD9-0992BF938964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96F9-D8B9-4F0F-866C-944F2B82C5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5257588" y="4326723"/>
            <a:ext cx="99136" cy="9346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91507" y="4326723"/>
            <a:ext cx="99136" cy="9346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24785" y="4326723"/>
            <a:ext cx="99136" cy="9346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27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9F2A-DB91-4487-BDD9-0992BF938964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96F9-D8B9-4F0F-866C-944F2B82C5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27736" y="1764294"/>
            <a:ext cx="4726483" cy="49904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4724775" cy="672112"/>
          </a:xfrm>
        </p:spPr>
        <p:txBody>
          <a:bodyPr anchor="b">
            <a:noAutofit/>
          </a:bodyPr>
          <a:lstStyle>
            <a:lvl1pPr marL="0" indent="0" algn="ctr">
              <a:buNone/>
              <a:defRPr sz="2700" b="0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5812" y="1764295"/>
            <a:ext cx="4726631" cy="672112"/>
          </a:xfrm>
        </p:spPr>
        <p:txBody>
          <a:bodyPr anchor="b">
            <a:noAutofit/>
          </a:bodyPr>
          <a:lstStyle>
            <a:lvl1pPr marL="0" indent="0" algn="ctr">
              <a:buNone/>
              <a:defRPr sz="2700" b="0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9F2A-DB91-4487-BDD9-0992BF938964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96F9-D8B9-4F0F-866C-944F2B82C5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34670" y="2439767"/>
            <a:ext cx="4726483" cy="43149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464327" y="2439768"/>
            <a:ext cx="4726483" cy="43144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9F2A-DB91-4487-BDD9-0992BF938964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96F9-D8B9-4F0F-866C-944F2B82C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9F2A-DB91-4487-BDD9-0992BF938964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96F9-D8B9-4F0F-866C-944F2B82C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011" y="294049"/>
            <a:ext cx="3518055" cy="2310386"/>
          </a:xfrm>
        </p:spPr>
        <p:txBody>
          <a:bodyPr anchor="b"/>
          <a:lstStyle>
            <a:lvl1pPr algn="ctr">
              <a:lnSpc>
                <a:spcPct val="100000"/>
              </a:lnSpc>
              <a:defRPr sz="32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991" y="301051"/>
            <a:ext cx="5842384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08011" y="2688449"/>
            <a:ext cx="3518055" cy="40659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8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9F2A-DB91-4487-BDD9-0992BF938964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96F9-D8B9-4F0F-866C-944F2B82C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171" y="252042"/>
            <a:ext cx="6679661" cy="987165"/>
          </a:xfrm>
        </p:spPr>
        <p:txBody>
          <a:bodyPr anchor="b"/>
          <a:lstStyle>
            <a:lvl1pPr algn="ctr">
              <a:lnSpc>
                <a:spcPct val="100000"/>
              </a:lnSpc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3670" y="1260210"/>
            <a:ext cx="7080663" cy="5006712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64171" y="6406070"/>
            <a:ext cx="6679661" cy="58809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9F2A-DB91-4487-BDD9-0992BF938964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96F9-D8B9-4F0F-866C-944F2B82C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0"/>
            <a:ext cx="9624060" cy="1764295"/>
          </a:xfrm>
          <a:prstGeom prst="rect">
            <a:avLst/>
          </a:prstGeom>
        </p:spPr>
        <p:txBody>
          <a:bodyPr vert="horz" lIns="104306" tIns="52153" rIns="104306" bIns="52153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41581" y="7008171"/>
            <a:ext cx="2439432" cy="402567"/>
          </a:xfrm>
          <a:prstGeom prst="rect">
            <a:avLst/>
          </a:prstGeom>
        </p:spPr>
        <p:txBody>
          <a:bodyPr vert="horz" lIns="104306" tIns="52153" rIns="52153" bIns="52153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4289F2A-DB91-4487-BDD9-0992BF938964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0857" y="7008171"/>
            <a:ext cx="3330549" cy="402567"/>
          </a:xfrm>
          <a:prstGeom prst="rect">
            <a:avLst/>
          </a:prstGeom>
        </p:spPr>
        <p:txBody>
          <a:bodyPr vert="horz" lIns="52153" tIns="52153" rIns="104306" bIns="52153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90889" y="7008171"/>
            <a:ext cx="657199" cy="402567"/>
          </a:xfrm>
          <a:prstGeom prst="rect">
            <a:avLst/>
          </a:prstGeom>
        </p:spPr>
        <p:txBody>
          <a:bodyPr vert="horz" lIns="31292" tIns="52153" rIns="52153" bIns="52153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F2B96F9-D8B9-4F0F-866C-944F2B82C5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9890881" y="7165872"/>
            <a:ext cx="99136" cy="9346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marL="0" algn="ctr" defTabSz="1043056" rtl="0" eaLnBrk="1" latinLnBrk="0" hangingPunct="1"/>
            <a:endParaRPr lang="en-US" sz="21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65553" y="7165872"/>
            <a:ext cx="99136" cy="9346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1043056" rtl="0" eaLnBrk="1" latinLnBrk="0" hangingPunct="1">
        <a:lnSpc>
          <a:spcPts val="6616"/>
        </a:lnSpc>
        <a:spcBef>
          <a:spcPct val="0"/>
        </a:spcBef>
        <a:buNone/>
        <a:defRPr sz="62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Courier New" pitchFamily="49" charset="0"/>
        <a:buChar char="o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Courier New" pitchFamily="49" charset="0"/>
        <a:buChar char="o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Courier New" pitchFamily="49" charset="0"/>
        <a:buChar char="o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Courier New" pitchFamily="49" charset="0"/>
        <a:buChar char="o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ranslate.google.kz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e.google.kz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ranslate.google.kz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e.google.kz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image" Target="../media/image10.jpeg"/><Relationship Id="rId7" Type="http://schemas.openxmlformats.org/officeDocument/2006/relationships/image" Target="../media/image11.jpeg"/><Relationship Id="rId12" Type="http://schemas.openxmlformats.org/officeDocument/2006/relationships/image" Target="../media/image16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11" Type="http://schemas.openxmlformats.org/officeDocument/2006/relationships/image" Target="../media/image15.jpeg"/><Relationship Id="rId5" Type="http://schemas.openxmlformats.org/officeDocument/2006/relationships/package" Target="../embeddings/_____Microsoft_Excel1.xlsx"/><Relationship Id="rId10" Type="http://schemas.openxmlformats.org/officeDocument/2006/relationships/image" Target="../media/image14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package" Target="../embeddings/_____Microsoft_Excel2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3899" y="11029"/>
            <a:ext cx="10693401" cy="7561263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1301" y="1332359"/>
            <a:ext cx="8959809" cy="2308243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360" tIns="45680" rIns="91360" bIns="45680" rtlCol="0">
            <a:spAutoFit/>
          </a:bodyPr>
          <a:lstStyle/>
          <a:p>
            <a:pPr algn="ctr"/>
            <a:r>
              <a:rPr lang="kk-KZ" sz="4800" b="1" dirty="0"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kk-KZ" sz="4800" b="1" dirty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білім беруді қажет ететін оқушылардың оқытылу жағдайы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8668" y="6300912"/>
            <a:ext cx="562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Орындаған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А</a:t>
            </a:r>
            <a:r>
              <a:rPr lang="kk-KZ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.Э.Юсупбекова</a:t>
            </a:r>
          </a:p>
          <a:p>
            <a:r>
              <a:rPr lang="kk-KZ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2022-2023 оқу жылы</a:t>
            </a:r>
            <a:r>
              <a:rPr lang="ru-RU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897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17478" y="0"/>
            <a:ext cx="9715568" cy="78581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6910" y="493430"/>
            <a:ext cx="6336704" cy="58477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</a:rPr>
              <a:t>Жылдық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мониторинг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28" y="1476375"/>
            <a:ext cx="871296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0162" y="324247"/>
            <a:ext cx="9361040" cy="1224136"/>
          </a:xfrm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ru-RU" sz="3200" dirty="0" smtClean="0">
                <a:ln w="12700">
                  <a:noFill/>
                </a:ln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n w="12700">
                  <a:noFill/>
                </a:ln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ln w="12700">
                  <a:noFill/>
                </a:ln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Логопедиялық</a:t>
            </a:r>
            <a:r>
              <a:rPr lang="ru-RU" sz="3200" dirty="0" smtClean="0">
                <a:ln w="12700">
                  <a:noFill/>
                </a:ln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err="1" smtClean="0">
                <a:ln w="12700">
                  <a:noFill/>
                </a:ln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3200" dirty="0" smtClean="0">
                <a:ln w="12700">
                  <a:noFill/>
                </a:ln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ln w="12700">
                  <a:noFill/>
                </a:ln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алатын</a:t>
            </a:r>
            <a:r>
              <a:rPr lang="ru-RU" sz="3200" dirty="0" smtClean="0">
                <a:ln w="12700">
                  <a:noFill/>
                </a:ln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ln w="12700">
                  <a:noFill/>
                </a:ln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оқушылар</a:t>
            </a:r>
            <a:r>
              <a:rPr lang="ru-RU" sz="3200" dirty="0" smtClean="0">
                <a:ln w="12700">
                  <a:noFill/>
                </a:ln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ln w="12700">
                  <a:noFill/>
                </a:ln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3200" dirty="0" smtClean="0">
                <a:ln w="12700">
                  <a:noFill/>
                </a:ln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dirty="0" err="1" smtClean="0">
                <a:ln w="12700">
                  <a:noFill/>
                </a:ln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мәлімет</a:t>
            </a:r>
            <a:r>
              <a:rPr lang="ru-RU" sz="3200" dirty="0" smtClean="0">
                <a:ln w="12700">
                  <a:noFill/>
                </a:ln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400" dirty="0"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gradFill flip="none" rotWithShape="1">
                <a:gsLst>
                  <a:gs pos="0">
                    <a:schemeClr val="tx2">
                      <a:shade val="30000"/>
                      <a:satMod val="115000"/>
                    </a:schemeClr>
                  </a:gs>
                  <a:gs pos="50000">
                    <a:schemeClr val="tx2">
                      <a:shade val="67500"/>
                      <a:satMod val="115000"/>
                    </a:schemeClr>
                  </a:gs>
                  <a:gs pos="100000">
                    <a:schemeClr val="tx2"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541193" y="7402556"/>
            <a:ext cx="152207" cy="15870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8148" y="1764407"/>
            <a:ext cx="9539503" cy="4680520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738188" y="2268463"/>
            <a:ext cx="9035447" cy="3816424"/>
          </a:xfrm>
          <a:prstGeom prst="rect">
            <a:avLst/>
          </a:prstGeom>
        </p:spPr>
        <p:txBody>
          <a:bodyPr vert="horz" lIns="52153" tIns="52153" rIns="52153" bIns="52153">
            <a:normAutofit fontScale="55000" lnSpcReduction="20000"/>
          </a:bodyPr>
          <a:lstStyle>
            <a:lvl1pPr marL="0" marR="73014" indent="0" algn="r" rtl="0" eaLnBrk="1" latinLnBrk="0" hangingPunct="1">
              <a:spcBef>
                <a:spcPts val="456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3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21528" indent="0" algn="ctr" rtl="0" eaLnBrk="1" latinLnBrk="0" hangingPunct="1">
              <a:spcBef>
                <a:spcPts val="370"/>
              </a:spcBef>
              <a:buClr>
                <a:schemeClr val="accent1"/>
              </a:buClr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indent="0" algn="ctr" rtl="0" eaLnBrk="1" latinLnBrk="0" hangingPunct="1">
              <a:spcBef>
                <a:spcPts val="399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indent="0" algn="ctr" rtl="0" eaLnBrk="1" latinLnBrk="0" hangingPunct="1">
              <a:spcBef>
                <a:spcPts val="399"/>
              </a:spcBef>
              <a:buClr>
                <a:schemeClr val="accent2"/>
              </a:buClr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indent="0" algn="ctr" rtl="0" eaLnBrk="1" latinLnBrk="0" hangingPunct="1">
              <a:spcBef>
                <a:spcPts val="399"/>
              </a:spcBef>
              <a:buClr>
                <a:schemeClr val="accent2"/>
              </a:buClr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indent="0" algn="ctr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indent="0" algn="ctr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indent="0" algn="ctr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indent="0" algn="ctr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жылының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1-15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қыркүйек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аралығында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зерттеу-зерделеу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жұмыстары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жүргізілді.Бастауыш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мұғалімдерімен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ата-аналарымен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түсіндіру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жұмыстарын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жүргізіп,қалалық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ПМПК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орталығына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жолдамаға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жіберілді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жарты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жылдық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46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оқушы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қабылданды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Түзету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жұмыстары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жүргізіліп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нәтижесінде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жарты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жылдықта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14  бала 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нәтижемен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логопункттен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босатылды.Қалған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32 бала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келесі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жарты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жылдыққа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қалдырылды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жарты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жылдық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жылының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бастамасымен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зерттеу-зерделеу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жұмыстары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жүргізілді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Қалалық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ПМПК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орталығына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жолдамаға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жіберілді.Нәтижесінде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18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оқушы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қалалық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ПМПК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орталығынан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жолдамамен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келіп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логопунктке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қабылданды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ІІ жарты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жылдықта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50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оқушымен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жүргізілді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Атап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айтсақ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,   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дислалия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- 6 ,  дизартрия - 25 ,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тұтықпа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– 7, ОНР-12,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оқушы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 ІІІ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тоқсан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сонында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оқушы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Маханбетжан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Алисұлтан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ауысуына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түзету-дамыту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сабағынан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босатылды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Түзету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жұмыстарының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нәтижесінде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жарты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жылдықта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оқушы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оң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нәтижемен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логопункттен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босатылды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Қалған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оқушылармен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келесі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жылында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қайта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жалғастырылатын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11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96255"/>
            <a:ext cx="9624060" cy="1368040"/>
          </a:xfrm>
          <a:solidFill>
            <a:schemeClr val="bg1"/>
          </a:solidFill>
          <a:effectLst>
            <a:softEdge rad="127000"/>
          </a:effec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 err="1">
                <a:ln w="12700">
                  <a:noFill/>
                </a:ln>
                <a:gradFill flip="none" rotWithShape="1">
                  <a:gsLst>
                    <a:gs pos="0">
                      <a:srgbClr val="1F497D">
                        <a:shade val="30000"/>
                        <a:satMod val="115000"/>
                      </a:srgbClr>
                    </a:gs>
                    <a:gs pos="50000">
                      <a:srgbClr val="1F497D">
                        <a:shade val="67500"/>
                        <a:satMod val="115000"/>
                      </a:srgbClr>
                    </a:gs>
                    <a:gs pos="100000">
                      <a:srgbClr val="1F497D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Логопедиялық</a:t>
            </a:r>
            <a:r>
              <a:rPr lang="ru-RU" sz="3200" dirty="0">
                <a:ln w="12700">
                  <a:noFill/>
                </a:ln>
                <a:gradFill flip="none" rotWithShape="1">
                  <a:gsLst>
                    <a:gs pos="0">
                      <a:srgbClr val="1F497D">
                        <a:shade val="30000"/>
                        <a:satMod val="115000"/>
                      </a:srgbClr>
                    </a:gs>
                    <a:gs pos="50000">
                      <a:srgbClr val="1F497D">
                        <a:shade val="67500"/>
                        <a:satMod val="115000"/>
                      </a:srgbClr>
                    </a:gs>
                    <a:gs pos="100000">
                      <a:srgbClr val="1F497D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lang="ru-RU" sz="3200" dirty="0" err="1">
                <a:ln w="12700">
                  <a:noFill/>
                </a:ln>
                <a:gradFill flip="none" rotWithShape="1">
                  <a:gsLst>
                    <a:gs pos="0">
                      <a:srgbClr val="1F497D">
                        <a:shade val="30000"/>
                        <a:satMod val="115000"/>
                      </a:srgbClr>
                    </a:gs>
                    <a:gs pos="50000">
                      <a:srgbClr val="1F497D">
                        <a:shade val="67500"/>
                        <a:satMod val="115000"/>
                      </a:srgbClr>
                    </a:gs>
                    <a:gs pos="100000">
                      <a:srgbClr val="1F497D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білім</a:t>
            </a:r>
            <a:r>
              <a:rPr lang="ru-RU" sz="3200" dirty="0">
                <a:ln w="12700">
                  <a:noFill/>
                </a:ln>
                <a:gradFill flip="none" rotWithShape="1">
                  <a:gsLst>
                    <a:gs pos="0">
                      <a:srgbClr val="1F497D">
                        <a:shade val="30000"/>
                        <a:satMod val="115000"/>
                      </a:srgbClr>
                    </a:gs>
                    <a:gs pos="50000">
                      <a:srgbClr val="1F497D">
                        <a:shade val="67500"/>
                        <a:satMod val="115000"/>
                      </a:srgbClr>
                    </a:gs>
                    <a:gs pos="100000">
                      <a:srgbClr val="1F497D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ru-RU" sz="3200" dirty="0" err="1">
                <a:ln w="12700">
                  <a:noFill/>
                </a:ln>
                <a:gradFill flip="none" rotWithShape="1">
                  <a:gsLst>
                    <a:gs pos="0">
                      <a:srgbClr val="1F497D">
                        <a:shade val="30000"/>
                        <a:satMod val="115000"/>
                      </a:srgbClr>
                    </a:gs>
                    <a:gs pos="50000">
                      <a:srgbClr val="1F497D">
                        <a:shade val="67500"/>
                        <a:satMod val="115000"/>
                      </a:srgbClr>
                    </a:gs>
                    <a:gs pos="100000">
                      <a:srgbClr val="1F497D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алатын</a:t>
            </a:r>
            <a:r>
              <a:rPr lang="ru-RU" sz="3200" dirty="0">
                <a:ln w="12700">
                  <a:noFill/>
                </a:ln>
                <a:gradFill flip="none" rotWithShape="1">
                  <a:gsLst>
                    <a:gs pos="0">
                      <a:srgbClr val="1F497D">
                        <a:shade val="30000"/>
                        <a:satMod val="115000"/>
                      </a:srgbClr>
                    </a:gs>
                    <a:gs pos="50000">
                      <a:srgbClr val="1F497D">
                        <a:shade val="67500"/>
                        <a:satMod val="115000"/>
                      </a:srgbClr>
                    </a:gs>
                    <a:gs pos="100000">
                      <a:srgbClr val="1F497D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ru-RU" sz="3200" dirty="0" err="1">
                <a:ln w="12700">
                  <a:noFill/>
                </a:ln>
                <a:gradFill flip="none" rotWithShape="1">
                  <a:gsLst>
                    <a:gs pos="0">
                      <a:srgbClr val="1F497D">
                        <a:shade val="30000"/>
                        <a:satMod val="115000"/>
                      </a:srgbClr>
                    </a:gs>
                    <a:gs pos="50000">
                      <a:srgbClr val="1F497D">
                        <a:shade val="67500"/>
                        <a:satMod val="115000"/>
                      </a:srgbClr>
                    </a:gs>
                    <a:gs pos="100000">
                      <a:srgbClr val="1F497D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оқушылар</a:t>
            </a:r>
            <a:r>
              <a:rPr lang="ru-RU" sz="3200" dirty="0">
                <a:ln w="12700">
                  <a:noFill/>
                </a:ln>
                <a:gradFill flip="none" rotWithShape="1">
                  <a:gsLst>
                    <a:gs pos="0">
                      <a:srgbClr val="1F497D">
                        <a:shade val="30000"/>
                        <a:satMod val="115000"/>
                      </a:srgbClr>
                    </a:gs>
                    <a:gs pos="50000">
                      <a:srgbClr val="1F497D">
                        <a:shade val="67500"/>
                        <a:satMod val="115000"/>
                      </a:srgbClr>
                    </a:gs>
                    <a:gs pos="100000">
                      <a:srgbClr val="1F497D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ru-RU" sz="3200" dirty="0" err="1">
                <a:ln w="12700">
                  <a:noFill/>
                </a:ln>
                <a:gradFill flip="none" rotWithShape="1">
                  <a:gsLst>
                    <a:gs pos="0">
                      <a:srgbClr val="1F497D">
                        <a:shade val="30000"/>
                        <a:satMod val="115000"/>
                      </a:srgbClr>
                    </a:gs>
                    <a:gs pos="50000">
                      <a:srgbClr val="1F497D">
                        <a:shade val="67500"/>
                        <a:satMod val="115000"/>
                      </a:srgbClr>
                    </a:gs>
                    <a:gs pos="100000">
                      <a:srgbClr val="1F497D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туралы</a:t>
            </a:r>
            <a:r>
              <a:rPr lang="ru-RU" sz="3200" dirty="0">
                <a:ln w="12700">
                  <a:noFill/>
                </a:ln>
                <a:gradFill flip="none" rotWithShape="1">
                  <a:gsLst>
                    <a:gs pos="0">
                      <a:srgbClr val="1F497D">
                        <a:shade val="30000"/>
                        <a:satMod val="115000"/>
                      </a:srgbClr>
                    </a:gs>
                    <a:gs pos="50000">
                      <a:srgbClr val="1F497D">
                        <a:shade val="67500"/>
                        <a:satMod val="115000"/>
                      </a:srgbClr>
                    </a:gs>
                    <a:gs pos="100000">
                      <a:srgbClr val="1F497D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lang="ru-RU" sz="3200" dirty="0" err="1">
                <a:ln w="12700">
                  <a:noFill/>
                </a:ln>
                <a:gradFill flip="none" rotWithShape="1">
                  <a:gsLst>
                    <a:gs pos="0">
                      <a:srgbClr val="1F497D">
                        <a:shade val="30000"/>
                        <a:satMod val="115000"/>
                      </a:srgbClr>
                    </a:gs>
                    <a:gs pos="50000">
                      <a:srgbClr val="1F497D">
                        <a:shade val="67500"/>
                        <a:satMod val="115000"/>
                      </a:srgbClr>
                    </a:gs>
                    <a:gs pos="100000">
                      <a:srgbClr val="1F497D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мәлімет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353314"/>
              </p:ext>
            </p:extLst>
          </p:nvPr>
        </p:nvGraphicFramePr>
        <p:xfrm>
          <a:off x="1458268" y="3060551"/>
          <a:ext cx="8004739" cy="2846623"/>
        </p:xfrm>
        <a:graphic>
          <a:graphicData uri="http://schemas.openxmlformats.org/drawingml/2006/table">
            <a:tbl>
              <a:tblPr/>
              <a:tblGrid>
                <a:gridCol w="1921446"/>
                <a:gridCol w="2014903"/>
                <a:gridCol w="2045770"/>
                <a:gridCol w="2022620"/>
              </a:tblGrid>
              <a:tr h="11169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u-RU" sz="2000" b="1" kern="120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Жалпы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оқушы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саны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u-RU" sz="2000" b="1" kern="120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Босатылған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оқушы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kk-KZ" sz="2000" b="1" kern="120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kk-KZ" sz="20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Қ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орытынды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008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2000" b="1" kern="12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І жарты жылдық</a:t>
                      </a:r>
                      <a:endParaRPr lang="ru-RU" sz="20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46</a:t>
                      </a:r>
                      <a:endParaRPr lang="ru-RU" sz="20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2000" b="1" kern="12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14</a:t>
                      </a:r>
                      <a:endParaRPr lang="ru-RU" sz="20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20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32</a:t>
                      </a:r>
                      <a:endParaRPr lang="ru-RU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2000" b="1" kern="12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ІІ жарты жылдық</a:t>
                      </a:r>
                      <a:endParaRPr lang="ru-RU" sz="20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2000" b="1" kern="12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50</a:t>
                      </a:r>
                      <a:endParaRPr lang="ru-RU" sz="20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2000" b="1" kern="12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20</a:t>
                      </a:r>
                      <a:endParaRPr lang="ru-RU" sz="20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20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30</a:t>
                      </a:r>
                      <a:endParaRPr lang="ru-RU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51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220" y="468263"/>
            <a:ext cx="8352928" cy="1440048"/>
          </a:xfrm>
          <a:solidFill>
            <a:schemeClr val="bg1"/>
          </a:solidFill>
          <a:effectLst>
            <a:softEdge rad="127000"/>
          </a:effectLst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  <a:cs typeface="Times New Roman"/>
              </a:rPr>
              <a:t/>
            </a:r>
            <a:br>
              <a:rPr lang="kk-KZ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  <a:cs typeface="Times New Roman"/>
              </a:rPr>
            </a:br>
            <a:r>
              <a:rPr lang="kk-KZ" sz="28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  <a:cs typeface="Times New Roman"/>
              </a:rPr>
              <a:t/>
            </a:r>
            <a:br>
              <a:rPr lang="kk-KZ" sz="28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  <a:cs typeface="Times New Roman"/>
              </a:rPr>
            </a:br>
            <a:r>
              <a:rPr lang="kk-KZ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  <a:cs typeface="Times New Roman"/>
              </a:rPr>
              <a:t/>
            </a:r>
            <a:br>
              <a:rPr lang="kk-KZ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  <a:cs typeface="Times New Roman"/>
              </a:rPr>
            </a:br>
            <a:r>
              <a:rPr lang="kk-KZ" sz="28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  <a:cs typeface="Times New Roman"/>
              </a:rPr>
              <a:t/>
            </a:r>
            <a:br>
              <a:rPr lang="kk-KZ" sz="28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  <a:cs typeface="Times New Roman"/>
              </a:rPr>
            </a:br>
            <a:r>
              <a:rPr lang="kk-KZ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  <a:cs typeface="Times New Roman"/>
              </a:rPr>
              <a:t/>
            </a:r>
            <a:br>
              <a:rPr lang="kk-KZ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  <a:cs typeface="Times New Roman"/>
              </a:rPr>
            </a:br>
            <a:r>
              <a:rPr lang="kk-KZ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  <a:cs typeface="Times New Roman"/>
              </a:rPr>
              <a:t>Логопедиялық білім алатын оқушылардын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Times New Roman"/>
                <a:cs typeface="Times New Roman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Times New Roman"/>
                <a:cs typeface="Times New Roman"/>
              </a:rPr>
            </a:br>
            <a:r>
              <a:rPr lang="kk-KZ" sz="2800" b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  <a:cs typeface="Times New Roman"/>
              </a:rPr>
              <a:t>Жылдық мониторингі</a:t>
            </a:r>
            <a:r>
              <a:rPr lang="ru-RU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Times New Roman"/>
                <a:cs typeface="Times New Roman"/>
              </a:rPr>
              <a:t/>
            </a:r>
            <a:br>
              <a:rPr lang="ru-RU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Times New Roman"/>
                <a:cs typeface="Times New Roman"/>
              </a:rPr>
            </a:br>
            <a:endParaRPr lang="ru-RU" sz="1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244" y="2052439"/>
            <a:ext cx="8208912" cy="3960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80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2444" y="1908423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70236" y="2323921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Назарларыңызға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рахмет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32" y="3603426"/>
            <a:ext cx="2952328" cy="223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2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430" y="684287"/>
            <a:ext cx="9708574" cy="108000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105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5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5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105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105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5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2105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5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sz="2105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5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заңнамалық</a:t>
            </a:r>
            <a:r>
              <a:rPr lang="ru-RU" sz="2105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5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актілеріне</a:t>
            </a:r>
            <a:r>
              <a:rPr lang="ru-RU" sz="2105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5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инклюзивті</a:t>
            </a:r>
            <a:r>
              <a:rPr lang="ru-RU" sz="2105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5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105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5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беру </a:t>
            </a:r>
            <a:r>
              <a:rPr lang="ru-RU" sz="2105" b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мәселелері</a:t>
            </a:r>
            <a:r>
              <a:rPr lang="ru-RU" sz="2105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5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105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5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</a:t>
            </a:r>
            <a:r>
              <a:rPr lang="ru-RU" sz="2105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105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толықтырулар</a:t>
            </a:r>
            <a:r>
              <a:rPr lang="ru-RU" sz="2105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5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енгізу</a:t>
            </a:r>
            <a:r>
              <a:rPr lang="ru-RU" sz="2105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5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105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105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105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5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2105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5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Заңы</a:t>
            </a:r>
            <a:r>
              <a:rPr lang="ru-RU" sz="2105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2021 </a:t>
            </a:r>
            <a:r>
              <a:rPr lang="ru-RU" sz="2105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2105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ru-RU" sz="2105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маусымдағы</a:t>
            </a:r>
            <a:r>
              <a:rPr lang="ru-RU" sz="2105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№ 56-</a:t>
            </a:r>
            <a:r>
              <a:rPr lang="en-US" sz="2105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VII </a:t>
            </a:r>
            <a:r>
              <a:rPr lang="ru-RU" sz="2105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ҚРЗ</a:t>
            </a:r>
            <a:endParaRPr lang="ru-RU" sz="210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7857" y="2224968"/>
            <a:ext cx="3832635" cy="2360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4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842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184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184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2002 </a:t>
            </a:r>
            <a:r>
              <a:rPr lang="ru-RU" sz="1842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184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ru-RU" sz="1842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шілдедегі</a:t>
            </a:r>
            <a:r>
              <a:rPr lang="ru-RU" sz="184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1842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</a:t>
            </a:r>
            <a:r>
              <a:rPr lang="ru-RU" sz="184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шектеулі</a:t>
            </a:r>
            <a:r>
              <a:rPr lang="ru-RU" sz="184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</a:t>
            </a:r>
            <a:r>
              <a:rPr lang="ru-RU" sz="184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184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4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медициналық-педагогикалық</a:t>
            </a:r>
            <a:r>
              <a:rPr lang="ru-RU" sz="184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түзеу</a:t>
            </a:r>
            <a:r>
              <a:rPr lang="ru-RU" sz="184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184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sz="184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184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1842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Заңы</a:t>
            </a:r>
            <a:r>
              <a:rPr lang="ru-RU" sz="184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842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184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184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2002 </a:t>
            </a:r>
            <a:r>
              <a:rPr lang="ru-RU" sz="1842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184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ru-RU" sz="1842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шілдедегі</a:t>
            </a:r>
            <a:r>
              <a:rPr lang="ru-RU" sz="184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№343 </a:t>
            </a:r>
            <a:r>
              <a:rPr lang="ru-RU" sz="1842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Заңы</a:t>
            </a:r>
            <a:endParaRPr lang="en-US" sz="1842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42304" y="2818764"/>
            <a:ext cx="3740191" cy="1509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0631" indent="-250631">
              <a:buFont typeface="Wingdings" panose="05000000000000000000" pitchFamily="2" charset="2"/>
              <a:buChar char="ü"/>
            </a:pPr>
            <a:r>
              <a:rPr lang="ru-RU" sz="184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842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184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Республикасындағы</a:t>
            </a:r>
            <a:r>
              <a:rPr lang="ru-RU" sz="184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184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құқықтары</a:t>
            </a:r>
            <a:r>
              <a:rPr lang="ru-RU" sz="184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184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2002 </a:t>
            </a:r>
            <a:r>
              <a:rPr lang="ru-RU" sz="1842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184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ru-RU" sz="1842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тамыздағы</a:t>
            </a:r>
            <a:r>
              <a:rPr lang="ru-RU" sz="184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184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184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Заңы</a:t>
            </a:r>
            <a:r>
              <a:rPr lang="ru-RU" sz="184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0196" y="4834036"/>
            <a:ext cx="3307958" cy="2360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0631" indent="-250631">
              <a:buFont typeface="Wingdings" panose="05000000000000000000" pitchFamily="2" charset="2"/>
              <a:buChar char="ü"/>
            </a:pPr>
            <a:r>
              <a:rPr lang="ru-RU" sz="184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842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184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Республикасында</a:t>
            </a:r>
            <a:r>
              <a:rPr lang="ru-RU" sz="184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мүгедектерді</a:t>
            </a:r>
            <a:r>
              <a:rPr lang="ru-RU" sz="184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184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sz="184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туралы"2005 </a:t>
            </a:r>
            <a:r>
              <a:rPr lang="ru-RU" sz="1842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184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ru-RU" sz="1842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сәуірдегі</a:t>
            </a:r>
            <a:r>
              <a:rPr lang="ru-RU" sz="184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184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184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Заңы</a:t>
            </a:r>
            <a:r>
              <a:rPr lang="ru-RU" sz="184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842" dirty="0">
                <a:solidFill>
                  <a:srgbClr val="000080"/>
                </a:solidFill>
                <a:latin typeface="YS Text"/>
                <a:hlinkClick r:id="rId2"/>
              </a:rPr>
              <a:t/>
            </a:r>
            <a:br>
              <a:rPr lang="ru-RU" sz="1842" dirty="0">
                <a:solidFill>
                  <a:srgbClr val="000080"/>
                </a:solidFill>
                <a:latin typeface="YS Text"/>
                <a:hlinkClick r:id="rId2"/>
              </a:rPr>
            </a:br>
            <a:endParaRPr lang="en-US" sz="1842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98828" y="5652839"/>
            <a:ext cx="3602151" cy="942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0631" indent="-250631">
              <a:buFont typeface="Wingdings" panose="05000000000000000000" pitchFamily="2" charset="2"/>
              <a:buChar char="ü"/>
            </a:pPr>
            <a:r>
              <a:rPr lang="ru-RU" sz="184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842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84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184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2007 </a:t>
            </a:r>
            <a:r>
              <a:rPr lang="ru-RU" sz="1842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184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ru-RU" sz="1842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шілдедегі</a:t>
            </a:r>
            <a:r>
              <a:rPr lang="ru-RU" sz="184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184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184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Заңы</a:t>
            </a:r>
            <a:endParaRPr lang="ru-RU" sz="1842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6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31" y="1915487"/>
            <a:ext cx="3283158" cy="31922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521" y="599384"/>
            <a:ext cx="9620937" cy="729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10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10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1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1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2007 </a:t>
            </a:r>
            <a:r>
              <a:rPr lang="ru-RU" sz="210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21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ru-RU" sz="210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шілдедегі</a:t>
            </a:r>
            <a:r>
              <a:rPr lang="ru-RU" sz="21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1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21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Заңы</a:t>
            </a:r>
            <a:endParaRPr lang="ru-RU" sz="2105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6708" y="2218161"/>
            <a:ext cx="6108106" cy="36080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тарау</a:t>
            </a: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Осы </a:t>
            </a:r>
            <a:r>
              <a:rPr lang="ru-RU" sz="1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Заңда</a:t>
            </a: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пайдаланылатын</a:t>
            </a: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ұғымдар</a:t>
            </a: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50-3)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психологиялық-педагогикалық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сүйемелдеу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ұйымдарында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асырылатын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қажеттіліктерін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берілуіне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қажеттілігі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адамдарды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табысты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әлеуметтік-психологиялық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жасалатын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жүйелі-ұйымдастырылған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1-бапта: 7-4) </a:t>
            </a:r>
            <a:r>
              <a:rPr lang="ru-RU" sz="1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тармақшалар</a:t>
            </a: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мынадай</a:t>
            </a: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редакцияда</a:t>
            </a: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жазылсын</a:t>
            </a: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ctr">
              <a:buNone/>
            </a:pP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7-4)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берілуіне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қажеттілігі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адамдардың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кемтар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бағдарламаларын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меңгеруі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оларсыз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болмайтын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-дара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дамытатын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түзететін-дамытатын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әдістерін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құралдарды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тыныс-тіршілік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ортасын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психологиялық-педагогикалық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қолдап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отыруды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көрсетілетін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қызметтерді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қамтитын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3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78748" y="1684585"/>
            <a:ext cx="3956596" cy="3758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4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 МЕН ТОЛЫҚТЫРУ</a:t>
            </a:r>
            <a:endParaRPr lang="en-US" sz="1842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527" y="1788529"/>
            <a:ext cx="2308040" cy="65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42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kk-KZ" sz="184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білім беру</a:t>
            </a:r>
            <a:r>
              <a:rPr lang="ru-RU" sz="184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4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184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endParaRPr lang="ru-RU" sz="1842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349" y="3698576"/>
            <a:ext cx="2438971" cy="1226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1842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184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84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1842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қажеттіліктері</a:t>
            </a:r>
            <a:endParaRPr lang="ru-RU" sz="1842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42" dirty="0">
                <a:solidFill>
                  <a:srgbClr val="000080"/>
                </a:solidFill>
                <a:latin typeface="YS Text"/>
                <a:hlinkClick r:id="rId3"/>
              </a:rPr>
              <a:t/>
            </a:r>
            <a:br>
              <a:rPr lang="ru-RU" sz="1842" dirty="0">
                <a:solidFill>
                  <a:srgbClr val="000080"/>
                </a:solidFill>
                <a:latin typeface="YS Text"/>
                <a:hlinkClick r:id="rId3"/>
              </a:rPr>
            </a:br>
            <a:endParaRPr lang="ru-RU" sz="1842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67" y="2419290"/>
            <a:ext cx="2180156" cy="7898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6550" y="3887635"/>
            <a:ext cx="3272464" cy="31815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833" y="4419960"/>
            <a:ext cx="1946367" cy="70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8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566" y="1093358"/>
            <a:ext cx="9253663" cy="755800"/>
          </a:xfrm>
        </p:spPr>
        <p:txBody>
          <a:bodyPr>
            <a:noAutofit/>
          </a:bodyPr>
          <a:lstStyle/>
          <a:p>
            <a:pPr algn="ctr"/>
            <a:r>
              <a:rPr lang="ru-RU" sz="2105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Психологиялық-педагогикалық</a:t>
            </a:r>
            <a:r>
              <a:rPr lang="ru-RU" sz="210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105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қолдау</a:t>
            </a:r>
            <a:r>
              <a:rPr lang="ru-RU" sz="210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105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қызметінің</a:t>
            </a:r>
            <a:r>
              <a:rPr lang="ru-RU" sz="210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105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жұмысын</a:t>
            </a:r>
            <a:r>
              <a:rPr lang="ru-RU" sz="210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105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ұйымдастыру</a:t>
            </a:r>
            <a:endParaRPr lang="ru-RU" sz="2105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156" y="2052439"/>
            <a:ext cx="4680954" cy="403244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психологиялық-педагогикалық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(ППСС)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басшысы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бұйрық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шығарады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істеуі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ережесі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бекітілді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Директордың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жөніндегі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орынбасары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аталған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қадағалауда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кеңестің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психологиялық-педагогикалық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қызметінің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мамандары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қатыстырылды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2804" y="2195124"/>
            <a:ext cx="3960440" cy="5178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Психологиялық-педагогикалық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қызметінің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құрамы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000" dirty="0">
              <a:solidFill>
                <a:srgbClr val="0563C1"/>
              </a:solidFill>
              <a:latin typeface="YS Text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250631" indent="-250631">
              <a:buFont typeface="Wingdings" panose="05000000000000000000" pitchFamily="2" charset="2"/>
              <a:buChar char="Ø"/>
            </a:pP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Мектеп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директоры</a:t>
            </a:r>
          </a:p>
          <a:p>
            <a:pPr marL="250631" indent="-250631">
              <a:buFont typeface="Wingdings" panose="05000000000000000000" pitchFamily="2" charset="2"/>
              <a:buChar char="Ø"/>
            </a:pP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директордың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оқу-тәрбие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жөніндегі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орынбасары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50631" indent="-250631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логопед-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50631" indent="-250631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педагог-психолог;</a:t>
            </a:r>
          </a:p>
          <a:p>
            <a:pPr marL="250631" indent="-250631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дефектолог-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50631" indent="-250631">
              <a:buFont typeface="Wingdings" panose="05000000000000000000" pitchFamily="2" charset="2"/>
              <a:buChar char="Ø"/>
            </a:pP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педагог;</a:t>
            </a:r>
            <a:endParaRPr lang="ru-RU" sz="2000" dirty="0">
              <a:solidFill>
                <a:srgbClr val="0563C1"/>
              </a:solidFill>
              <a:latin typeface="YS Text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endParaRPr lang="ru-RU" sz="2000" dirty="0">
              <a:solidFill>
                <a:srgbClr val="0563C1"/>
              </a:solidFill>
              <a:latin typeface="YS Text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endParaRPr lang="ru-RU" sz="1842" dirty="0">
              <a:solidFill>
                <a:srgbClr val="0563C1"/>
              </a:solidFill>
              <a:latin typeface="YS Text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endParaRPr lang="ru-RU" sz="1842" dirty="0">
              <a:solidFill>
                <a:srgbClr val="0563C1"/>
              </a:solidFill>
              <a:latin typeface="YS Text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endParaRPr lang="ru-RU" sz="1842" dirty="0">
              <a:solidFill>
                <a:srgbClr val="0563C1"/>
              </a:solidFill>
              <a:latin typeface="YS Text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endParaRPr lang="ru-RU" sz="1842" dirty="0">
              <a:solidFill>
                <a:srgbClr val="0563C1"/>
              </a:solidFill>
              <a:latin typeface="YS Text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ru-RU" sz="1842" dirty="0">
                <a:solidFill>
                  <a:srgbClr val="0563C1"/>
                </a:solidFill>
                <a:latin typeface="YS Text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/>
            </a:r>
            <a:br>
              <a:rPr lang="ru-RU" sz="1842" dirty="0">
                <a:solidFill>
                  <a:srgbClr val="0563C1"/>
                </a:solidFill>
                <a:latin typeface="YS Text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</a:br>
            <a:endParaRPr lang="ru-RU" sz="1842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740" y="6467905"/>
            <a:ext cx="995255" cy="132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442" y="1879892"/>
            <a:ext cx="8334855" cy="34064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94430" y="2381926"/>
            <a:ext cx="2027799" cy="3758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42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84604" y="2178441"/>
            <a:ext cx="2406684" cy="3758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42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</a:t>
            </a:r>
            <a:r>
              <a:rPr lang="ru-RU" sz="1842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-дефектолог</a:t>
            </a:r>
            <a:r>
              <a:rPr lang="ru-RU" sz="184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79700" y="3474731"/>
            <a:ext cx="2017925" cy="3758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42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</a:t>
            </a:r>
            <a:r>
              <a:rPr lang="ru-RU" sz="1842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-логопед</a:t>
            </a:r>
            <a:r>
              <a:rPr lang="ru-RU" sz="184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95743" y="3395213"/>
            <a:ext cx="1517957" cy="375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842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42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ұғалім</a:t>
            </a:r>
            <a:endParaRPr lang="ru-RU" sz="1842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8997" y="5406187"/>
            <a:ext cx="8807064" cy="1226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1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1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sz="1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1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ата-аналары</a:t>
            </a:r>
            <a:r>
              <a:rPr lang="ru-RU" sz="1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заңды</a:t>
            </a:r>
            <a:r>
              <a:rPr lang="ru-RU" sz="1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өкілдері</a:t>
            </a:r>
            <a:r>
              <a:rPr lang="ru-RU" sz="1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психологиялық-педагогикалық</a:t>
            </a:r>
            <a:r>
              <a:rPr lang="ru-RU" sz="1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сүйемелдеудің</a:t>
            </a:r>
            <a:r>
              <a:rPr lang="ru-RU" sz="1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1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бағдарламаларын</a:t>
            </a:r>
            <a:r>
              <a:rPr lang="ru-RU" sz="1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әзірленіп</a:t>
            </a:r>
            <a:r>
              <a:rPr lang="ru-RU" sz="1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lang="ru-RU" sz="1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асырылуда</a:t>
            </a:r>
            <a:r>
              <a:rPr lang="ru-RU" sz="1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ата-аналарға</a:t>
            </a:r>
            <a:r>
              <a:rPr lang="ru-RU" sz="1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түзету-дамыту</a:t>
            </a:r>
            <a:r>
              <a:rPr lang="ru-RU" sz="1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1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процесінің</a:t>
            </a:r>
            <a:r>
              <a:rPr lang="ru-RU" sz="1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нәтижелері</a:t>
            </a:r>
            <a:r>
              <a:rPr lang="ru-RU" sz="1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1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sz="1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1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sz="1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берілуде</a:t>
            </a:r>
            <a:r>
              <a:rPr lang="ru-RU" sz="1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0941" y="3493001"/>
            <a:ext cx="5388094" cy="180231"/>
          </a:xfrm>
        </p:spPr>
        <p:txBody>
          <a:bodyPr>
            <a:normAutofit fontScale="9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3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3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3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3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6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егізгі</a:t>
            </a:r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</a:t>
            </a:r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36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қызметтері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3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3600" b="0" i="0" u="none" strike="noStrike" dirty="0" smtClean="0">
                <a:solidFill>
                  <a:srgbClr val="000080"/>
                </a:solidFill>
                <a:effectLst/>
                <a:latin typeface="YS Text"/>
                <a:hlinkClick r:id="rId3"/>
              </a:rPr>
              <a:t/>
            </a:r>
            <a:br>
              <a:rPr lang="ru-RU" sz="3600" b="0" i="0" u="none" strike="noStrike" dirty="0" smtClean="0">
                <a:solidFill>
                  <a:srgbClr val="000080"/>
                </a:solidFill>
                <a:effectLst/>
                <a:latin typeface="YS Text"/>
                <a:hlinkClick r:id="rId3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6221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7002" y="4949952"/>
            <a:ext cx="2844316" cy="20204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89048" y="208734"/>
            <a:ext cx="8879651" cy="1323358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360" tIns="45680" rIns="91360" bIns="45680" rtlCol="0">
            <a:spAutoFit/>
          </a:bodyPr>
          <a:lstStyle/>
          <a:p>
            <a:pPr algn="ctr"/>
            <a:r>
              <a:rPr kumimoji="0" lang="kk-KZ" sz="4000" b="1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Түзету</a:t>
            </a:r>
            <a:r>
              <a:rPr kumimoji="0" lang="en-US" sz="4000" b="1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Lucida Calligraphy" panose="03010101010101010101" pitchFamily="66" charset="0"/>
                <a:cs typeface="Times New Roman" pitchFamily="18" charset="0"/>
              </a:rPr>
              <a:t>-</a:t>
            </a:r>
            <a:r>
              <a:rPr kumimoji="0" lang="kk-KZ" sz="4000" b="1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дамыту сабағынан жұмыс барысынан үзінді</a:t>
            </a:r>
            <a:endParaRPr lang="ru-RU" sz="4000" b="1" cap="none" spc="0" dirty="0">
              <a:ln w="22225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="" xmlns:a16="http://schemas.microsoft.com/office/drawing/2014/main" id="{D24DEAD1-F7BE-4461-98DE-DB9A381E56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33925" y="3592513"/>
          <a:ext cx="12255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Worksheet" r:id="rId5" imgW="1225513" imgH="374613" progId="Excel.Sheet.12">
                  <p:embed/>
                </p:oleObj>
              </mc:Choice>
              <mc:Fallback>
                <p:oleObj name="Worksheet" r:id="rId5" imgW="1225513" imgH="374613" progId="Excel.Shee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3925" y="3592513"/>
                        <a:ext cx="1225550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2">
            <a:extLst>
              <a:ext uri="{FF2B5EF4-FFF2-40B4-BE49-F238E27FC236}">
                <a16:creationId xmlns="" xmlns:a16="http://schemas.microsoft.com/office/drawing/2014/main" id="{DBB8BA7B-E271-453A-9CEE-7AC4ADD728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94300" y="3627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>
            <a:extLst>
              <a:ext uri="{FF2B5EF4-FFF2-40B4-BE49-F238E27FC236}">
                <a16:creationId xmlns="" xmlns:a16="http://schemas.microsoft.com/office/drawing/2014/main" id="{9FA26A0F-7286-4544-8342-F2E8A54B24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46700" y="37798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CAE883C-023C-4798-96AB-5CBEDAE68A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3785"/>
            <a:ext cx="2154784" cy="2681182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F2B72A6-B5E8-4453-83DA-BD16347943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308" y="1710015"/>
            <a:ext cx="2250250" cy="2990358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4572" y="1929923"/>
            <a:ext cx="3456384" cy="22427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dist="35921" dir="2700000" algn="ctr" rotWithShape="0">
              <a:schemeClr val="bg2"/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8708" y="4949952"/>
            <a:ext cx="2808312" cy="20465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88343"/>
            <a:ext cx="1956188" cy="25914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C18D0BCF-1FB9-4F44-BE32-8D1570DEDA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28" y="4860751"/>
            <a:ext cx="2448271" cy="2160239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675" y="1895398"/>
            <a:ext cx="2357703" cy="2619592"/>
          </a:xfrm>
          <a:prstGeom prst="ellipse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74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" t="3906" r="76750" b="52187"/>
          <a:stretch/>
        </p:blipFill>
        <p:spPr bwMode="auto">
          <a:xfrm rot="5400000" flipH="1">
            <a:off x="1546675" y="-1586256"/>
            <a:ext cx="7561263" cy="10732187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54212" y="1012548"/>
            <a:ext cx="9361040" cy="42472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360" tIns="45680" rIns="91360" bIns="45680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kk-KZ" sz="5400" b="1" dirty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.Нұрмағамбетов атындағы </a:t>
            </a:r>
          </a:p>
          <a:p>
            <a:pPr algn="ctr"/>
            <a:r>
              <a:rPr lang="kk-KZ" sz="5400" b="1" dirty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72 </a:t>
            </a:r>
            <a:r>
              <a:rPr lang="kk-KZ" sz="5400" b="1" dirty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жалпы орта мектепте  </a:t>
            </a:r>
          </a:p>
          <a:p>
            <a:pPr algn="ctr"/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2018-2019 </a:t>
            </a:r>
            <a:r>
              <a:rPr lang="kk-KZ" sz="5400" b="1" dirty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оқу жылдарында ерекше (инклюзивті) білім беру ашылды.</a:t>
            </a:r>
            <a:endParaRPr lang="ru-RU" sz="5400" b="1" dirty="0">
              <a:solidFill>
                <a:schemeClr val="tx2">
                  <a:lumMod val="75000"/>
                </a:schemeClr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ÐÐ¾ÑÐ¾Ð¶ÐµÐµ Ð¸Ð·Ð¾Ð±ÑÐ°Ð¶ÐµÐ½Ð¸Ðµ">
            <a:extLst>
              <a:ext uri="{FF2B5EF4-FFF2-40B4-BE49-F238E27FC236}">
                <a16:creationId xmlns="" xmlns:a16="http://schemas.microsoft.com/office/drawing/2014/main" id="{9FDEA83C-7542-4DDD-827C-E71B734156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" t="3906" r="76750" b="52187"/>
          <a:stretch/>
        </p:blipFill>
        <p:spPr bwMode="auto">
          <a:xfrm rot="5400000" flipH="1">
            <a:off x="1385275" y="-1747656"/>
            <a:ext cx="7820670" cy="1110038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A69F487-65A4-4C46-88C4-A14B52938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3829" y="-130273"/>
            <a:ext cx="11142269" cy="784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9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4212" y="108223"/>
            <a:ext cx="8970696" cy="1077137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360" tIns="45680" rIns="91360" bIns="45680" rtlCol="0">
            <a:spAutoFit/>
          </a:bodyPr>
          <a:lstStyle/>
          <a:p>
            <a:pPr marL="0" marR="0" lvl="0" indent="0" algn="ctr" defTabSz="1042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Ерекше  білім алатын оқушылар туралы мәлімет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82204" y="1548383"/>
            <a:ext cx="9289032" cy="5544616"/>
          </a:xfrm>
          <a:prstGeom prst="roundRect">
            <a:avLst/>
          </a:prstGeom>
          <a:solidFill>
            <a:schemeClr val="bg1"/>
          </a:solidFill>
          <a:ln w="3175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002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7610" y="2137557"/>
            <a:ext cx="9072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396" y="1728403"/>
            <a:ext cx="837964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1350" y="684287"/>
            <a:ext cx="9309885" cy="1077137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360" tIns="45680" rIns="91360" bIns="45680" rtlCol="0">
            <a:spAutoFit/>
          </a:bodyPr>
          <a:lstStyle/>
          <a:p>
            <a:pPr marL="0" marR="0" lvl="0" indent="0" algn="ctr" defTabSz="1042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Ерекше  білім алатын оқушылар туралы мәлімет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="" xmlns:a16="http://schemas.microsoft.com/office/drawing/2014/main" id="{D24DEAD1-F7BE-4461-98DE-DB9A381E56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33925" y="3592513"/>
          <a:ext cx="12255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Worksheet" r:id="rId4" imgW="1225513" imgH="374613" progId="Excel.Sheet.12">
                  <p:embed/>
                </p:oleObj>
              </mc:Choice>
              <mc:Fallback>
                <p:oleObj name="Worksheet" r:id="rId4" imgW="1225513" imgH="374613" progId="Excel.Sheet.12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3925" y="3592513"/>
                        <a:ext cx="1225550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46226"/>
              </p:ext>
            </p:extLst>
          </p:nvPr>
        </p:nvGraphicFramePr>
        <p:xfrm>
          <a:off x="1326195" y="2628503"/>
          <a:ext cx="8485001" cy="2713093"/>
        </p:xfrm>
        <a:graphic>
          <a:graphicData uri="http://schemas.openxmlformats.org/drawingml/2006/table">
            <a:tbl>
              <a:tblPr/>
              <a:tblGrid>
                <a:gridCol w="1726393"/>
                <a:gridCol w="1617599"/>
                <a:gridCol w="1894358"/>
                <a:gridCol w="1758841"/>
                <a:gridCol w="1487810"/>
              </a:tblGrid>
              <a:tr h="10234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Жалпы</a:t>
                      </a: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000" b="1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оқушы</a:t>
                      </a: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саны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0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Қабылданған оқушы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Босатылған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оқушы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0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Қ</a:t>
                      </a:r>
                      <a:r>
                        <a:rPr lang="ru-RU" sz="2000" b="1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орытынды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  <a:tr h="979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20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І жарты жылдық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20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20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20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ІІ жарты жылдық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20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11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20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20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17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3902</TotalTime>
  <Words>562</Words>
  <Application>Microsoft Office PowerPoint</Application>
  <PresentationFormat>Произвольный</PresentationFormat>
  <Paragraphs>89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Исполнительная</vt:lpstr>
      <vt:lpstr>Worksheet</vt:lpstr>
      <vt:lpstr>Презентация PowerPoint</vt:lpstr>
      <vt:lpstr>   "Қазақстан Республикасының кейбір заңнамалық актілеріне инклюзивті білім беру мәселелері бойынша өзгерістер мен толықтырулар енгізу туралы" Қазақстан Республикасының Заңы 2021 жылғы 26 маусымдағы № 56-VII ҚРЗ</vt:lpstr>
      <vt:lpstr> "Білім туралы" 2007 жылғы 27 шілдедегі Қазақстан Республикасының Заңы</vt:lpstr>
      <vt:lpstr>Психологиялық-педагогикалық қолдау қызметінің жұмысын ұйымдастыру</vt:lpstr>
      <vt:lpstr>  Негізгі мазмұны мен қызметтері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Логопедиялық   білім  алатын  оқушылар  туралы    мәлімет                             </vt:lpstr>
      <vt:lpstr>Логопедиялық   білім  алатын  оқушылар  туралы    мәлімет</vt:lpstr>
      <vt:lpstr>     Логопедиялық білім алатын оқушылардын Жылдық мониторингі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Жекенова Гаухар</cp:lastModifiedBy>
  <cp:revision>80</cp:revision>
  <dcterms:created xsi:type="dcterms:W3CDTF">2020-11-25T04:55:47Z</dcterms:created>
  <dcterms:modified xsi:type="dcterms:W3CDTF">2023-06-07T09:20:12Z</dcterms:modified>
</cp:coreProperties>
</file>