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6" r:id="rId2"/>
    <p:sldId id="280" r:id="rId3"/>
    <p:sldId id="281" r:id="rId4"/>
    <p:sldId id="258" r:id="rId5"/>
    <p:sldId id="260" r:id="rId6"/>
    <p:sldId id="286" r:id="rId7"/>
    <p:sldId id="270" r:id="rId8"/>
    <p:sldId id="272" r:id="rId9"/>
    <p:sldId id="262" r:id="rId10"/>
    <p:sldId id="264" r:id="rId11"/>
    <p:sldId id="261" r:id="rId12"/>
    <p:sldId id="265" r:id="rId13"/>
    <p:sldId id="259" r:id="rId14"/>
    <p:sldId id="284" r:id="rId15"/>
    <p:sldId id="268" r:id="rId16"/>
    <p:sldId id="285" r:id="rId17"/>
    <p:sldId id="273" r:id="rId18"/>
    <p:sldId id="269" r:id="rId19"/>
    <p:sldId id="274" r:id="rId20"/>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100" d="100"/>
          <a:sy n="100" d="100"/>
        </p:scale>
        <p:origin x="-1944"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5CC12A8-4505-43E2-9C8D-45DC77AB7DB9}" type="datetimeFigureOut">
              <a:rPr lang="ru-RU" smtClean="0"/>
              <a:pPr/>
              <a:t>02.12.2020</a:t>
            </a:fld>
            <a:endParaRPr lang="ru-RU"/>
          </a:p>
        </p:txBody>
      </p:sp>
      <p:sp>
        <p:nvSpPr>
          <p:cNvPr id="4" name="Образ слайда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5FD9F66-9EB5-410A-AAA4-140A9F9F5A79}" type="slidenum">
              <a:rPr lang="ru-RU" smtClean="0"/>
              <a:pPr/>
              <a:t>‹#›</a:t>
            </a:fld>
            <a:endParaRPr lang="ru-RU"/>
          </a:p>
        </p:txBody>
      </p:sp>
    </p:spTree>
    <p:extLst>
      <p:ext uri="{BB962C8B-B14F-4D97-AF65-F5344CB8AC3E}">
        <p14:creationId xmlns:p14="http://schemas.microsoft.com/office/powerpoint/2010/main" xmlns="" val="2983718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66813" y="1241425"/>
            <a:ext cx="4464050" cy="33496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B470C24-FCE1-4A51-BAAD-6053BC0008C0}" type="slidenum">
              <a:rPr lang="ru-RU" smtClean="0"/>
              <a:pPr/>
              <a:t>2</a:t>
            </a:fld>
            <a:endParaRPr lang="ru-RU"/>
          </a:p>
        </p:txBody>
      </p:sp>
    </p:spTree>
    <p:extLst>
      <p:ext uri="{BB962C8B-B14F-4D97-AF65-F5344CB8AC3E}">
        <p14:creationId xmlns:p14="http://schemas.microsoft.com/office/powerpoint/2010/main" xmlns="" val="3926469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66813" y="1241425"/>
            <a:ext cx="4464050" cy="33496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B470C24-FCE1-4A51-BAAD-6053BC0008C0}" type="slidenum">
              <a:rPr lang="ru-RU" smtClean="0"/>
              <a:pPr/>
              <a:t>3</a:t>
            </a:fld>
            <a:endParaRPr lang="ru-RU"/>
          </a:p>
        </p:txBody>
      </p:sp>
    </p:spTree>
    <p:extLst>
      <p:ext uri="{BB962C8B-B14F-4D97-AF65-F5344CB8AC3E}">
        <p14:creationId xmlns:p14="http://schemas.microsoft.com/office/powerpoint/2010/main" xmlns="" val="1332155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66813" y="1241425"/>
            <a:ext cx="4464050" cy="33496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FD9F66-9EB5-410A-AAA4-140A9F9F5A79}" type="slidenum">
              <a:rPr lang="ru-RU" smtClean="0"/>
              <a:pPr/>
              <a:t>5</a:t>
            </a:fld>
            <a:endParaRPr lang="ru-RU"/>
          </a:p>
        </p:txBody>
      </p:sp>
    </p:spTree>
    <p:extLst>
      <p:ext uri="{BB962C8B-B14F-4D97-AF65-F5344CB8AC3E}">
        <p14:creationId xmlns:p14="http://schemas.microsoft.com/office/powerpoint/2010/main" xmlns="" val="2080694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66813" y="1241425"/>
            <a:ext cx="4464050" cy="33496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FD9F66-9EB5-410A-AAA4-140A9F9F5A79}" type="slidenum">
              <a:rPr lang="ru-RU" smtClean="0"/>
              <a:pPr/>
              <a:t>6</a:t>
            </a:fld>
            <a:endParaRPr lang="ru-RU"/>
          </a:p>
        </p:txBody>
      </p:sp>
    </p:spTree>
    <p:extLst>
      <p:ext uri="{BB962C8B-B14F-4D97-AF65-F5344CB8AC3E}">
        <p14:creationId xmlns:p14="http://schemas.microsoft.com/office/powerpoint/2010/main" xmlns="" val="2080694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66813" y="1241425"/>
            <a:ext cx="4464050" cy="33496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FD9F66-9EB5-410A-AAA4-140A9F9F5A79}" type="slidenum">
              <a:rPr lang="ru-RU" smtClean="0"/>
              <a:pPr/>
              <a:t>14</a:t>
            </a:fld>
            <a:endParaRPr lang="ru-RU"/>
          </a:p>
        </p:txBody>
      </p:sp>
    </p:spTree>
    <p:extLst>
      <p:ext uri="{BB962C8B-B14F-4D97-AF65-F5344CB8AC3E}">
        <p14:creationId xmlns:p14="http://schemas.microsoft.com/office/powerpoint/2010/main" xmlns="" val="2992525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33"/>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522134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781316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6"/>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46"/>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897206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915600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8"/>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29637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037255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815693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55520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87953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419787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212124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02.12.2020</a:t>
            </a:fld>
            <a:endParaRPr lang="ru-RU"/>
          </a:p>
        </p:txBody>
      </p:sp>
      <p:sp>
        <p:nvSpPr>
          <p:cNvPr id="5" name="Нижний колонтитул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4180594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latin typeface="Times New Roman" panose="02020603050405020304" pitchFamily="18" charset="0"/>
                <a:cs typeface="Times New Roman" panose="02020603050405020304" pitchFamily="18" charset="0"/>
              </a:rPr>
              <a:t>ҰЛТТЫҚ БІРЫҢҒАЙ ТЕСТІЛЕУ</a:t>
            </a:r>
          </a:p>
        </p:txBody>
      </p:sp>
      <p:sp>
        <p:nvSpPr>
          <p:cNvPr id="3" name="Подзаголовок 2"/>
          <p:cNvSpPr>
            <a:spLocks noGrp="1"/>
          </p:cNvSpPr>
          <p:nvPr>
            <p:ph type="subTitle" idx="1"/>
          </p:nvPr>
        </p:nvSpPr>
        <p:spPr>
          <a:xfrm>
            <a:off x="1403648" y="3573016"/>
            <a:ext cx="6400800" cy="1752600"/>
          </a:xfrm>
        </p:spPr>
        <p:txBody>
          <a:bodyPr>
            <a:noAutofit/>
          </a:bodyPr>
          <a:lstStyle/>
          <a:p>
            <a:r>
              <a:rPr lang="ru-RU" sz="2000" i="1" dirty="0">
                <a:solidFill>
                  <a:schemeClr val="tx1"/>
                </a:solidFill>
                <a:latin typeface="Times New Roman" panose="02020603050405020304" pitchFamily="18" charset="0"/>
                <a:cs typeface="Times New Roman" panose="02020603050405020304" pitchFamily="18" charset="0"/>
              </a:rPr>
              <a:t>Орта </a:t>
            </a:r>
            <a:r>
              <a:rPr lang="ru-RU" sz="2000" i="1" dirty="0" err="1">
                <a:solidFill>
                  <a:schemeClr val="tx1"/>
                </a:solidFill>
                <a:latin typeface="Times New Roman" panose="02020603050405020304" pitchFamily="18" charset="0"/>
                <a:cs typeface="Times New Roman" panose="02020603050405020304" pitchFamily="18" charset="0"/>
              </a:rPr>
              <a:t>білім</a:t>
            </a:r>
            <a:r>
              <a:rPr lang="ru-RU" sz="2000" i="1" dirty="0">
                <a:solidFill>
                  <a:schemeClr val="tx1"/>
                </a:solidFill>
                <a:latin typeface="Times New Roman" panose="02020603050405020304" pitchFamily="18" charset="0"/>
                <a:cs typeface="Times New Roman" panose="02020603050405020304" pitchFamily="18" charset="0"/>
              </a:rPr>
              <a:t> беру </a:t>
            </a:r>
            <a:r>
              <a:rPr lang="ru-RU" sz="2000" i="1" dirty="0" err="1">
                <a:solidFill>
                  <a:schemeClr val="tx1"/>
                </a:solidFill>
                <a:latin typeface="Times New Roman" panose="02020603050405020304" pitchFamily="18" charset="0"/>
                <a:cs typeface="Times New Roman" panose="02020603050405020304" pitchFamily="18" charset="0"/>
              </a:rPr>
              <a:t>ұйымдарының</a:t>
            </a:r>
            <a:r>
              <a:rPr lang="ru-RU" sz="2000" i="1" dirty="0">
                <a:solidFill>
                  <a:schemeClr val="tx1"/>
                </a:solidFill>
                <a:latin typeface="Times New Roman" panose="02020603050405020304" pitchFamily="18" charset="0"/>
                <a:cs typeface="Times New Roman" panose="02020603050405020304" pitchFamily="18" charset="0"/>
              </a:rPr>
              <a:t> </a:t>
            </a:r>
            <a:r>
              <a:rPr lang="ru-RU" sz="2000" i="1" dirty="0" err="1">
                <a:solidFill>
                  <a:schemeClr val="tx1"/>
                </a:solidFill>
                <a:latin typeface="Times New Roman" panose="02020603050405020304" pitchFamily="18" charset="0"/>
                <a:cs typeface="Times New Roman" panose="02020603050405020304" pitchFamily="18" charset="0"/>
              </a:rPr>
              <a:t>өткен</a:t>
            </a:r>
            <a:r>
              <a:rPr lang="ru-RU" sz="2000" i="1" dirty="0">
                <a:solidFill>
                  <a:schemeClr val="tx1"/>
                </a:solidFill>
                <a:latin typeface="Times New Roman" panose="02020603050405020304" pitchFamily="18" charset="0"/>
                <a:cs typeface="Times New Roman" panose="02020603050405020304" pitchFamily="18" charset="0"/>
              </a:rPr>
              <a:t> </a:t>
            </a:r>
            <a:r>
              <a:rPr lang="ru-RU" sz="2000" i="1" dirty="0" err="1">
                <a:solidFill>
                  <a:schemeClr val="tx1"/>
                </a:solidFill>
                <a:latin typeface="Times New Roman" panose="02020603050405020304" pitchFamily="18" charset="0"/>
                <a:cs typeface="Times New Roman" panose="02020603050405020304" pitchFamily="18" charset="0"/>
              </a:rPr>
              <a:t>жылғы</a:t>
            </a:r>
            <a:r>
              <a:rPr lang="ru-RU" sz="2000" i="1" dirty="0">
                <a:solidFill>
                  <a:schemeClr val="tx1"/>
                </a:solidFill>
                <a:latin typeface="Times New Roman" panose="02020603050405020304" pitchFamily="18" charset="0"/>
                <a:cs typeface="Times New Roman" panose="02020603050405020304" pitchFamily="18" charset="0"/>
              </a:rPr>
              <a:t> </a:t>
            </a:r>
            <a:r>
              <a:rPr lang="ru-RU" sz="2000" i="1" dirty="0" err="1" smtClean="0">
                <a:solidFill>
                  <a:schemeClr val="tx1"/>
                </a:solidFill>
                <a:latin typeface="Times New Roman" panose="02020603050405020304" pitchFamily="18" charset="0"/>
                <a:cs typeface="Times New Roman" panose="02020603050405020304" pitchFamily="18" charset="0"/>
              </a:rPr>
              <a:t>бітірушілеріне</a:t>
            </a:r>
            <a:r>
              <a:rPr lang="kk-KZ" sz="2000" i="1" dirty="0" smtClean="0">
                <a:solidFill>
                  <a:schemeClr val="tx1"/>
                </a:solidFill>
                <a:latin typeface="Times New Roman" panose="02020603050405020304" pitchFamily="18" charset="0"/>
                <a:cs typeface="Times New Roman" panose="02020603050405020304" pitchFamily="18" charset="0"/>
              </a:rPr>
              <a:t>, </a:t>
            </a:r>
            <a:r>
              <a:rPr lang="ru-RU" sz="2000" i="1" dirty="0" err="1" smtClean="0">
                <a:solidFill>
                  <a:schemeClr val="tx1"/>
                </a:solidFill>
                <a:latin typeface="Times New Roman" panose="02020603050405020304" pitchFamily="18" charset="0"/>
                <a:cs typeface="Times New Roman" panose="02020603050405020304" pitchFamily="18" charset="0"/>
              </a:rPr>
              <a:t>техникалық</a:t>
            </a:r>
            <a:r>
              <a:rPr lang="ru-RU" sz="2000" i="1" dirty="0" smtClean="0">
                <a:solidFill>
                  <a:schemeClr val="tx1"/>
                </a:solidFill>
                <a:latin typeface="Times New Roman" panose="02020603050405020304" pitchFamily="18" charset="0"/>
                <a:cs typeface="Times New Roman" panose="02020603050405020304" pitchFamily="18" charset="0"/>
              </a:rPr>
              <a:t> </a:t>
            </a:r>
            <a:r>
              <a:rPr lang="ru-RU" sz="2000" i="1" dirty="0" err="1">
                <a:solidFill>
                  <a:schemeClr val="tx1"/>
                </a:solidFill>
                <a:latin typeface="Times New Roman" panose="02020603050405020304" pitchFamily="18" charset="0"/>
                <a:cs typeface="Times New Roman" panose="02020603050405020304" pitchFamily="18" charset="0"/>
              </a:rPr>
              <a:t>және</a:t>
            </a:r>
            <a:r>
              <a:rPr lang="ru-RU" sz="2000" i="1" dirty="0">
                <a:solidFill>
                  <a:schemeClr val="tx1"/>
                </a:solidFill>
                <a:latin typeface="Times New Roman" panose="02020603050405020304" pitchFamily="18" charset="0"/>
                <a:cs typeface="Times New Roman" panose="02020603050405020304" pitchFamily="18" charset="0"/>
              </a:rPr>
              <a:t> </a:t>
            </a:r>
            <a:r>
              <a:rPr lang="ru-RU" sz="2000" i="1" dirty="0" err="1">
                <a:solidFill>
                  <a:schemeClr val="tx1"/>
                </a:solidFill>
                <a:latin typeface="Times New Roman" panose="02020603050405020304" pitchFamily="18" charset="0"/>
                <a:cs typeface="Times New Roman" panose="02020603050405020304" pitchFamily="18" charset="0"/>
              </a:rPr>
              <a:t>кәсіптік</a:t>
            </a:r>
            <a:r>
              <a:rPr lang="ru-RU" sz="2000" i="1" dirty="0">
                <a:solidFill>
                  <a:schemeClr val="tx1"/>
                </a:solidFill>
                <a:latin typeface="Times New Roman" panose="02020603050405020304" pitchFamily="18" charset="0"/>
                <a:cs typeface="Times New Roman" panose="02020603050405020304" pitchFamily="18" charset="0"/>
              </a:rPr>
              <a:t> </a:t>
            </a:r>
            <a:r>
              <a:rPr lang="ru-RU" sz="2000" i="1" dirty="0" err="1">
                <a:solidFill>
                  <a:schemeClr val="tx1"/>
                </a:solidFill>
                <a:latin typeface="Times New Roman" panose="02020603050405020304" pitchFamily="18" charset="0"/>
                <a:cs typeface="Times New Roman" panose="02020603050405020304" pitchFamily="18" charset="0"/>
              </a:rPr>
              <a:t>немесе</a:t>
            </a:r>
            <a:r>
              <a:rPr lang="ru-RU" sz="2000" i="1" dirty="0">
                <a:solidFill>
                  <a:schemeClr val="tx1"/>
                </a:solidFill>
                <a:latin typeface="Times New Roman" panose="02020603050405020304" pitchFamily="18" charset="0"/>
                <a:cs typeface="Times New Roman" panose="02020603050405020304" pitchFamily="18" charset="0"/>
              </a:rPr>
              <a:t> орта </a:t>
            </a:r>
            <a:r>
              <a:rPr lang="ru-RU" sz="2000" i="1" dirty="0" err="1">
                <a:solidFill>
                  <a:schemeClr val="tx1"/>
                </a:solidFill>
                <a:latin typeface="Times New Roman" panose="02020603050405020304" pitchFamily="18" charset="0"/>
                <a:cs typeface="Times New Roman" panose="02020603050405020304" pitchFamily="18" charset="0"/>
              </a:rPr>
              <a:t>білімнен</a:t>
            </a:r>
            <a:r>
              <a:rPr lang="ru-RU" sz="2000" i="1" dirty="0">
                <a:solidFill>
                  <a:schemeClr val="tx1"/>
                </a:solidFill>
                <a:latin typeface="Times New Roman" panose="02020603050405020304" pitchFamily="18" charset="0"/>
                <a:cs typeface="Times New Roman" panose="02020603050405020304" pitchFamily="18" charset="0"/>
              </a:rPr>
              <a:t> </a:t>
            </a:r>
            <a:r>
              <a:rPr lang="ru-RU" sz="2000" i="1" dirty="0" err="1">
                <a:solidFill>
                  <a:schemeClr val="tx1"/>
                </a:solidFill>
                <a:latin typeface="Times New Roman" panose="02020603050405020304" pitchFamily="18" charset="0"/>
                <a:cs typeface="Times New Roman" panose="02020603050405020304" pitchFamily="18" charset="0"/>
              </a:rPr>
              <a:t>кейінгі</a:t>
            </a:r>
            <a:r>
              <a:rPr lang="ru-RU" sz="2000" i="1" dirty="0">
                <a:solidFill>
                  <a:schemeClr val="tx1"/>
                </a:solidFill>
                <a:latin typeface="Times New Roman" panose="02020603050405020304" pitchFamily="18" charset="0"/>
                <a:cs typeface="Times New Roman" panose="02020603050405020304" pitchFamily="18" charset="0"/>
              </a:rPr>
              <a:t> </a:t>
            </a:r>
            <a:r>
              <a:rPr lang="ru-RU" sz="2000" i="1" dirty="0" err="1">
                <a:solidFill>
                  <a:schemeClr val="tx1"/>
                </a:solidFill>
                <a:latin typeface="Times New Roman" panose="02020603050405020304" pitchFamily="18" charset="0"/>
                <a:cs typeface="Times New Roman" panose="02020603050405020304" pitchFamily="18" charset="0"/>
              </a:rPr>
              <a:t>білім</a:t>
            </a:r>
            <a:r>
              <a:rPr lang="ru-RU" sz="2000" i="1" dirty="0">
                <a:solidFill>
                  <a:schemeClr val="tx1"/>
                </a:solidFill>
                <a:latin typeface="Times New Roman" panose="02020603050405020304" pitchFamily="18" charset="0"/>
                <a:cs typeface="Times New Roman" panose="02020603050405020304" pitchFamily="18" charset="0"/>
              </a:rPr>
              <a:t> беру </a:t>
            </a:r>
            <a:r>
              <a:rPr lang="ru-RU" sz="2000" i="1" dirty="0" err="1">
                <a:solidFill>
                  <a:schemeClr val="tx1"/>
                </a:solidFill>
                <a:latin typeface="Times New Roman" panose="02020603050405020304" pitchFamily="18" charset="0"/>
                <a:cs typeface="Times New Roman" panose="02020603050405020304" pitchFamily="18" charset="0"/>
              </a:rPr>
              <a:t>ұйымдарының</a:t>
            </a:r>
            <a:r>
              <a:rPr lang="ru-RU" sz="2000" i="1" dirty="0">
                <a:solidFill>
                  <a:schemeClr val="tx1"/>
                </a:solidFill>
                <a:latin typeface="Times New Roman" panose="02020603050405020304" pitchFamily="18" charset="0"/>
                <a:cs typeface="Times New Roman" panose="02020603050405020304" pitchFamily="18" charset="0"/>
              </a:rPr>
              <a:t> </a:t>
            </a:r>
            <a:r>
              <a:rPr lang="ru-RU" sz="2000" i="1" dirty="0" err="1" smtClean="0">
                <a:solidFill>
                  <a:schemeClr val="tx1"/>
                </a:solidFill>
                <a:latin typeface="Times New Roman" panose="02020603050405020304" pitchFamily="18" charset="0"/>
                <a:cs typeface="Times New Roman" panose="02020603050405020304" pitchFamily="18" charset="0"/>
              </a:rPr>
              <a:t>бітірушілеріне</a:t>
            </a:r>
            <a:endParaRPr lang="ru-RU" sz="2000" i="1" dirty="0">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3210390" y="6093296"/>
            <a:ext cx="2438103" cy="369332"/>
          </a:xfrm>
          <a:prstGeom prst="rect">
            <a:avLst/>
          </a:prstGeom>
          <a:noFill/>
        </p:spPr>
        <p:txBody>
          <a:bodyPr wrap="none" rtlCol="0">
            <a:spAutoFit/>
          </a:bodyPr>
          <a:lstStyle/>
          <a:p>
            <a:pPr algn="ctr"/>
            <a:r>
              <a:rPr lang="ru-RU" dirty="0" err="1">
                <a:latin typeface="Times New Roman" panose="02020603050405020304" pitchFamily="18" charset="0"/>
                <a:cs typeface="Times New Roman" panose="02020603050405020304" pitchFamily="18" charset="0"/>
              </a:rPr>
              <a:t>Нұр-Сұлтан</a:t>
            </a:r>
            <a:r>
              <a:rPr lang="ru-RU" dirty="0">
                <a:latin typeface="Times New Roman" panose="02020603050405020304" pitchFamily="18" charset="0"/>
                <a:cs typeface="Times New Roman" panose="02020603050405020304" pitchFamily="18" charset="0"/>
              </a:rPr>
              <a:t>, 2020 </a:t>
            </a:r>
            <a:r>
              <a:rPr lang="ru-RU" dirty="0" err="1">
                <a:latin typeface="Times New Roman" panose="02020603050405020304" pitchFamily="18" charset="0"/>
                <a:cs typeface="Times New Roman" panose="02020603050405020304" pitchFamily="18" charset="0"/>
              </a:rPr>
              <a:t>жыл</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42684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86408" y="1052736"/>
            <a:ext cx="7385992" cy="5183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2" name="Заголовок 1"/>
          <p:cNvSpPr>
            <a:spLocks noGrp="1"/>
          </p:cNvSpPr>
          <p:nvPr>
            <p:ph type="title"/>
          </p:nvPr>
        </p:nvSpPr>
        <p:spPr>
          <a:xfrm>
            <a:off x="457200" y="0"/>
            <a:ext cx="8229600" cy="1143000"/>
          </a:xfrm>
        </p:spPr>
        <p:txBody>
          <a:bodyPr>
            <a:normAutofit/>
          </a:bodyPr>
          <a:lstStyle/>
          <a:p>
            <a:r>
              <a:rPr lang="ru-RU" sz="3600" b="1" dirty="0">
                <a:latin typeface="Times New Roman" panose="02020603050405020304" pitchFamily="18" charset="0"/>
                <a:cs typeface="Times New Roman" panose="02020603050405020304" pitchFamily="18" charset="0"/>
              </a:rPr>
              <a:t>ҰБТ форматы</a:t>
            </a:r>
          </a:p>
        </p:txBody>
      </p:sp>
      <p:sp>
        <p:nvSpPr>
          <p:cNvPr id="3" name="Объект 2"/>
          <p:cNvSpPr>
            <a:spLocks noGrp="1"/>
          </p:cNvSpPr>
          <p:nvPr>
            <p:ph idx="1"/>
          </p:nvPr>
        </p:nvSpPr>
        <p:spPr>
          <a:xfrm>
            <a:off x="786408" y="1052736"/>
            <a:ext cx="7571184" cy="1036712"/>
          </a:xfrm>
        </p:spPr>
        <p:txBody>
          <a:bodyPr>
            <a:normAutofit/>
          </a:bodyPr>
          <a:lstStyle/>
          <a:p>
            <a:pPr marL="0" indent="0" algn="ctr">
              <a:buNone/>
            </a:pPr>
            <a:r>
              <a:rPr lang="ru-RU" sz="2400" b="1" dirty="0" err="1">
                <a:latin typeface="Times New Roman" panose="02020603050405020304" pitchFamily="18" charset="0"/>
                <a:cs typeface="Times New Roman" panose="02020603050405020304" pitchFamily="18" charset="0"/>
              </a:rPr>
              <a:t>Толық</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оқыту</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мерзіміне</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түсушілер</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үшін</a:t>
            </a:r>
            <a:endParaRPr lang="ru-RU" sz="2400"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786409" y="2201456"/>
            <a:ext cx="3425552" cy="20105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ru-RU" sz="1600" b="1" dirty="0" err="1">
                <a:solidFill>
                  <a:prstClr val="black"/>
                </a:solidFill>
                <a:latin typeface="Times New Roman" panose="02020603050405020304" pitchFamily="18" charset="0"/>
                <a:cs typeface="Times New Roman" panose="02020603050405020304" pitchFamily="18" charset="0"/>
              </a:rPr>
              <a:t>Міндетті</a:t>
            </a:r>
            <a:r>
              <a:rPr lang="ru-RU" sz="1600" b="1" dirty="0">
                <a:solidFill>
                  <a:prstClr val="black"/>
                </a:solidFill>
                <a:latin typeface="Times New Roman" panose="02020603050405020304" pitchFamily="18" charset="0"/>
                <a:cs typeface="Times New Roman" panose="02020603050405020304" pitchFamily="18" charset="0"/>
              </a:rPr>
              <a:t> </a:t>
            </a:r>
            <a:r>
              <a:rPr lang="ru-RU" sz="1600" b="1" dirty="0" err="1">
                <a:solidFill>
                  <a:prstClr val="black"/>
                </a:solidFill>
                <a:latin typeface="Times New Roman" panose="02020603050405020304" pitchFamily="18" charset="0"/>
                <a:cs typeface="Times New Roman" panose="02020603050405020304" pitchFamily="18" charset="0"/>
              </a:rPr>
              <a:t>пәндер</a:t>
            </a:r>
            <a:r>
              <a:rPr lang="ru-RU" sz="1600" b="1" dirty="0">
                <a:solidFill>
                  <a:prstClr val="black"/>
                </a:solidFill>
                <a:latin typeface="Times New Roman" panose="02020603050405020304" pitchFamily="18" charset="0"/>
                <a:cs typeface="Times New Roman" panose="02020603050405020304" pitchFamily="18" charset="0"/>
              </a:rPr>
              <a:t>:</a:t>
            </a:r>
          </a:p>
          <a:p>
            <a:pPr marL="342900" lvl="0" indent="-342900">
              <a:buFontTx/>
              <a:buAutoNum type="arabicPeriod"/>
            </a:pPr>
            <a:r>
              <a:rPr lang="ru-RU" sz="1600" b="1" dirty="0" err="1">
                <a:solidFill>
                  <a:prstClr val="black"/>
                </a:solidFill>
                <a:latin typeface="Times New Roman" panose="02020603050405020304" pitchFamily="18" charset="0"/>
                <a:cs typeface="Times New Roman" panose="02020603050405020304" pitchFamily="18" charset="0"/>
              </a:rPr>
              <a:t>Математикалық</a:t>
            </a:r>
            <a:r>
              <a:rPr lang="ru-RU" sz="1600" b="1" dirty="0">
                <a:solidFill>
                  <a:prstClr val="black"/>
                </a:solidFill>
                <a:latin typeface="Times New Roman" panose="02020603050405020304" pitchFamily="18" charset="0"/>
                <a:cs typeface="Times New Roman" panose="02020603050405020304" pitchFamily="18" charset="0"/>
              </a:rPr>
              <a:t> </a:t>
            </a:r>
            <a:r>
              <a:rPr lang="ru-RU" sz="1600" b="1" dirty="0" err="1">
                <a:solidFill>
                  <a:prstClr val="black"/>
                </a:solidFill>
                <a:latin typeface="Times New Roman" panose="02020603050405020304" pitchFamily="18" charset="0"/>
                <a:cs typeface="Times New Roman" panose="02020603050405020304" pitchFamily="18" charset="0"/>
              </a:rPr>
              <a:t>сауаттылық</a:t>
            </a:r>
            <a:r>
              <a:rPr lang="ru-RU" sz="1600" b="1" dirty="0">
                <a:solidFill>
                  <a:prstClr val="black"/>
                </a:solidFill>
                <a:latin typeface="Times New Roman" panose="02020603050405020304" pitchFamily="18" charset="0"/>
                <a:cs typeface="Times New Roman" panose="02020603050405020304" pitchFamily="18" charset="0"/>
              </a:rPr>
              <a:t>;</a:t>
            </a:r>
          </a:p>
          <a:p>
            <a:pPr marL="342900" lvl="0" indent="-342900">
              <a:buFontTx/>
              <a:buAutoNum type="arabicPeriod"/>
            </a:pPr>
            <a:r>
              <a:rPr lang="ru-RU" sz="1600" b="1" dirty="0" err="1">
                <a:solidFill>
                  <a:prstClr val="black"/>
                </a:solidFill>
                <a:latin typeface="Times New Roman" panose="02020603050405020304" pitchFamily="18" charset="0"/>
                <a:cs typeface="Times New Roman" panose="02020603050405020304" pitchFamily="18" charset="0"/>
              </a:rPr>
              <a:t>Қазақстан</a:t>
            </a:r>
            <a:r>
              <a:rPr lang="ru-RU" sz="1600" b="1" dirty="0">
                <a:solidFill>
                  <a:prstClr val="black"/>
                </a:solidFill>
                <a:latin typeface="Times New Roman" panose="02020603050405020304" pitchFamily="18" charset="0"/>
                <a:cs typeface="Times New Roman" panose="02020603050405020304" pitchFamily="18" charset="0"/>
              </a:rPr>
              <a:t> </a:t>
            </a:r>
            <a:r>
              <a:rPr lang="ru-RU" sz="1600" b="1" dirty="0" err="1">
                <a:solidFill>
                  <a:prstClr val="black"/>
                </a:solidFill>
                <a:latin typeface="Times New Roman" panose="02020603050405020304" pitchFamily="18" charset="0"/>
                <a:cs typeface="Times New Roman" panose="02020603050405020304" pitchFamily="18" charset="0"/>
              </a:rPr>
              <a:t>тарихы</a:t>
            </a:r>
            <a:r>
              <a:rPr lang="ru-RU" sz="1600" b="1" dirty="0">
                <a:solidFill>
                  <a:prstClr val="black"/>
                </a:solidFill>
                <a:latin typeface="Times New Roman" panose="02020603050405020304" pitchFamily="18" charset="0"/>
                <a:cs typeface="Times New Roman" panose="02020603050405020304" pitchFamily="18" charset="0"/>
              </a:rPr>
              <a:t>;</a:t>
            </a:r>
          </a:p>
          <a:p>
            <a:pPr marL="342900" lvl="0" indent="-342900">
              <a:buFontTx/>
              <a:buAutoNum type="arabicPeriod"/>
            </a:pPr>
            <a:r>
              <a:rPr lang="ru-RU" sz="1600" b="1" dirty="0" err="1">
                <a:solidFill>
                  <a:prstClr val="black"/>
                </a:solidFill>
                <a:latin typeface="Times New Roman" panose="02020603050405020304" pitchFamily="18" charset="0"/>
                <a:cs typeface="Times New Roman" panose="02020603050405020304" pitchFamily="18" charset="0"/>
              </a:rPr>
              <a:t>Оқу</a:t>
            </a:r>
            <a:r>
              <a:rPr lang="ru-RU" sz="1600" b="1" dirty="0">
                <a:solidFill>
                  <a:prstClr val="black"/>
                </a:solidFill>
                <a:latin typeface="Times New Roman" panose="02020603050405020304" pitchFamily="18" charset="0"/>
                <a:cs typeface="Times New Roman" panose="02020603050405020304" pitchFamily="18" charset="0"/>
              </a:rPr>
              <a:t> </a:t>
            </a:r>
            <a:r>
              <a:rPr lang="ru-RU" sz="1600" b="1" dirty="0" err="1">
                <a:solidFill>
                  <a:prstClr val="black"/>
                </a:solidFill>
                <a:latin typeface="Times New Roman" panose="02020603050405020304" pitchFamily="18" charset="0"/>
                <a:cs typeface="Times New Roman" panose="02020603050405020304" pitchFamily="18" charset="0"/>
              </a:rPr>
              <a:t>сауаттылығы</a:t>
            </a:r>
            <a:r>
              <a:rPr lang="ru-RU" sz="1600" b="1" dirty="0">
                <a:solidFill>
                  <a:prstClr val="black"/>
                </a:solidFill>
                <a:latin typeface="Times New Roman" panose="02020603050405020304" pitchFamily="18" charset="0"/>
                <a:cs typeface="Times New Roman" panose="02020603050405020304" pitchFamily="18" charset="0"/>
              </a:rPr>
              <a:t>.</a:t>
            </a:r>
            <a:endParaRPr lang="ru-RU" b="1" dirty="0">
              <a:solidFill>
                <a:prstClr val="black"/>
              </a:solidFill>
              <a:latin typeface="Times New Roman" panose="02020603050405020304" pitchFamily="18" charset="0"/>
              <a:cs typeface="Times New Roman" panose="02020603050405020304" pitchFamily="18" charset="0"/>
            </a:endParaRPr>
          </a:p>
          <a:p>
            <a:pPr lvl="0" algn="just"/>
            <a:r>
              <a:rPr lang="ru-RU" sz="1400" dirty="0" err="1">
                <a:solidFill>
                  <a:prstClr val="black"/>
                </a:solidFill>
                <a:latin typeface="Times New Roman" panose="02020603050405020304" pitchFamily="18" charset="0"/>
                <a:cs typeface="Times New Roman" panose="02020603050405020304" pitchFamily="18" charset="0"/>
              </a:rPr>
              <a:t>Ұсынылған</a:t>
            </a:r>
            <a:r>
              <a:rPr lang="ru-RU" sz="1400" dirty="0">
                <a:solidFill>
                  <a:prstClr val="black"/>
                </a:solidFill>
                <a:latin typeface="Times New Roman" panose="02020603050405020304" pitchFamily="18" charset="0"/>
                <a:cs typeface="Times New Roman" panose="02020603050405020304" pitchFamily="18" charset="0"/>
              </a:rPr>
              <a:t> бес  </a:t>
            </a:r>
            <a:r>
              <a:rPr lang="ru-RU" sz="1400" dirty="0" err="1">
                <a:solidFill>
                  <a:prstClr val="black"/>
                </a:solidFill>
                <a:latin typeface="Times New Roman" panose="02020603050405020304" pitchFamily="18" charset="0"/>
                <a:cs typeface="Times New Roman" panose="02020603050405020304" pitchFamily="18" charset="0"/>
              </a:rPr>
              <a:t>жауаптың</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ішінен</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бір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дұрыс</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жауапты</a:t>
            </a:r>
            <a:r>
              <a:rPr lang="ru-RU" sz="1400" dirty="0">
                <a:solidFill>
                  <a:prstClr val="black"/>
                </a:solidFill>
                <a:latin typeface="Times New Roman" panose="02020603050405020304" pitchFamily="18" charset="0"/>
                <a:cs typeface="Times New Roman" panose="02020603050405020304" pitchFamily="18" charset="0"/>
              </a:rPr>
              <a:t> табу </a:t>
            </a:r>
            <a:r>
              <a:rPr lang="ru-RU" sz="1400" dirty="0" err="1">
                <a:solidFill>
                  <a:prstClr val="black"/>
                </a:solidFill>
                <a:latin typeface="Times New Roman" panose="02020603050405020304" pitchFamily="18" charset="0"/>
                <a:cs typeface="Times New Roman" panose="02020603050405020304" pitchFamily="18" charset="0"/>
              </a:rPr>
              <a:t>қажет</a:t>
            </a:r>
            <a:r>
              <a:rPr lang="ru-RU" sz="1400" dirty="0">
                <a:solidFill>
                  <a:prstClr val="black"/>
                </a:solidFill>
                <a:latin typeface="Times New Roman" panose="02020603050405020304" pitchFamily="18" charset="0"/>
                <a:cs typeface="Times New Roman" panose="02020603050405020304" pitchFamily="18" charset="0"/>
              </a:rPr>
              <a:t>. </a:t>
            </a:r>
          </a:p>
          <a:p>
            <a:pPr lvl="0" algn="just"/>
            <a:r>
              <a:rPr lang="ru-RU" sz="1400" dirty="0" err="1">
                <a:solidFill>
                  <a:prstClr val="black"/>
                </a:solidFill>
                <a:latin typeface="Times New Roman" panose="02020603050405020304" pitchFamily="18" charset="0"/>
                <a:cs typeface="Times New Roman" panose="02020603050405020304" pitchFamily="18" charset="0"/>
              </a:rPr>
              <a:t>Әр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пән</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бойынша</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тапсырмалар</a:t>
            </a:r>
            <a:r>
              <a:rPr lang="ru-RU" sz="1400" dirty="0">
                <a:solidFill>
                  <a:prstClr val="black"/>
                </a:solidFill>
                <a:latin typeface="Times New Roman" panose="02020603050405020304" pitchFamily="18" charset="0"/>
                <a:cs typeface="Times New Roman" panose="02020603050405020304" pitchFamily="18" charset="0"/>
              </a:rPr>
              <a:t> саны - 20.</a:t>
            </a:r>
          </a:p>
        </p:txBody>
      </p:sp>
      <p:sp>
        <p:nvSpPr>
          <p:cNvPr id="6" name="Плюс 5"/>
          <p:cNvSpPr/>
          <p:nvPr/>
        </p:nvSpPr>
        <p:spPr>
          <a:xfrm>
            <a:off x="4253086" y="3005826"/>
            <a:ext cx="452636" cy="396044"/>
          </a:xfrm>
          <a:prstGeom prst="mathPlus">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7" name="Прямоугольник 6"/>
          <p:cNvSpPr/>
          <p:nvPr/>
        </p:nvSpPr>
        <p:spPr>
          <a:xfrm>
            <a:off x="4747593" y="2195736"/>
            <a:ext cx="3466678" cy="20162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ru-RU" sz="1600" b="1" dirty="0" err="1">
                <a:solidFill>
                  <a:prstClr val="black"/>
                </a:solidFill>
                <a:latin typeface="Times New Roman" panose="02020603050405020304" pitchFamily="18" charset="0"/>
                <a:cs typeface="Times New Roman" panose="02020603050405020304" pitchFamily="18" charset="0"/>
              </a:rPr>
              <a:t>Екі</a:t>
            </a:r>
            <a:r>
              <a:rPr lang="ru-RU" sz="1600" b="1" dirty="0">
                <a:solidFill>
                  <a:prstClr val="black"/>
                </a:solidFill>
                <a:latin typeface="Times New Roman" panose="02020603050405020304" pitchFamily="18" charset="0"/>
                <a:cs typeface="Times New Roman" panose="02020603050405020304" pitchFamily="18" charset="0"/>
              </a:rPr>
              <a:t> </a:t>
            </a:r>
            <a:r>
              <a:rPr lang="ru-RU" sz="1600" b="1" dirty="0" err="1">
                <a:solidFill>
                  <a:prstClr val="black"/>
                </a:solidFill>
                <a:latin typeface="Times New Roman" panose="02020603050405020304" pitchFamily="18" charset="0"/>
                <a:cs typeface="Times New Roman" panose="02020603050405020304" pitchFamily="18" charset="0"/>
              </a:rPr>
              <a:t>бейіндік</a:t>
            </a:r>
            <a:r>
              <a:rPr lang="ru-RU" sz="1600" b="1" dirty="0">
                <a:solidFill>
                  <a:prstClr val="black"/>
                </a:solidFill>
                <a:latin typeface="Times New Roman" panose="02020603050405020304" pitchFamily="18" charset="0"/>
                <a:cs typeface="Times New Roman" panose="02020603050405020304" pitchFamily="18" charset="0"/>
              </a:rPr>
              <a:t> </a:t>
            </a:r>
            <a:r>
              <a:rPr lang="ru-RU" sz="1600" b="1" dirty="0" err="1">
                <a:solidFill>
                  <a:prstClr val="black"/>
                </a:solidFill>
                <a:latin typeface="Times New Roman" panose="02020603050405020304" pitchFamily="18" charset="0"/>
                <a:cs typeface="Times New Roman" panose="02020603050405020304" pitchFamily="18" charset="0"/>
              </a:rPr>
              <a:t>пән</a:t>
            </a:r>
            <a:r>
              <a:rPr lang="ru-RU" b="1" dirty="0">
                <a:solidFill>
                  <a:prstClr val="black"/>
                </a:solidFill>
                <a:latin typeface="Times New Roman" panose="02020603050405020304" pitchFamily="18" charset="0"/>
                <a:cs typeface="Times New Roman" panose="02020603050405020304" pitchFamily="18" charset="0"/>
              </a:rPr>
              <a:t>.</a:t>
            </a:r>
          </a:p>
          <a:p>
            <a:pPr lvl="0" algn="just"/>
            <a:r>
              <a:rPr lang="ru-RU" sz="1400" dirty="0">
                <a:solidFill>
                  <a:prstClr val="black"/>
                </a:solidFill>
                <a:latin typeface="Times New Roman" panose="02020603050405020304" pitchFamily="18" charset="0"/>
                <a:cs typeface="Times New Roman" panose="02020603050405020304" pitchFamily="18" charset="0"/>
              </a:rPr>
              <a:t>1-20 </a:t>
            </a:r>
            <a:r>
              <a:rPr lang="ru-RU" sz="1400" dirty="0" err="1">
                <a:solidFill>
                  <a:prstClr val="black"/>
                </a:solidFill>
                <a:latin typeface="Times New Roman" panose="02020603050405020304" pitchFamily="18" charset="0"/>
                <a:cs typeface="Times New Roman" panose="02020603050405020304" pitchFamily="18" charset="0"/>
              </a:rPr>
              <a:t>тапсырмалар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аралығында</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ұсынылған</a:t>
            </a:r>
            <a:r>
              <a:rPr lang="ru-RU" sz="1400" dirty="0">
                <a:solidFill>
                  <a:prstClr val="black"/>
                </a:solidFill>
                <a:latin typeface="Times New Roman" panose="02020603050405020304" pitchFamily="18" charset="0"/>
                <a:cs typeface="Times New Roman" panose="02020603050405020304" pitchFamily="18" charset="0"/>
              </a:rPr>
              <a:t> бес  </a:t>
            </a:r>
            <a:r>
              <a:rPr lang="ru-RU" sz="1400" dirty="0" err="1">
                <a:solidFill>
                  <a:prstClr val="black"/>
                </a:solidFill>
                <a:latin typeface="Times New Roman" panose="02020603050405020304" pitchFamily="18" charset="0"/>
                <a:cs typeface="Times New Roman" panose="02020603050405020304" pitchFamily="18" charset="0"/>
              </a:rPr>
              <a:t>жауаптың</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ішінен</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бір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дұрыс</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жауапты</a:t>
            </a:r>
            <a:r>
              <a:rPr lang="ru-RU" sz="1400" dirty="0">
                <a:solidFill>
                  <a:prstClr val="black"/>
                </a:solidFill>
                <a:latin typeface="Times New Roman" panose="02020603050405020304" pitchFamily="18" charset="0"/>
                <a:cs typeface="Times New Roman" panose="02020603050405020304" pitchFamily="18" charset="0"/>
              </a:rPr>
              <a:t> табу </a:t>
            </a:r>
            <a:r>
              <a:rPr lang="ru-RU" sz="1400" dirty="0" err="1">
                <a:solidFill>
                  <a:prstClr val="black"/>
                </a:solidFill>
                <a:latin typeface="Times New Roman" panose="02020603050405020304" pitchFamily="18" charset="0"/>
                <a:cs typeface="Times New Roman" panose="02020603050405020304" pitchFamily="18" charset="0"/>
              </a:rPr>
              <a:t>қажет</a:t>
            </a:r>
            <a:r>
              <a:rPr lang="ru-RU" sz="1400" dirty="0">
                <a:solidFill>
                  <a:prstClr val="black"/>
                </a:solidFill>
                <a:latin typeface="Times New Roman" panose="02020603050405020304" pitchFamily="18" charset="0"/>
                <a:cs typeface="Times New Roman" panose="02020603050405020304" pitchFamily="18" charset="0"/>
              </a:rPr>
              <a:t>. </a:t>
            </a:r>
          </a:p>
          <a:p>
            <a:pPr lvl="0" algn="just"/>
            <a:r>
              <a:rPr lang="ru-RU" sz="1400" dirty="0">
                <a:solidFill>
                  <a:prstClr val="black"/>
                </a:solidFill>
                <a:latin typeface="Times New Roman" panose="02020603050405020304" pitchFamily="18" charset="0"/>
                <a:cs typeface="Times New Roman" panose="02020603050405020304" pitchFamily="18" charset="0"/>
              </a:rPr>
              <a:t>21-30 </a:t>
            </a:r>
            <a:r>
              <a:rPr lang="ru-RU" sz="1400" dirty="0" err="1">
                <a:solidFill>
                  <a:prstClr val="black"/>
                </a:solidFill>
                <a:latin typeface="Times New Roman" panose="02020603050405020304" pitchFamily="18" charset="0"/>
                <a:cs typeface="Times New Roman" panose="02020603050405020304" pitchFamily="18" charset="0"/>
              </a:rPr>
              <a:t>тапсырмалар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аралығында</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бір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немесе</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бірнеше</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дұрыс</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жауапты</a:t>
            </a:r>
            <a:r>
              <a:rPr lang="ru-RU" sz="1400" dirty="0">
                <a:solidFill>
                  <a:prstClr val="black"/>
                </a:solidFill>
                <a:latin typeface="Times New Roman" panose="02020603050405020304" pitchFamily="18" charset="0"/>
                <a:cs typeface="Times New Roman" panose="02020603050405020304" pitchFamily="18" charset="0"/>
              </a:rPr>
              <a:t> табу </a:t>
            </a:r>
            <a:r>
              <a:rPr lang="ru-RU" sz="1400" dirty="0" err="1">
                <a:solidFill>
                  <a:prstClr val="black"/>
                </a:solidFill>
                <a:latin typeface="Times New Roman" panose="02020603050405020304" pitchFamily="18" charset="0"/>
                <a:cs typeface="Times New Roman" panose="02020603050405020304" pitchFamily="18" charset="0"/>
              </a:rPr>
              <a:t>қажет</a:t>
            </a:r>
            <a:r>
              <a:rPr lang="ru-RU" sz="1400" dirty="0">
                <a:solidFill>
                  <a:prstClr val="black"/>
                </a:solidFill>
                <a:latin typeface="Times New Roman" panose="02020603050405020304" pitchFamily="18" charset="0"/>
                <a:cs typeface="Times New Roman" panose="02020603050405020304" pitchFamily="18" charset="0"/>
              </a:rPr>
              <a:t>.</a:t>
            </a:r>
          </a:p>
          <a:p>
            <a:pPr lvl="0" algn="just"/>
            <a:r>
              <a:rPr lang="ru-RU" sz="1400" dirty="0" err="1">
                <a:solidFill>
                  <a:prstClr val="black"/>
                </a:solidFill>
                <a:latin typeface="Times New Roman" panose="02020603050405020304" pitchFamily="18" charset="0"/>
                <a:cs typeface="Times New Roman" panose="02020603050405020304" pitchFamily="18" charset="0"/>
              </a:rPr>
              <a:t>Әр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бейіндік</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пән</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бойынша</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тапсырмалар</a:t>
            </a:r>
            <a:r>
              <a:rPr lang="ru-RU" sz="1400" dirty="0">
                <a:solidFill>
                  <a:prstClr val="black"/>
                </a:solidFill>
                <a:latin typeface="Times New Roman" panose="02020603050405020304" pitchFamily="18" charset="0"/>
                <a:cs typeface="Times New Roman" panose="02020603050405020304" pitchFamily="18" charset="0"/>
              </a:rPr>
              <a:t> саны - 30.</a:t>
            </a:r>
          </a:p>
        </p:txBody>
      </p:sp>
      <p:sp>
        <p:nvSpPr>
          <p:cNvPr id="8" name="TextBox 7"/>
          <p:cNvSpPr txBox="1"/>
          <p:nvPr/>
        </p:nvSpPr>
        <p:spPr>
          <a:xfrm>
            <a:off x="786411" y="1630569"/>
            <a:ext cx="7385992" cy="369332"/>
          </a:xfrm>
          <a:prstGeom prst="rect">
            <a:avLst/>
          </a:prstGeom>
          <a:noFill/>
        </p:spPr>
        <p:txBody>
          <a:bodyPr wrap="square" rtlCol="0">
            <a:spAutoFit/>
          </a:bodyPr>
          <a:lstStyle/>
          <a:p>
            <a:pPr algn="ctr"/>
            <a:r>
              <a:rPr lang="ru-RU" b="1" dirty="0" err="1" smtClean="0">
                <a:latin typeface="Times New Roman" panose="02020603050405020304" pitchFamily="18" charset="0"/>
                <a:cs typeface="Times New Roman" panose="02020603050405020304" pitchFamily="18" charset="0"/>
              </a:rPr>
              <a:t>Қалауы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бойынша</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қазақ</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орыс</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немесе</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ағылшын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тілінде</a:t>
            </a:r>
            <a:r>
              <a:rPr lang="ru-RU" b="1" dirty="0" smtClean="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740345" y="4284298"/>
            <a:ext cx="6783984" cy="738664"/>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IELTS - 6.0, TOEFL ITP </a:t>
            </a:r>
            <a:r>
              <a:rPr lang="ru-RU" sz="1400" dirty="0" err="1">
                <a:latin typeface="Times New Roman" panose="02020603050405020304" pitchFamily="18" charset="0"/>
                <a:cs typeface="Times New Roman" panose="02020603050405020304" pitchFamily="18" charset="0"/>
              </a:rPr>
              <a:t>шекті</a:t>
            </a:r>
            <a:r>
              <a:rPr lang="ru-RU" sz="1400" dirty="0">
                <a:latin typeface="Times New Roman" panose="02020603050405020304" pitchFamily="18" charset="0"/>
                <a:cs typeface="Times New Roman" panose="02020603050405020304" pitchFamily="18" charset="0"/>
              </a:rPr>
              <a:t> балл- 310-нан кем </a:t>
            </a:r>
            <a:r>
              <a:rPr lang="ru-RU" sz="1400" dirty="0" err="1">
                <a:latin typeface="Times New Roman" panose="02020603050405020304" pitchFamily="18" charset="0"/>
                <a:cs typeface="Times New Roman" panose="02020603050405020304" pitchFamily="18" charset="0"/>
              </a:rPr>
              <a:t>емес</a:t>
            </a:r>
            <a:r>
              <a:rPr lang="ru-RU"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TOEFL IBT – 79-</a:t>
            </a:r>
            <a:r>
              <a:rPr lang="ru-RU" sz="1400" dirty="0">
                <a:latin typeface="Times New Roman" panose="02020603050405020304" pitchFamily="18" charset="0"/>
                <a:cs typeface="Times New Roman" panose="02020603050405020304" pitchFamily="18" charset="0"/>
              </a:rPr>
              <a:t>дан кем </a:t>
            </a:r>
            <a:r>
              <a:rPr lang="ru-RU" sz="1400" dirty="0" err="1">
                <a:latin typeface="Times New Roman" panose="02020603050405020304" pitchFamily="18" charset="0"/>
                <a:cs typeface="Times New Roman" panose="02020603050405020304" pitchFamily="18" charset="0"/>
              </a:rPr>
              <a:t>емес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халықаралық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сертификаттары</a:t>
            </a:r>
            <a:r>
              <a:rPr lang="ru-RU" sz="1400" dirty="0">
                <a:latin typeface="Times New Roman" panose="02020603050405020304" pitchFamily="18" charset="0"/>
                <a:cs typeface="Times New Roman" panose="02020603050405020304" pitchFamily="18" charset="0"/>
              </a:rPr>
              <a:t> бар </a:t>
            </a:r>
            <a:r>
              <a:rPr lang="ru-RU" sz="1400" dirty="0" err="1">
                <a:latin typeface="Times New Roman" panose="02020603050405020304" pitchFamily="18" charset="0"/>
                <a:cs typeface="Times New Roman" panose="02020603050405020304" pitchFamily="18" charset="0"/>
              </a:rPr>
              <a:t>адамдар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қалауы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бойынша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Шет</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тілі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ағылшын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бейіндік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пәнін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тапсырудан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босатылады</a:t>
            </a:r>
            <a:r>
              <a:rPr lang="ru-RU" sz="1400" dirty="0">
                <a:latin typeface="Times New Roman" panose="02020603050405020304" pitchFamily="18" charset="0"/>
                <a:cs typeface="Times New Roman" panose="02020603050405020304" pitchFamily="18" charset="0"/>
              </a:rPr>
              <a:t>.</a:t>
            </a:r>
          </a:p>
        </p:txBody>
      </p:sp>
      <p:pic>
        <p:nvPicPr>
          <p:cNvPr id="14" name="Рисунок 1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286576" y="4298060"/>
            <a:ext cx="885825" cy="828675"/>
          </a:xfrm>
          <a:prstGeom prst="rect">
            <a:avLst/>
          </a:prstGeom>
        </p:spPr>
      </p:pic>
      <p:sp>
        <p:nvSpPr>
          <p:cNvPr id="16" name="Прямоугольник 15"/>
          <p:cNvSpPr/>
          <p:nvPr/>
        </p:nvSpPr>
        <p:spPr>
          <a:xfrm>
            <a:off x="6498627" y="5318016"/>
            <a:ext cx="2368866" cy="646331"/>
          </a:xfrm>
          <a:prstGeom prst="rect">
            <a:avLst/>
          </a:prstGeom>
        </p:spPr>
        <p:txBody>
          <a:bodyPr wrap="square">
            <a:spAutoFit/>
          </a:bodyPr>
          <a:lstStyle/>
          <a:p>
            <a:r>
              <a:rPr lang="ru-RU" b="1" dirty="0" err="1">
                <a:latin typeface="Times New Roman" panose="02020603050405020304" pitchFamily="18" charset="0"/>
                <a:cs typeface="Times New Roman" panose="02020603050405020304" pitchFamily="18" charset="0"/>
              </a:rPr>
              <a:t>Тестілеу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уақыты</a:t>
            </a:r>
            <a:r>
              <a:rPr lang="ru-RU" b="1" dirty="0">
                <a:latin typeface="Times New Roman" panose="02020603050405020304" pitchFamily="18" charset="0"/>
                <a:cs typeface="Times New Roman" panose="02020603050405020304" pitchFamily="18" charset="0"/>
              </a:rPr>
              <a:t> -  </a:t>
            </a:r>
          </a:p>
          <a:p>
            <a:r>
              <a:rPr lang="ru-RU" b="1" dirty="0">
                <a:latin typeface="Times New Roman" panose="02020603050405020304" pitchFamily="18" charset="0"/>
                <a:cs typeface="Times New Roman" panose="02020603050405020304" pitchFamily="18" charset="0"/>
              </a:rPr>
              <a:t>3 </a:t>
            </a:r>
            <a:r>
              <a:rPr lang="ru-RU" b="1" dirty="0" err="1">
                <a:latin typeface="Times New Roman" panose="02020603050405020304" pitchFamily="18" charset="0"/>
                <a:cs typeface="Times New Roman" panose="02020603050405020304" pitchFamily="18" charset="0"/>
              </a:rPr>
              <a:t>сағат</a:t>
            </a:r>
            <a:r>
              <a:rPr lang="ru-RU" b="1" dirty="0">
                <a:latin typeface="Times New Roman" panose="02020603050405020304" pitchFamily="18" charset="0"/>
                <a:cs typeface="Times New Roman" panose="02020603050405020304" pitchFamily="18" charset="0"/>
              </a:rPr>
              <a:t> 50 минут.</a:t>
            </a:r>
          </a:p>
        </p:txBody>
      </p:sp>
      <p:pic>
        <p:nvPicPr>
          <p:cNvPr id="17" name="Рисунок 1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70177" y="5067268"/>
            <a:ext cx="977280" cy="1058720"/>
          </a:xfrm>
          <a:prstGeom prst="rect">
            <a:avLst/>
          </a:prstGeom>
        </p:spPr>
      </p:pic>
      <p:pic>
        <p:nvPicPr>
          <p:cNvPr id="18" name="Рисунок 1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4134" y="5220006"/>
            <a:ext cx="976294" cy="900835"/>
          </a:xfrm>
          <a:prstGeom prst="rect">
            <a:avLst/>
          </a:prstGeom>
        </p:spPr>
      </p:pic>
      <p:sp>
        <p:nvSpPr>
          <p:cNvPr id="19" name="Прямоугольник 18"/>
          <p:cNvSpPr/>
          <p:nvPr/>
        </p:nvSpPr>
        <p:spPr>
          <a:xfrm>
            <a:off x="1700429" y="4941168"/>
            <a:ext cx="3719457" cy="1323439"/>
          </a:xfrm>
          <a:prstGeom prst="rect">
            <a:avLst/>
          </a:prstGeom>
        </p:spPr>
        <p:txBody>
          <a:bodyPr wrap="square">
            <a:spAutoFit/>
          </a:bodyPr>
          <a:lstStyle/>
          <a:p>
            <a:pPr algn="just"/>
            <a:r>
              <a:rPr lang="ru-RU" sz="1600" i="1" dirty="0" err="1">
                <a:latin typeface="Times New Roman" panose="02020603050405020304" pitchFamily="18" charset="0"/>
                <a:cs typeface="Times New Roman" panose="02020603050405020304" pitchFamily="18" charset="0"/>
              </a:rPr>
              <a:t>Шығармашылық</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дайындықты</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талап</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ететін</a:t>
            </a:r>
            <a:r>
              <a:rPr lang="ru-RU" sz="1600"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білім</a:t>
            </a:r>
            <a:r>
              <a:rPr lang="ru-RU" sz="1600" i="1" dirty="0">
                <a:latin typeface="Times New Roman" panose="02020603050405020304" pitchFamily="18" charset="0"/>
                <a:cs typeface="Times New Roman" panose="02020603050405020304" pitchFamily="18" charset="0"/>
              </a:rPr>
              <a:t> беру </a:t>
            </a:r>
            <a:r>
              <a:rPr lang="ru-RU" sz="1600" i="1" dirty="0" err="1" smtClean="0">
                <a:latin typeface="Times New Roman" panose="02020603050405020304" pitchFamily="18" charset="0"/>
                <a:cs typeface="Times New Roman" panose="02020603050405020304" pitchFamily="18" charset="0"/>
              </a:rPr>
              <a:t>бағдарламасының</a:t>
            </a:r>
            <a:r>
              <a:rPr lang="ru-RU" sz="1600" i="1" dirty="0" smtClean="0">
                <a:latin typeface="Times New Roman" panose="02020603050405020304" pitchFamily="18" charset="0"/>
                <a:cs typeface="Times New Roman" panose="02020603050405020304" pitchFamily="18" charset="0"/>
              </a:rPr>
              <a:t> </a:t>
            </a:r>
            <a:r>
              <a:rPr lang="ru-RU" sz="1600" i="1" dirty="0" err="1" smtClean="0">
                <a:latin typeface="Times New Roman" panose="02020603050405020304" pitchFamily="18" charset="0"/>
                <a:cs typeface="Times New Roman" panose="02020603050405020304" pitchFamily="18" charset="0"/>
              </a:rPr>
              <a:t>тобын</a:t>
            </a:r>
            <a:r>
              <a:rPr lang="ru-RU" sz="1600" i="1" dirty="0" smtClean="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таңдағандар</a:t>
            </a:r>
            <a:r>
              <a:rPr lang="ru-RU" sz="1600" i="1" dirty="0">
                <a:latin typeface="Times New Roman" panose="02020603050405020304" pitchFamily="18" charset="0"/>
                <a:cs typeface="Times New Roman" panose="02020603050405020304" pitchFamily="18" charset="0"/>
              </a:rPr>
              <a:t> тек </a:t>
            </a:r>
            <a:r>
              <a:rPr lang="ru-RU" sz="1600" b="1" i="1" dirty="0" err="1">
                <a:latin typeface="Times New Roman" panose="02020603050405020304" pitchFamily="18" charset="0"/>
                <a:cs typeface="Times New Roman" panose="02020603050405020304" pitchFamily="18" charset="0"/>
              </a:rPr>
              <a:t>оқу</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сауаттылығы</a:t>
            </a:r>
            <a:r>
              <a:rPr lang="ru-RU" sz="1600" b="1" i="1" dirty="0">
                <a:latin typeface="Times New Roman" panose="02020603050405020304" pitchFamily="18" charset="0"/>
                <a:cs typeface="Times New Roman" panose="02020603050405020304" pitchFamily="18" charset="0"/>
              </a:rPr>
              <a:t> </a:t>
            </a:r>
            <a:r>
              <a:rPr lang="ru-RU" sz="1600" i="1" dirty="0">
                <a:latin typeface="Times New Roman" panose="02020603050405020304" pitchFamily="18" charset="0"/>
                <a:cs typeface="Times New Roman" panose="02020603050405020304" pitchFamily="18" charset="0"/>
              </a:rPr>
              <a:t>мен </a:t>
            </a:r>
            <a:r>
              <a:rPr lang="ru-RU" sz="1600" b="1" i="1" dirty="0" err="1">
                <a:latin typeface="Times New Roman" panose="02020603050405020304" pitchFamily="18" charset="0"/>
                <a:cs typeface="Times New Roman" panose="02020603050405020304" pitchFamily="18" charset="0"/>
              </a:rPr>
              <a:t>Қазақстан</a:t>
            </a:r>
            <a:r>
              <a:rPr lang="ru-RU" sz="1600" b="1" i="1" dirty="0">
                <a:latin typeface="Times New Roman" panose="02020603050405020304" pitchFamily="18" charset="0"/>
                <a:cs typeface="Times New Roman" panose="02020603050405020304" pitchFamily="18" charset="0"/>
              </a:rPr>
              <a:t> </a:t>
            </a:r>
            <a:r>
              <a:rPr lang="ru-RU" sz="1600" b="1" i="1" dirty="0" err="1">
                <a:latin typeface="Times New Roman" panose="02020603050405020304" pitchFamily="18" charset="0"/>
                <a:cs typeface="Times New Roman" panose="02020603050405020304" pitchFamily="18" charset="0"/>
              </a:rPr>
              <a:t>тарихын</a:t>
            </a:r>
            <a:r>
              <a:rPr lang="ru-RU" sz="1600" b="1" i="1" dirty="0">
                <a:latin typeface="Times New Roman" panose="02020603050405020304" pitchFamily="18" charset="0"/>
                <a:cs typeface="Times New Roman" panose="02020603050405020304" pitchFamily="18" charset="0"/>
              </a:rPr>
              <a:t> </a:t>
            </a:r>
            <a:r>
              <a:rPr lang="ru-RU" sz="1600" i="1" dirty="0" err="1">
                <a:latin typeface="Times New Roman" panose="02020603050405020304" pitchFamily="18" charset="0"/>
                <a:cs typeface="Times New Roman" panose="02020603050405020304" pitchFamily="18" charset="0"/>
              </a:rPr>
              <a:t>тапсырады</a:t>
            </a:r>
            <a:endParaRPr lang="ru-RU" sz="1600" i="1" dirty="0">
              <a:latin typeface="Times New Roman" panose="02020603050405020304" pitchFamily="18" charset="0"/>
              <a:cs typeface="Times New Roman" panose="02020603050405020304" pitchFamily="18" charset="0"/>
            </a:endParaRPr>
          </a:p>
        </p:txBody>
      </p:sp>
      <p:sp>
        <p:nvSpPr>
          <p:cNvPr id="20" name="Прямоугольник 19"/>
          <p:cNvSpPr/>
          <p:nvPr/>
        </p:nvSpPr>
        <p:spPr>
          <a:xfrm>
            <a:off x="223478" y="6218148"/>
            <a:ext cx="8813018" cy="523220"/>
          </a:xfrm>
          <a:prstGeom prst="rect">
            <a:avLst/>
          </a:prstGeom>
        </p:spPr>
        <p:txBody>
          <a:bodyPr wrap="square">
            <a:spAutoFit/>
          </a:bodyPr>
          <a:lstStyle/>
          <a:p>
            <a:r>
              <a:rPr lang="ru-RU" sz="1400" b="1" i="1" u="sng" dirty="0" err="1">
                <a:latin typeface="Times New Roman" panose="02020603050405020304" pitchFamily="18" charset="0"/>
                <a:cs typeface="Times New Roman" panose="02020603050405020304" pitchFamily="18" charset="0"/>
              </a:rPr>
              <a:t>Ескерту</a:t>
            </a:r>
            <a:r>
              <a:rPr lang="ru-RU" sz="1400" b="1" i="1" u="sng" dirty="0">
                <a:latin typeface="Times New Roman" panose="02020603050405020304" pitchFamily="18" charset="0"/>
                <a:cs typeface="Times New Roman" panose="02020603050405020304" pitchFamily="18" charset="0"/>
              </a:rPr>
              <a:t>: ҰБТ-</a:t>
            </a:r>
            <a:r>
              <a:rPr lang="ru-RU" sz="1400" b="1" i="1" u="sng" dirty="0" err="1">
                <a:latin typeface="Times New Roman" panose="02020603050405020304" pitchFamily="18" charset="0"/>
                <a:cs typeface="Times New Roman" panose="02020603050405020304" pitchFamily="18" charset="0"/>
              </a:rPr>
              <a:t>ны</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ағылшынша</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тапсыратындар</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қалауы</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бойынша</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Қазақстан</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тарихын</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қазақша</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немесе</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орысша</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тапсыра</a:t>
            </a:r>
            <a:r>
              <a:rPr lang="ru-RU" sz="1400" b="1" i="1" u="sng" dirty="0">
                <a:latin typeface="Times New Roman" panose="02020603050405020304" pitchFamily="18" charset="0"/>
                <a:cs typeface="Times New Roman" panose="02020603050405020304" pitchFamily="18" charset="0"/>
              </a:rPr>
              <a:t> </a:t>
            </a:r>
            <a:r>
              <a:rPr lang="ru-RU" sz="1400" b="1" i="1" u="sng" dirty="0" err="1">
                <a:latin typeface="Times New Roman" panose="02020603050405020304" pitchFamily="18" charset="0"/>
                <a:cs typeface="Times New Roman" panose="02020603050405020304" pitchFamily="18" charset="0"/>
              </a:rPr>
              <a:t>алады</a:t>
            </a:r>
            <a:r>
              <a:rPr lang="ru-RU" sz="1400" b="1" i="1" u="sng" dirty="0" smtClean="0">
                <a:latin typeface="Times New Roman" panose="02020603050405020304" pitchFamily="18" charset="0"/>
                <a:cs typeface="Times New Roman" panose="02020603050405020304" pitchFamily="18" charset="0"/>
              </a:rPr>
              <a:t>.</a:t>
            </a:r>
            <a:endParaRPr lang="ru-RU" sz="1400" b="1"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78888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703772" y="5505983"/>
            <a:ext cx="976294" cy="900835"/>
          </a:xfrm>
          <a:prstGeom prst="rect">
            <a:avLst/>
          </a:prstGeom>
        </p:spPr>
      </p:pic>
      <p:sp>
        <p:nvSpPr>
          <p:cNvPr id="4" name="Прямоугольник 3"/>
          <p:cNvSpPr/>
          <p:nvPr/>
        </p:nvSpPr>
        <p:spPr>
          <a:xfrm>
            <a:off x="786408" y="1052736"/>
            <a:ext cx="7385992" cy="5183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2" name="Заголовок 1"/>
          <p:cNvSpPr>
            <a:spLocks noGrp="1"/>
          </p:cNvSpPr>
          <p:nvPr>
            <p:ph type="title"/>
          </p:nvPr>
        </p:nvSpPr>
        <p:spPr>
          <a:xfrm>
            <a:off x="457200" y="0"/>
            <a:ext cx="8229600" cy="1143000"/>
          </a:xfrm>
        </p:spPr>
        <p:txBody>
          <a:bodyPr>
            <a:normAutofit/>
          </a:bodyPr>
          <a:lstStyle/>
          <a:p>
            <a:r>
              <a:rPr lang="kk-KZ" sz="3600" b="1" dirty="0">
                <a:latin typeface="Times New Roman" panose="02020603050405020304" pitchFamily="18" charset="0"/>
                <a:cs typeface="Times New Roman" panose="02020603050405020304" pitchFamily="18" charset="0"/>
              </a:rPr>
              <a:t>ҰБТ форматы</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786408" y="1052736"/>
            <a:ext cx="7571184" cy="1036712"/>
          </a:xfrm>
        </p:spPr>
        <p:txBody>
          <a:bodyPr>
            <a:normAutofit/>
          </a:bodyPr>
          <a:lstStyle/>
          <a:p>
            <a:pPr marL="0" indent="0" algn="ctr">
              <a:buNone/>
            </a:pPr>
            <a:r>
              <a:rPr lang="ru-RU" sz="2400" b="1" dirty="0" err="1">
                <a:latin typeface="Times New Roman" panose="02020603050405020304" pitchFamily="18" charset="0"/>
                <a:cs typeface="Times New Roman" panose="02020603050405020304" pitchFamily="18" charset="0"/>
              </a:rPr>
              <a:t>Қысқартылған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оқыту</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мерзіміне</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түсушілер</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үшін</a:t>
            </a:r>
            <a:r>
              <a:rPr lang="ru-RU" sz="2400" b="1" dirty="0">
                <a:latin typeface="Times New Roman" panose="02020603050405020304" pitchFamily="18" charset="0"/>
                <a:cs typeface="Times New Roman" panose="02020603050405020304" pitchFamily="18" charset="0"/>
              </a:rPr>
              <a:t> </a:t>
            </a:r>
          </a:p>
        </p:txBody>
      </p:sp>
      <p:sp>
        <p:nvSpPr>
          <p:cNvPr id="5" name="Прямоугольник 4"/>
          <p:cNvSpPr/>
          <p:nvPr/>
        </p:nvSpPr>
        <p:spPr>
          <a:xfrm>
            <a:off x="786409" y="2201456"/>
            <a:ext cx="3209528" cy="20162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ru-RU" b="1" dirty="0" err="1">
                <a:solidFill>
                  <a:prstClr val="black"/>
                </a:solidFill>
                <a:latin typeface="Times New Roman" panose="02020603050405020304" pitchFamily="18" charset="0"/>
                <a:cs typeface="Times New Roman" panose="02020603050405020304" pitchFamily="18" charset="0"/>
              </a:rPr>
              <a:t>Жалпы</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кәсіптік</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пән</a:t>
            </a:r>
            <a:r>
              <a:rPr lang="ru-RU" b="1" dirty="0">
                <a:solidFill>
                  <a:prstClr val="black"/>
                </a:solidFill>
                <a:latin typeface="Times New Roman" panose="02020603050405020304" pitchFamily="18" charset="0"/>
                <a:cs typeface="Times New Roman" panose="02020603050405020304" pitchFamily="18" charset="0"/>
              </a:rPr>
              <a:t> </a:t>
            </a:r>
          </a:p>
          <a:p>
            <a:pPr lvl="0" algn="ctr"/>
            <a:endParaRPr lang="ru-RU" b="1" dirty="0">
              <a:solidFill>
                <a:prstClr val="black"/>
              </a:solidFill>
              <a:latin typeface="Times New Roman" panose="02020603050405020304" pitchFamily="18" charset="0"/>
              <a:cs typeface="Times New Roman" panose="02020603050405020304" pitchFamily="18" charset="0"/>
            </a:endParaRPr>
          </a:p>
          <a:p>
            <a:pPr lvl="0" algn="just"/>
            <a:r>
              <a:rPr lang="ru-RU" sz="1400" dirty="0" err="1">
                <a:solidFill>
                  <a:prstClr val="black"/>
                </a:solidFill>
                <a:latin typeface="Times New Roman" panose="02020603050405020304" pitchFamily="18" charset="0"/>
                <a:cs typeface="Times New Roman" panose="02020603050405020304" pitchFamily="18" charset="0"/>
              </a:rPr>
              <a:t>Ұсынылған</a:t>
            </a:r>
            <a:r>
              <a:rPr lang="ru-RU" sz="1400" dirty="0">
                <a:solidFill>
                  <a:prstClr val="black"/>
                </a:solidFill>
                <a:latin typeface="Times New Roman" panose="02020603050405020304" pitchFamily="18" charset="0"/>
                <a:cs typeface="Times New Roman" panose="02020603050405020304" pitchFamily="18" charset="0"/>
              </a:rPr>
              <a:t> бес  </a:t>
            </a:r>
            <a:r>
              <a:rPr lang="ru-RU" sz="1400" dirty="0" err="1">
                <a:solidFill>
                  <a:prstClr val="black"/>
                </a:solidFill>
                <a:latin typeface="Times New Roman" panose="02020603050405020304" pitchFamily="18" charset="0"/>
                <a:cs typeface="Times New Roman" panose="02020603050405020304" pitchFamily="18" charset="0"/>
              </a:rPr>
              <a:t>жауаптың</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ішінен</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бір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дұрыс</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жауапты</a:t>
            </a:r>
            <a:r>
              <a:rPr lang="ru-RU" sz="1400" dirty="0">
                <a:solidFill>
                  <a:prstClr val="black"/>
                </a:solidFill>
                <a:latin typeface="Times New Roman" panose="02020603050405020304" pitchFamily="18" charset="0"/>
                <a:cs typeface="Times New Roman" panose="02020603050405020304" pitchFamily="18" charset="0"/>
              </a:rPr>
              <a:t> табу </a:t>
            </a:r>
            <a:r>
              <a:rPr lang="ru-RU" sz="1400" dirty="0" err="1">
                <a:solidFill>
                  <a:prstClr val="black"/>
                </a:solidFill>
                <a:latin typeface="Times New Roman" panose="02020603050405020304" pitchFamily="18" charset="0"/>
                <a:cs typeface="Times New Roman" panose="02020603050405020304" pitchFamily="18" charset="0"/>
              </a:rPr>
              <a:t>қажет</a:t>
            </a:r>
            <a:r>
              <a:rPr lang="ru-RU" sz="1400" dirty="0">
                <a:solidFill>
                  <a:prstClr val="black"/>
                </a:solidFill>
                <a:latin typeface="Times New Roman" panose="02020603050405020304" pitchFamily="18" charset="0"/>
                <a:cs typeface="Times New Roman" panose="02020603050405020304" pitchFamily="18" charset="0"/>
              </a:rPr>
              <a:t>. </a:t>
            </a:r>
          </a:p>
          <a:p>
            <a:pPr lvl="0" algn="just"/>
            <a:r>
              <a:rPr lang="ru-RU" sz="1400" dirty="0" err="1">
                <a:solidFill>
                  <a:prstClr val="black"/>
                </a:solidFill>
                <a:latin typeface="Times New Roman" panose="02020603050405020304" pitchFamily="18" charset="0"/>
                <a:cs typeface="Times New Roman" panose="02020603050405020304" pitchFamily="18" charset="0"/>
              </a:rPr>
              <a:t>Пән</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бойынша</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тапсырмалар</a:t>
            </a:r>
            <a:r>
              <a:rPr lang="ru-RU" sz="1400" dirty="0">
                <a:solidFill>
                  <a:prstClr val="black"/>
                </a:solidFill>
                <a:latin typeface="Times New Roman" panose="02020603050405020304" pitchFamily="18" charset="0"/>
                <a:cs typeface="Times New Roman" panose="02020603050405020304" pitchFamily="18" charset="0"/>
              </a:rPr>
              <a:t> саны - 20.</a:t>
            </a:r>
          </a:p>
        </p:txBody>
      </p:sp>
      <p:sp>
        <p:nvSpPr>
          <p:cNvPr id="6" name="Плюс 5"/>
          <p:cNvSpPr/>
          <p:nvPr/>
        </p:nvSpPr>
        <p:spPr>
          <a:xfrm>
            <a:off x="4140502" y="3005826"/>
            <a:ext cx="452636" cy="396044"/>
          </a:xfrm>
          <a:prstGeom prst="mathPlus">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7" name="Прямоугольник 6"/>
          <p:cNvSpPr/>
          <p:nvPr/>
        </p:nvSpPr>
        <p:spPr>
          <a:xfrm>
            <a:off x="4737702" y="2195736"/>
            <a:ext cx="3466678" cy="20162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ru-RU" b="1" dirty="0" err="1">
                <a:solidFill>
                  <a:prstClr val="black"/>
                </a:solidFill>
                <a:latin typeface="Times New Roman" panose="02020603050405020304" pitchFamily="18" charset="0"/>
                <a:cs typeface="Times New Roman" panose="02020603050405020304" pitchFamily="18" charset="0"/>
              </a:rPr>
              <a:t>Арнайы</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пән</a:t>
            </a:r>
            <a:endParaRPr lang="ru-RU" b="1" dirty="0">
              <a:solidFill>
                <a:prstClr val="black"/>
              </a:solidFill>
              <a:latin typeface="Times New Roman" panose="02020603050405020304" pitchFamily="18" charset="0"/>
              <a:cs typeface="Times New Roman" panose="02020603050405020304" pitchFamily="18" charset="0"/>
            </a:endParaRPr>
          </a:p>
          <a:p>
            <a:pPr lvl="0" algn="just"/>
            <a:r>
              <a:rPr lang="ru-RU" sz="1400" dirty="0">
                <a:solidFill>
                  <a:prstClr val="black"/>
                </a:solidFill>
                <a:latin typeface="Times New Roman" panose="02020603050405020304" pitchFamily="18" charset="0"/>
                <a:cs typeface="Times New Roman" panose="02020603050405020304" pitchFamily="18" charset="0"/>
              </a:rPr>
              <a:t>1-20 </a:t>
            </a:r>
            <a:r>
              <a:rPr lang="ru-RU" sz="1400" dirty="0" err="1">
                <a:solidFill>
                  <a:prstClr val="black"/>
                </a:solidFill>
                <a:latin typeface="Times New Roman" panose="02020603050405020304" pitchFamily="18" charset="0"/>
                <a:cs typeface="Times New Roman" panose="02020603050405020304" pitchFamily="18" charset="0"/>
              </a:rPr>
              <a:t>тапсырмалар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аралығында</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ұсынылған</a:t>
            </a:r>
            <a:r>
              <a:rPr lang="ru-RU" sz="1400" dirty="0">
                <a:solidFill>
                  <a:prstClr val="black"/>
                </a:solidFill>
                <a:latin typeface="Times New Roman" panose="02020603050405020304" pitchFamily="18" charset="0"/>
                <a:cs typeface="Times New Roman" panose="02020603050405020304" pitchFamily="18" charset="0"/>
              </a:rPr>
              <a:t> бес  </a:t>
            </a:r>
            <a:r>
              <a:rPr lang="ru-RU" sz="1400" dirty="0" err="1">
                <a:solidFill>
                  <a:prstClr val="black"/>
                </a:solidFill>
                <a:latin typeface="Times New Roman" panose="02020603050405020304" pitchFamily="18" charset="0"/>
                <a:cs typeface="Times New Roman" panose="02020603050405020304" pitchFamily="18" charset="0"/>
              </a:rPr>
              <a:t>жауаптың</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ішінен</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бір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дұрыс</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жауапты</a:t>
            </a:r>
            <a:r>
              <a:rPr lang="ru-RU" sz="1400" dirty="0">
                <a:solidFill>
                  <a:prstClr val="black"/>
                </a:solidFill>
                <a:latin typeface="Times New Roman" panose="02020603050405020304" pitchFamily="18" charset="0"/>
                <a:cs typeface="Times New Roman" panose="02020603050405020304" pitchFamily="18" charset="0"/>
              </a:rPr>
              <a:t> табу </a:t>
            </a:r>
            <a:r>
              <a:rPr lang="ru-RU" sz="1400" dirty="0" err="1">
                <a:solidFill>
                  <a:prstClr val="black"/>
                </a:solidFill>
                <a:latin typeface="Times New Roman" panose="02020603050405020304" pitchFamily="18" charset="0"/>
                <a:cs typeface="Times New Roman" panose="02020603050405020304" pitchFamily="18" charset="0"/>
              </a:rPr>
              <a:t>қажет</a:t>
            </a:r>
            <a:r>
              <a:rPr lang="ru-RU" sz="1400" dirty="0">
                <a:solidFill>
                  <a:prstClr val="black"/>
                </a:solidFill>
                <a:latin typeface="Times New Roman" panose="02020603050405020304" pitchFamily="18" charset="0"/>
                <a:cs typeface="Times New Roman" panose="02020603050405020304" pitchFamily="18" charset="0"/>
              </a:rPr>
              <a:t>; </a:t>
            </a:r>
          </a:p>
          <a:p>
            <a:pPr lvl="0" algn="just"/>
            <a:r>
              <a:rPr lang="ru-RU" sz="1400" dirty="0">
                <a:solidFill>
                  <a:prstClr val="black"/>
                </a:solidFill>
                <a:latin typeface="Times New Roman" panose="02020603050405020304" pitchFamily="18" charset="0"/>
                <a:cs typeface="Times New Roman" panose="02020603050405020304" pitchFamily="18" charset="0"/>
              </a:rPr>
              <a:t>21-30 </a:t>
            </a:r>
            <a:r>
              <a:rPr lang="ru-RU" sz="1400" dirty="0" err="1">
                <a:solidFill>
                  <a:prstClr val="black"/>
                </a:solidFill>
                <a:latin typeface="Times New Roman" panose="02020603050405020304" pitchFamily="18" charset="0"/>
                <a:cs typeface="Times New Roman" panose="02020603050405020304" pitchFamily="18" charset="0"/>
              </a:rPr>
              <a:t>тапсырмалар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аралығында</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бір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немесе</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бірнеше</a:t>
            </a:r>
            <a:r>
              <a:rPr lang="ru-RU" sz="1400" dirty="0">
                <a:solidFill>
                  <a:prstClr val="black"/>
                </a:solidFill>
                <a:latin typeface="Times New Roman" panose="02020603050405020304" pitchFamily="18" charset="0"/>
                <a:cs typeface="Times New Roman" panose="02020603050405020304" pitchFamily="18" charset="0"/>
              </a:rPr>
              <a:t> (6-дан </a:t>
            </a:r>
            <a:r>
              <a:rPr lang="ru-RU" sz="1400" dirty="0" err="1">
                <a:solidFill>
                  <a:prstClr val="black"/>
                </a:solidFill>
                <a:latin typeface="Times New Roman" panose="02020603050405020304" pitchFamily="18" charset="0"/>
                <a:cs typeface="Times New Roman" panose="02020603050405020304" pitchFamily="18" charset="0"/>
              </a:rPr>
              <a:t>көп</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емес</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дұрыс</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жауапты</a:t>
            </a:r>
            <a:r>
              <a:rPr lang="ru-RU" sz="1400" dirty="0">
                <a:solidFill>
                  <a:prstClr val="black"/>
                </a:solidFill>
                <a:latin typeface="Times New Roman" panose="02020603050405020304" pitchFamily="18" charset="0"/>
                <a:cs typeface="Times New Roman" panose="02020603050405020304" pitchFamily="18" charset="0"/>
              </a:rPr>
              <a:t> табу </a:t>
            </a:r>
            <a:r>
              <a:rPr lang="ru-RU" sz="1400" dirty="0" err="1">
                <a:solidFill>
                  <a:prstClr val="black"/>
                </a:solidFill>
                <a:latin typeface="Times New Roman" panose="02020603050405020304" pitchFamily="18" charset="0"/>
                <a:cs typeface="Times New Roman" panose="02020603050405020304" pitchFamily="18" charset="0"/>
              </a:rPr>
              <a:t>қажет</a:t>
            </a:r>
            <a:r>
              <a:rPr lang="ru-RU" sz="1400" dirty="0">
                <a:solidFill>
                  <a:prstClr val="black"/>
                </a:solidFill>
                <a:latin typeface="Times New Roman" panose="02020603050405020304" pitchFamily="18" charset="0"/>
                <a:cs typeface="Times New Roman" panose="02020603050405020304" pitchFamily="18" charset="0"/>
              </a:rPr>
              <a:t>;</a:t>
            </a:r>
          </a:p>
          <a:p>
            <a:pPr lvl="0" algn="just"/>
            <a:r>
              <a:rPr lang="ru-RU" sz="1400" dirty="0">
                <a:solidFill>
                  <a:prstClr val="black"/>
                </a:solidFill>
                <a:latin typeface="Times New Roman" panose="02020603050405020304" pitchFamily="18" charset="0"/>
                <a:cs typeface="Times New Roman" panose="02020603050405020304" pitchFamily="18" charset="0"/>
              </a:rPr>
              <a:t>31-40 </a:t>
            </a:r>
            <a:r>
              <a:rPr lang="ru-RU" sz="1400" dirty="0" err="1">
                <a:solidFill>
                  <a:prstClr val="black"/>
                </a:solidFill>
                <a:latin typeface="Times New Roman" panose="02020603050405020304" pitchFamily="18" charset="0"/>
                <a:cs typeface="Times New Roman" panose="02020603050405020304" pitchFamily="18" charset="0"/>
              </a:rPr>
              <a:t>ситуациялық</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тапсырмалардан</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бір</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дұрыс</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err="1">
                <a:solidFill>
                  <a:prstClr val="black"/>
                </a:solidFill>
                <a:latin typeface="Times New Roman" panose="02020603050405020304" pitchFamily="18" charset="0"/>
                <a:cs typeface="Times New Roman" panose="02020603050405020304" pitchFamily="18" charset="0"/>
              </a:rPr>
              <a:t>жауапты</a:t>
            </a:r>
            <a:r>
              <a:rPr lang="ru-RU" sz="1400" dirty="0">
                <a:solidFill>
                  <a:prstClr val="black"/>
                </a:solidFill>
                <a:latin typeface="Times New Roman" panose="02020603050405020304" pitchFamily="18" charset="0"/>
                <a:cs typeface="Times New Roman" panose="02020603050405020304" pitchFamily="18" charset="0"/>
              </a:rPr>
              <a:t> табу </a:t>
            </a:r>
            <a:r>
              <a:rPr lang="ru-RU" sz="1400" dirty="0" err="1">
                <a:solidFill>
                  <a:prstClr val="black"/>
                </a:solidFill>
                <a:latin typeface="Times New Roman" panose="02020603050405020304" pitchFamily="18" charset="0"/>
                <a:cs typeface="Times New Roman" panose="02020603050405020304" pitchFamily="18" charset="0"/>
              </a:rPr>
              <a:t>қажет</a:t>
            </a:r>
            <a:r>
              <a:rPr lang="ru-RU" sz="1400" dirty="0">
                <a:solidFill>
                  <a:prstClr val="black"/>
                </a:solidFill>
                <a:latin typeface="Times New Roman" panose="02020603050405020304" pitchFamily="18" charset="0"/>
                <a:cs typeface="Times New Roman" panose="02020603050405020304" pitchFamily="18" charset="0"/>
              </a:rPr>
              <a:t>.</a:t>
            </a:r>
          </a:p>
        </p:txBody>
      </p:sp>
      <p:sp>
        <p:nvSpPr>
          <p:cNvPr id="8" name="TextBox 7"/>
          <p:cNvSpPr txBox="1"/>
          <p:nvPr/>
        </p:nvSpPr>
        <p:spPr>
          <a:xfrm>
            <a:off x="2121500" y="1630569"/>
            <a:ext cx="5164555" cy="369332"/>
          </a:xfrm>
          <a:prstGeom prst="rect">
            <a:avLst/>
          </a:prstGeom>
          <a:noFill/>
        </p:spPr>
        <p:txBody>
          <a:bodyPr wrap="none" rtlCol="0">
            <a:spAutoFit/>
          </a:bodyPr>
          <a:lstStyle/>
          <a:p>
            <a:pPr algn="ctr"/>
            <a:r>
              <a:rPr lang="ru-RU" b="1" dirty="0" err="1">
                <a:latin typeface="Times New Roman" panose="02020603050405020304" pitchFamily="18" charset="0"/>
                <a:cs typeface="Times New Roman" panose="02020603050405020304" pitchFamily="18" charset="0"/>
              </a:rPr>
              <a:t>Қалауы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бойынша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қазақ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немесе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орыс</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тілдерінде</a:t>
            </a:r>
            <a:endParaRPr lang="ru-RU" b="1" dirty="0">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1600049" y="5588909"/>
            <a:ext cx="2394583" cy="646331"/>
          </a:xfrm>
          <a:prstGeom prst="rect">
            <a:avLst/>
          </a:prstGeom>
        </p:spPr>
        <p:txBody>
          <a:bodyPr wrap="square">
            <a:spAutoFit/>
          </a:bodyPr>
          <a:lstStyle/>
          <a:p>
            <a:r>
              <a:rPr lang="ru-RU" b="1" dirty="0" err="1">
                <a:latin typeface="Times New Roman" panose="02020603050405020304" pitchFamily="18" charset="0"/>
                <a:cs typeface="Times New Roman" panose="02020603050405020304" pitchFamily="18" charset="0"/>
              </a:rPr>
              <a:t>Тестілеу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уақыты</a:t>
            </a:r>
            <a:r>
              <a:rPr lang="ru-RU" b="1" dirty="0">
                <a:latin typeface="Times New Roman" panose="02020603050405020304" pitchFamily="18" charset="0"/>
                <a:cs typeface="Times New Roman" panose="02020603050405020304" pitchFamily="18" charset="0"/>
              </a:rPr>
              <a:t> – </a:t>
            </a:r>
          </a:p>
          <a:p>
            <a:r>
              <a:rPr lang="ru-RU" b="1" dirty="0">
                <a:latin typeface="Times New Roman" panose="02020603050405020304" pitchFamily="18" charset="0"/>
                <a:cs typeface="Times New Roman" panose="02020603050405020304" pitchFamily="18" charset="0"/>
              </a:rPr>
              <a:t>1 </a:t>
            </a:r>
            <a:r>
              <a:rPr lang="ru-RU" b="1" dirty="0" err="1">
                <a:latin typeface="Times New Roman" panose="02020603050405020304" pitchFamily="18" charset="0"/>
                <a:cs typeface="Times New Roman" panose="02020603050405020304" pitchFamily="18" charset="0"/>
              </a:rPr>
              <a:t>сағат</a:t>
            </a:r>
            <a:r>
              <a:rPr lang="ru-RU" b="1" dirty="0">
                <a:latin typeface="Times New Roman" panose="02020603050405020304" pitchFamily="18" charset="0"/>
                <a:cs typeface="Times New Roman" panose="02020603050405020304" pitchFamily="18" charset="0"/>
              </a:rPr>
              <a:t> 40 минут.</a:t>
            </a:r>
          </a:p>
        </p:txBody>
      </p:sp>
      <p:sp>
        <p:nvSpPr>
          <p:cNvPr id="11" name="Прямоугольник 10"/>
          <p:cNvSpPr/>
          <p:nvPr/>
        </p:nvSpPr>
        <p:spPr>
          <a:xfrm>
            <a:off x="740348" y="4284302"/>
            <a:ext cx="6809927" cy="954107"/>
          </a:xfrm>
          <a:prstGeom prst="rect">
            <a:avLst/>
          </a:prstGeom>
        </p:spPr>
        <p:txBody>
          <a:bodyPr wrap="square">
            <a:spAutoFit/>
          </a:bodyPr>
          <a:lstStyle/>
          <a:p>
            <a:pPr algn="just"/>
            <a:r>
              <a:rPr lang="en-US" sz="1400" dirty="0">
                <a:latin typeface="Times New Roman" panose="02020603050405020304" pitchFamily="18" charset="0"/>
                <a:cs typeface="Times New Roman" panose="02020603050405020304" pitchFamily="18" charset="0"/>
              </a:rPr>
              <a:t>IELTS - 6.0, TOEFL ITP </a:t>
            </a:r>
            <a:r>
              <a:rPr lang="ru-RU" sz="1400" dirty="0" err="1">
                <a:latin typeface="Times New Roman" panose="02020603050405020304" pitchFamily="18" charset="0"/>
                <a:cs typeface="Times New Roman" panose="02020603050405020304" pitchFamily="18" charset="0"/>
              </a:rPr>
              <a:t>шекті</a:t>
            </a:r>
            <a:r>
              <a:rPr lang="ru-RU" sz="1400" dirty="0">
                <a:latin typeface="Times New Roman" panose="02020603050405020304" pitchFamily="18" charset="0"/>
                <a:cs typeface="Times New Roman" panose="02020603050405020304" pitchFamily="18" charset="0"/>
              </a:rPr>
              <a:t> балл- 310-нан кем </a:t>
            </a:r>
            <a:r>
              <a:rPr lang="ru-RU" sz="1400" dirty="0" err="1">
                <a:latin typeface="Times New Roman" panose="02020603050405020304" pitchFamily="18" charset="0"/>
                <a:cs typeface="Times New Roman" panose="02020603050405020304" pitchFamily="18" charset="0"/>
              </a:rPr>
              <a:t>емес</a:t>
            </a:r>
            <a:r>
              <a:rPr lang="ru-RU"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TOEFL IBT – 79-</a:t>
            </a:r>
            <a:r>
              <a:rPr lang="ru-RU" sz="1400" dirty="0">
                <a:latin typeface="Times New Roman" panose="02020603050405020304" pitchFamily="18" charset="0"/>
                <a:cs typeface="Times New Roman" panose="02020603050405020304" pitchFamily="18" charset="0"/>
              </a:rPr>
              <a:t>дан кем </a:t>
            </a:r>
            <a:r>
              <a:rPr lang="ru-RU" sz="1400" dirty="0" err="1">
                <a:latin typeface="Times New Roman" panose="02020603050405020304" pitchFamily="18" charset="0"/>
                <a:cs typeface="Times New Roman" panose="02020603050405020304" pitchFamily="18" charset="0"/>
              </a:rPr>
              <a:t>емес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халықаралық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сертификаттары</a:t>
            </a:r>
            <a:r>
              <a:rPr lang="ru-RU" sz="1400" dirty="0">
                <a:latin typeface="Times New Roman" panose="02020603050405020304" pitchFamily="18" charset="0"/>
                <a:cs typeface="Times New Roman" panose="02020603050405020304" pitchFamily="18" charset="0"/>
              </a:rPr>
              <a:t> бар </a:t>
            </a:r>
            <a:r>
              <a:rPr lang="ru-RU" sz="1400" dirty="0" err="1">
                <a:latin typeface="Times New Roman" panose="02020603050405020304" pitchFamily="18" charset="0"/>
                <a:cs typeface="Times New Roman" panose="02020603050405020304" pitchFamily="18" charset="0"/>
              </a:rPr>
              <a:t>адамдар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қалауы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бойынша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Шет</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тілі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ағылшын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арнайы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пән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бойынша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тестілеу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тапсырудан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босатылады</a:t>
            </a:r>
            <a:r>
              <a:rPr lang="ru-RU" sz="1400" dirty="0">
                <a:latin typeface="Times New Roman" panose="02020603050405020304" pitchFamily="18" charset="0"/>
                <a:cs typeface="Times New Roman" panose="02020603050405020304" pitchFamily="18" charset="0"/>
              </a:rPr>
              <a:t>.</a:t>
            </a:r>
          </a:p>
          <a:p>
            <a:pPr algn="just"/>
            <a:endParaRPr lang="ru-RU" sz="1400" dirty="0">
              <a:latin typeface="Times New Roman" panose="02020603050405020304" pitchFamily="18" charset="0"/>
              <a:cs typeface="Times New Roman" panose="02020603050405020304" pitchFamily="18" charset="0"/>
            </a:endParaRPr>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71769" y="4347021"/>
            <a:ext cx="885825" cy="828675"/>
          </a:xfrm>
          <a:prstGeom prst="rect">
            <a:avLst/>
          </a:prstGeom>
        </p:spPr>
      </p:pic>
      <p:pic>
        <p:nvPicPr>
          <p:cNvPr id="13" name="Рисунок 12"/>
          <p:cNvPicPr>
            <a:picLocks noChangeAspect="1"/>
          </p:cNvPicPr>
          <p:nvPr/>
        </p:nvPicPr>
        <p:blipFill>
          <a:blip r:embed="rId4" cstate="print"/>
          <a:stretch>
            <a:fillRect/>
          </a:stretch>
        </p:blipFill>
        <p:spPr>
          <a:xfrm>
            <a:off x="740348" y="5373466"/>
            <a:ext cx="975445" cy="1054699"/>
          </a:xfrm>
          <a:prstGeom prst="rect">
            <a:avLst/>
          </a:prstGeom>
        </p:spPr>
      </p:pic>
      <p:sp>
        <p:nvSpPr>
          <p:cNvPr id="14" name="Прямоугольник 13"/>
          <p:cNvSpPr/>
          <p:nvPr/>
        </p:nvSpPr>
        <p:spPr>
          <a:xfrm>
            <a:off x="5680066" y="5373458"/>
            <a:ext cx="3157892" cy="1077218"/>
          </a:xfrm>
          <a:prstGeom prst="rect">
            <a:avLst/>
          </a:prstGeom>
        </p:spPr>
        <p:txBody>
          <a:bodyPr wrap="square">
            <a:spAutoFit/>
          </a:bodyPr>
          <a:lstStyle/>
          <a:p>
            <a:pPr algn="just"/>
            <a:r>
              <a:rPr lang="ru-RU" sz="1600" b="1" dirty="0" err="1">
                <a:latin typeface="Times New Roman" panose="02020603050405020304" pitchFamily="18" charset="0"/>
                <a:cs typeface="Times New Roman" panose="02020603050405020304" pitchFamily="18" charset="0"/>
              </a:rPr>
              <a:t>Шығармашылық</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дайындықты</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талап</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ететін</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білім</a:t>
            </a:r>
            <a:r>
              <a:rPr lang="ru-RU" sz="1600" b="1" dirty="0">
                <a:latin typeface="Times New Roman" panose="02020603050405020304" pitchFamily="18" charset="0"/>
                <a:cs typeface="Times New Roman" panose="02020603050405020304" pitchFamily="18" charset="0"/>
              </a:rPr>
              <a:t> беру </a:t>
            </a:r>
            <a:r>
              <a:rPr lang="ru-RU" sz="1600" b="1" dirty="0" err="1">
                <a:latin typeface="Times New Roman" panose="02020603050405020304" pitchFamily="18" charset="0"/>
                <a:cs typeface="Times New Roman" panose="02020603050405020304" pitchFamily="18" charset="0"/>
              </a:rPr>
              <a:t>бағдарламасын</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таңдағандар</a:t>
            </a:r>
            <a:r>
              <a:rPr lang="ru-RU" sz="1600" b="1" dirty="0">
                <a:latin typeface="Times New Roman" panose="02020603050405020304" pitchFamily="18" charset="0"/>
                <a:cs typeface="Times New Roman" panose="02020603050405020304" pitchFamily="18" charset="0"/>
              </a:rPr>
              <a:t> тек </a:t>
            </a:r>
            <a:r>
              <a:rPr lang="ru-RU" sz="1600" b="1" dirty="0" err="1">
                <a:latin typeface="Times New Roman" panose="02020603050405020304" pitchFamily="18" charset="0"/>
                <a:cs typeface="Times New Roman" panose="02020603050405020304" pitchFamily="18" charset="0"/>
              </a:rPr>
              <a:t>арнайы</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пәннен</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тапсырады</a:t>
            </a: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040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024"/>
            <a:ext cx="8229600" cy="1143000"/>
          </a:xfrm>
        </p:spPr>
        <p:txBody>
          <a:bodyPr>
            <a:normAutofit/>
          </a:bodyPr>
          <a:lstStyle/>
          <a:p>
            <a:r>
              <a:rPr lang="ru-RU" sz="3600" b="1" dirty="0" err="1">
                <a:latin typeface="Times New Roman" panose="02020603050405020304" pitchFamily="18" charset="0"/>
                <a:cs typeface="Times New Roman" panose="02020603050405020304" pitchFamily="18" charset="0"/>
              </a:rPr>
              <a:t>Нәтижелер</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600201"/>
            <a:ext cx="8229600" cy="2116832"/>
          </a:xfrm>
        </p:spPr>
        <p:txBody>
          <a:bodyPr>
            <a:normAutofit fontScale="92500" lnSpcReduction="20000"/>
          </a:bodyPr>
          <a:lstStyle/>
          <a:p>
            <a:pPr>
              <a:buFont typeface="Wingdings" panose="05000000000000000000" pitchFamily="2" charset="2"/>
              <a:buChar char="q"/>
            </a:pPr>
            <a:r>
              <a:rPr lang="ru-RU" sz="2000" dirty="0" err="1">
                <a:latin typeface="Times New Roman" panose="02020603050405020304" pitchFamily="18" charset="0"/>
                <a:cs typeface="Times New Roman" panose="02020603050405020304" pitchFamily="18" charset="0"/>
              </a:rPr>
              <a:t>Мемлекеттік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комиссиямен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хабарланады</a:t>
            </a:r>
            <a:r>
              <a:rPr lang="ru-RU" sz="20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q"/>
            </a:pPr>
            <a:r>
              <a:rPr lang="ru-RU" sz="2000" dirty="0" err="1">
                <a:latin typeface="Times New Roman" panose="02020603050405020304" pitchFamily="18" charset="0"/>
                <a:cs typeface="Times New Roman" panose="02020603050405020304" pitchFamily="18" charset="0"/>
              </a:rPr>
              <a:t>Тестілеу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өткізу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орнындағы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ақпараттық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тақтаға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ілінеді</a:t>
            </a:r>
            <a:r>
              <a:rPr lang="ru-RU"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q"/>
            </a:pPr>
            <a:r>
              <a:rPr lang="kk-KZ" sz="2000" dirty="0">
                <a:latin typeface="Times New Roman" panose="02020603050405020304" pitchFamily="18" charset="0"/>
                <a:cs typeface="Times New Roman" panose="02020603050405020304" pitchFamily="18" charset="0"/>
              </a:rPr>
              <a:t>Бланк түріндегі сертификат берілмейді;</a:t>
            </a:r>
            <a:endParaRPr lang="ru-RU"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ru-RU" sz="2000" dirty="0" err="1" smtClean="0">
                <a:latin typeface="Times New Roman" panose="02020603050405020304" pitchFamily="18" charset="0"/>
                <a:cs typeface="Times New Roman" panose="02020603050405020304" pitchFamily="18" charset="0"/>
              </a:rPr>
              <a:t>Тестілеу</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нәтижесімен</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www.testcenter.kz </a:t>
            </a:r>
            <a:r>
              <a:rPr lang="ru-RU" sz="2000" dirty="0" err="1">
                <a:latin typeface="Times New Roman" panose="02020603050405020304" pitchFamily="18" charset="0"/>
                <a:cs typeface="Times New Roman" panose="02020603050405020304" pitchFamily="18" charset="0"/>
              </a:rPr>
              <a:t>сайтында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танысуға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тестіленушінің</a:t>
            </a:r>
            <a:r>
              <a:rPr lang="ru-RU" sz="2000" dirty="0">
                <a:latin typeface="Times New Roman" panose="02020603050405020304" pitchFamily="18" charset="0"/>
                <a:cs typeface="Times New Roman" panose="02020603050405020304" pitchFamily="18" charset="0"/>
              </a:rPr>
              <a:t> ТЖК мен  ЖСН </a:t>
            </a:r>
            <a:r>
              <a:rPr lang="ru-RU" sz="2000" dirty="0" err="1">
                <a:latin typeface="Times New Roman" panose="02020603050405020304" pitchFamily="18" charset="0"/>
                <a:cs typeface="Times New Roman" panose="02020603050405020304" pitchFamily="18" charset="0"/>
              </a:rPr>
              <a:t>енгізу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арқылы</a:t>
            </a:r>
            <a:r>
              <a:rPr lang="ru-RU" sz="20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q"/>
            </a:pPr>
            <a:r>
              <a:rPr lang="ru-RU" sz="2000" dirty="0" err="1">
                <a:latin typeface="Times New Roman" panose="02020603050405020304" pitchFamily="18" charset="0"/>
                <a:cs typeface="Times New Roman" panose="02020603050405020304" pitchFamily="18" charset="0"/>
              </a:rPr>
              <a:t>Нәтижемен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келіспеген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жағдайда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тестіленуші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апелляцияға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өтініш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алады</a:t>
            </a:r>
            <a:r>
              <a:rPr lang="ru-RU" sz="20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q"/>
            </a:pPr>
            <a:endParaRPr lang="ru-RU"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ru-RU"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ru-RU" sz="20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91680" y="3717033"/>
            <a:ext cx="5400600" cy="3062756"/>
          </a:xfrm>
          <a:prstGeom prst="rect">
            <a:avLst/>
          </a:prstGeom>
        </p:spPr>
      </p:pic>
    </p:spTree>
    <p:extLst>
      <p:ext uri="{BB962C8B-B14F-4D97-AF65-F5344CB8AC3E}">
        <p14:creationId xmlns:p14="http://schemas.microsoft.com/office/powerpoint/2010/main" xmlns="" val="323803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024"/>
            <a:ext cx="8229600" cy="1143000"/>
          </a:xfrm>
        </p:spPr>
        <p:txBody>
          <a:bodyPr>
            <a:normAutofit/>
          </a:bodyPr>
          <a:lstStyle/>
          <a:p>
            <a:r>
              <a:rPr lang="ru-RU" sz="3600" b="1" dirty="0">
                <a:latin typeface="Times New Roman" panose="02020603050405020304" pitchFamily="18" charset="0"/>
                <a:cs typeface="Times New Roman" panose="02020603050405020304" pitchFamily="18" charset="0"/>
              </a:rPr>
              <a:t>Апелляция</a:t>
            </a:r>
          </a:p>
        </p:txBody>
      </p:sp>
      <p:sp>
        <p:nvSpPr>
          <p:cNvPr id="5" name="Объект 4"/>
          <p:cNvSpPr>
            <a:spLocks noGrp="1"/>
          </p:cNvSpPr>
          <p:nvPr>
            <p:ph idx="1"/>
          </p:nvPr>
        </p:nvSpPr>
        <p:spPr>
          <a:xfrm>
            <a:off x="441216" y="980729"/>
            <a:ext cx="8229600" cy="792088"/>
          </a:xfrm>
        </p:spPr>
        <p:txBody>
          <a:bodyPr>
            <a:normAutofit/>
          </a:bodyPr>
          <a:lstStyle/>
          <a:p>
            <a:pPr marL="0" indent="0" algn="ctr">
              <a:buNone/>
            </a:pPr>
            <a:r>
              <a:rPr lang="ru-RU" sz="2000" dirty="0">
                <a:latin typeface="Times New Roman" panose="02020603050405020304" pitchFamily="18" charset="0"/>
                <a:cs typeface="Times New Roman" panose="02020603050405020304" pitchFamily="18" charset="0"/>
              </a:rPr>
              <a:t>Апелляция </a:t>
            </a:r>
            <a:r>
              <a:rPr lang="ru-RU" sz="2000" dirty="0" err="1">
                <a:latin typeface="Times New Roman" panose="02020603050405020304" pitchFamily="18" charset="0"/>
                <a:cs typeface="Times New Roman" panose="02020603050405020304" pitchFamily="18" charset="0"/>
              </a:rPr>
              <a:t>өтініштері</a:t>
            </a:r>
            <a:r>
              <a:rPr lang="ru-RU" sz="2000" dirty="0">
                <a:latin typeface="Times New Roman" panose="02020603050405020304" pitchFamily="18" charset="0"/>
                <a:cs typeface="Times New Roman" panose="02020603050405020304" pitchFamily="18" charset="0"/>
              </a:rPr>
              <a:t> ҰБТ </a:t>
            </a:r>
            <a:r>
              <a:rPr lang="ru-RU" sz="2000" dirty="0" err="1">
                <a:latin typeface="Times New Roman" panose="02020603050405020304" pitchFamily="18" charset="0"/>
                <a:cs typeface="Times New Roman" panose="02020603050405020304" pitchFamily="18" charset="0"/>
              </a:rPr>
              <a:t>нәтижелері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хабарланғаннан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келесі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күнгі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сағат</a:t>
            </a:r>
            <a:r>
              <a:rPr lang="ru-RU" sz="2000" dirty="0">
                <a:latin typeface="Times New Roman" panose="02020603050405020304" pitchFamily="18" charset="0"/>
                <a:cs typeface="Times New Roman" panose="02020603050405020304" pitchFamily="18" charset="0"/>
              </a:rPr>
              <a:t> </a:t>
            </a:r>
            <a:r>
              <a:rPr lang="ru-RU" sz="2000" b="1" u="sng" dirty="0">
                <a:latin typeface="Times New Roman" panose="02020603050405020304" pitchFamily="18" charset="0"/>
                <a:cs typeface="Times New Roman" panose="02020603050405020304" pitchFamily="18" charset="0"/>
              </a:rPr>
              <a:t>13.00-ге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дейін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қабылданады</a:t>
            </a:r>
            <a:r>
              <a:rPr lang="ru-RU" sz="2000" dirty="0">
                <a:latin typeface="Times New Roman" panose="02020603050405020304" pitchFamily="18" charset="0"/>
                <a:cs typeface="Times New Roman" panose="02020603050405020304" pitchFamily="18" charset="0"/>
              </a:rPr>
              <a:t> </a:t>
            </a:r>
          </a:p>
        </p:txBody>
      </p:sp>
      <p:sp>
        <p:nvSpPr>
          <p:cNvPr id="6" name="Прямоугольник 5"/>
          <p:cNvSpPr/>
          <p:nvPr/>
        </p:nvSpPr>
        <p:spPr>
          <a:xfrm>
            <a:off x="2561303" y="2024295"/>
            <a:ext cx="5175006" cy="369332"/>
          </a:xfrm>
          <a:prstGeom prst="rect">
            <a:avLst/>
          </a:prstGeom>
        </p:spPr>
        <p:txBody>
          <a:bodyPr wrap="none">
            <a:spAutoFit/>
          </a:bodyPr>
          <a:lstStyle/>
          <a:p>
            <a:r>
              <a:rPr lang="ru-RU" dirty="0">
                <a:latin typeface="Times New Roman" panose="02020603050405020304" pitchFamily="18" charset="0"/>
                <a:cs typeface="Times New Roman" panose="02020603050405020304" pitchFamily="18" charset="0"/>
              </a:rPr>
              <a:t>Апелляция </a:t>
            </a:r>
            <a:r>
              <a:rPr lang="ru-RU" dirty="0" err="1">
                <a:latin typeface="Times New Roman" panose="02020603050405020304" pitchFamily="18" charset="0"/>
                <a:cs typeface="Times New Roman" panose="02020603050405020304" pitchFamily="18" charset="0"/>
              </a:rPr>
              <a:t>мынадай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жағдайларда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қарастырылады</a:t>
            </a:r>
            <a:r>
              <a:rPr lang="ru-RU" dirty="0"/>
              <a:t>:</a:t>
            </a:r>
          </a:p>
        </p:txBody>
      </p:sp>
      <p:cxnSp>
        <p:nvCxnSpPr>
          <p:cNvPr id="8" name="Прямая соединительная линия 7"/>
          <p:cNvCxnSpPr/>
          <p:nvPr/>
        </p:nvCxnSpPr>
        <p:spPr>
          <a:xfrm flipH="1">
            <a:off x="4556017" y="2564904"/>
            <a:ext cx="12344" cy="3512874"/>
          </a:xfrm>
          <a:prstGeom prst="line">
            <a:avLst/>
          </a:prstGeom>
        </p:spPr>
        <p:style>
          <a:lnRef idx="1">
            <a:schemeClr val="dk1"/>
          </a:lnRef>
          <a:fillRef idx="0">
            <a:schemeClr val="dk1"/>
          </a:fillRef>
          <a:effectRef idx="0">
            <a:schemeClr val="dk1"/>
          </a:effectRef>
          <a:fontRef idx="minor">
            <a:schemeClr val="tx1"/>
          </a:fontRef>
        </p:style>
      </p:cxnSp>
      <p:sp>
        <p:nvSpPr>
          <p:cNvPr id="9" name="Прямоугольник 8"/>
          <p:cNvSpPr/>
          <p:nvPr/>
        </p:nvSpPr>
        <p:spPr>
          <a:xfrm>
            <a:off x="1403652" y="2393627"/>
            <a:ext cx="2235035" cy="369332"/>
          </a:xfrm>
          <a:prstGeom prst="rect">
            <a:avLst/>
          </a:prstGeom>
        </p:spPr>
        <p:txBody>
          <a:bodyPr wrap="none">
            <a:spAutoFit/>
          </a:bodyPr>
          <a:lstStyle/>
          <a:p>
            <a:r>
              <a:rPr lang="ru-RU" b="1" dirty="0" err="1">
                <a:latin typeface="Times New Roman" panose="02020603050405020304" pitchFamily="18" charset="0"/>
                <a:cs typeface="Times New Roman" panose="02020603050405020304" pitchFamily="18" charset="0"/>
              </a:rPr>
              <a:t>Мазмұны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бойынша</a:t>
            </a:r>
            <a:endParaRPr lang="ru-RU" b="1" dirty="0">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5071552" y="2411159"/>
            <a:ext cx="3499291" cy="369332"/>
          </a:xfrm>
          <a:prstGeom prst="rect">
            <a:avLst/>
          </a:prstGeom>
        </p:spPr>
        <p:txBody>
          <a:bodyPr wrap="none">
            <a:spAutoFit/>
          </a:bodyPr>
          <a:lstStyle/>
          <a:p>
            <a:r>
              <a:rPr lang="ru-RU" b="1" dirty="0" err="1">
                <a:latin typeface="Times New Roman" panose="02020603050405020304" pitchFamily="18" charset="0"/>
                <a:cs typeface="Times New Roman" panose="02020603050405020304" pitchFamily="18" charset="0"/>
              </a:rPr>
              <a:t>Техникалық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себептер</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бойынша</a:t>
            </a:r>
            <a:endParaRPr lang="ru-RU" b="1" dirty="0">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153991" y="2753795"/>
            <a:ext cx="4402026" cy="2862322"/>
          </a:xfrm>
          <a:prstGeom prst="rect">
            <a:avLst/>
          </a:prstGeom>
        </p:spPr>
        <p:txBody>
          <a:bodyPr wrap="square">
            <a:spAutoFit/>
          </a:bodyPr>
          <a:lstStyle/>
          <a:p>
            <a:pPr algn="just"/>
            <a:r>
              <a:rPr lang="ru-RU" sz="1500" dirty="0">
                <a:latin typeface="Times New Roman" panose="02020603050405020304" pitchFamily="18" charset="0"/>
                <a:cs typeface="Times New Roman" panose="02020603050405020304" pitchFamily="18" charset="0"/>
              </a:rPr>
              <a:t>1)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жауаптар</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кодымен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сәйкес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келмесе</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жауаптың</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нұсқасы</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көрсетіледі</a:t>
            </a:r>
            <a:r>
              <a:rPr lang="ru-RU" sz="1500" dirty="0">
                <a:latin typeface="Times New Roman" panose="02020603050405020304" pitchFamily="18" charset="0"/>
                <a:cs typeface="Times New Roman" panose="02020603050405020304" pitchFamily="18" charset="0"/>
              </a:rPr>
              <a:t>);</a:t>
            </a:r>
          </a:p>
          <a:p>
            <a:pPr algn="just"/>
            <a:r>
              <a:rPr lang="ru-RU" sz="1500" dirty="0">
                <a:latin typeface="Times New Roman" panose="02020603050405020304" pitchFamily="18" charset="0"/>
                <a:cs typeface="Times New Roman" panose="02020603050405020304" pitchFamily="18" charset="0"/>
              </a:rPr>
              <a:t>2)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болмаса</a:t>
            </a:r>
            <a:r>
              <a:rPr lang="ru-RU" sz="1500" dirty="0">
                <a:latin typeface="Times New Roman" panose="02020603050405020304" pitchFamily="18" charset="0"/>
                <a:cs typeface="Times New Roman" panose="02020603050405020304" pitchFamily="18" charset="0"/>
              </a:rPr>
              <a:t>;</a:t>
            </a:r>
          </a:p>
          <a:p>
            <a:pPr algn="just"/>
            <a:r>
              <a:rPr lang="ru-RU" sz="1500" dirty="0">
                <a:latin typeface="Times New Roman" panose="02020603050405020304" pitchFamily="18" charset="0"/>
                <a:cs typeface="Times New Roman" panose="02020603050405020304" pitchFamily="18" charset="0"/>
              </a:rPr>
              <a:t>3) </a:t>
            </a:r>
            <a:r>
              <a:rPr lang="ru-RU" sz="1500" dirty="0" err="1">
                <a:latin typeface="Times New Roman" panose="02020603050405020304" pitchFamily="18" charset="0"/>
                <a:cs typeface="Times New Roman" panose="02020603050405020304" pitchFamily="18" charset="0"/>
              </a:rPr>
              <a:t>берілген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барлық</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нұсқасынан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бір</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жауапты</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таңдауға</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арналған</a:t>
            </a:r>
            <a:r>
              <a:rPr lang="ru-RU" sz="1500" dirty="0">
                <a:latin typeface="Times New Roman" panose="02020603050405020304" pitchFamily="18" charset="0"/>
                <a:cs typeface="Times New Roman" panose="02020603050405020304" pitchFamily="18" charset="0"/>
              </a:rPr>
              <a:t> тест </a:t>
            </a:r>
            <a:r>
              <a:rPr lang="ru-RU" sz="1500" dirty="0" err="1">
                <a:latin typeface="Times New Roman" panose="02020603050405020304" pitchFamily="18" charset="0"/>
                <a:cs typeface="Times New Roman" panose="02020603050405020304" pitchFamily="18" charset="0"/>
              </a:rPr>
              <a:t>тапсырмаларында</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бірден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көп</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болса</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жауаптардың</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барлық</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нұсқалары</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көрсетіледі</a:t>
            </a:r>
            <a:r>
              <a:rPr lang="ru-RU" sz="1500" dirty="0">
                <a:latin typeface="Times New Roman" panose="02020603050405020304" pitchFamily="18" charset="0"/>
                <a:cs typeface="Times New Roman" panose="02020603050405020304" pitchFamily="18" charset="0"/>
              </a:rPr>
              <a:t>);</a:t>
            </a:r>
          </a:p>
          <a:p>
            <a:pPr algn="just"/>
            <a:r>
              <a:rPr lang="ru-RU" sz="1500" dirty="0">
                <a:latin typeface="Times New Roman" panose="02020603050405020304" pitchFamily="18" charset="0"/>
                <a:cs typeface="Times New Roman" panose="02020603050405020304" pitchFamily="18" charset="0"/>
              </a:rPr>
              <a:t>4) тест </a:t>
            </a:r>
            <a:r>
              <a:rPr lang="ru-RU" sz="1500" dirty="0" err="1">
                <a:latin typeface="Times New Roman" panose="02020603050405020304" pitchFamily="18" charset="0"/>
                <a:cs typeface="Times New Roman" panose="02020603050405020304" pitchFamily="18" charset="0"/>
              </a:rPr>
              <a:t>тапсырмасы</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құрылмаса</a:t>
            </a:r>
            <a:r>
              <a:rPr lang="ru-RU" sz="1500" dirty="0">
                <a:latin typeface="Times New Roman" panose="02020603050405020304" pitchFamily="18" charset="0"/>
                <a:cs typeface="Times New Roman" panose="02020603050405020304" pitchFamily="18" charset="0"/>
              </a:rPr>
              <a:t>;</a:t>
            </a:r>
          </a:p>
          <a:p>
            <a:pPr algn="just"/>
            <a:r>
              <a:rPr lang="ru-RU" sz="1500" dirty="0">
                <a:latin typeface="Times New Roman" panose="02020603050405020304" pitchFamily="18" charset="0"/>
                <a:cs typeface="Times New Roman" panose="02020603050405020304" pitchFamily="18" charset="0"/>
              </a:rPr>
              <a:t>5) тест </a:t>
            </a:r>
            <a:r>
              <a:rPr lang="ru-RU" sz="1500" dirty="0" err="1">
                <a:latin typeface="Times New Roman" panose="02020603050405020304" pitchFamily="18" charset="0"/>
                <a:cs typeface="Times New Roman" panose="02020603050405020304" pitchFamily="18" charset="0"/>
              </a:rPr>
              <a:t>тапсырмасы</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шартының</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фрагменті</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мәтін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сызба</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суреттер</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кестелер</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табылмаса</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соның</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нәтижесінде</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жауапты</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анықтау</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мүмкін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болмағанда</a:t>
            </a:r>
            <a:r>
              <a:rPr lang="ru-RU" sz="1500" dirty="0">
                <a:latin typeface="Times New Roman" panose="02020603050405020304" pitchFamily="18" charset="0"/>
                <a:cs typeface="Times New Roman" panose="02020603050405020304" pitchFamily="18" charset="0"/>
              </a:rPr>
              <a:t>.</a:t>
            </a:r>
          </a:p>
        </p:txBody>
      </p:sp>
      <p:sp>
        <p:nvSpPr>
          <p:cNvPr id="12" name="Прямоугольник 11"/>
          <p:cNvSpPr/>
          <p:nvPr/>
        </p:nvSpPr>
        <p:spPr>
          <a:xfrm>
            <a:off x="4605888" y="2779339"/>
            <a:ext cx="4430608" cy="1708160"/>
          </a:xfrm>
          <a:prstGeom prst="rect">
            <a:avLst/>
          </a:prstGeom>
        </p:spPr>
        <p:txBody>
          <a:bodyPr wrap="square">
            <a:spAutoFit/>
          </a:bodyPr>
          <a:lstStyle/>
          <a:p>
            <a:pPr algn="just"/>
            <a:r>
              <a:rPr lang="ru-RU" sz="1500" dirty="0">
                <a:latin typeface="Times New Roman" panose="02020603050405020304" pitchFamily="18" charset="0"/>
                <a:cs typeface="Times New Roman" panose="02020603050405020304" pitchFamily="18" charset="0"/>
              </a:rPr>
              <a:t>1)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жауаптар</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кодымен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сәйкес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келетін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боялған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дөңгелекшені</a:t>
            </a:r>
            <a:r>
              <a:rPr lang="ru-RU" sz="1500" dirty="0">
                <a:latin typeface="Times New Roman" panose="02020603050405020304" pitchFamily="18" charset="0"/>
                <a:cs typeface="Times New Roman" panose="02020603050405020304" pitchFamily="18" charset="0"/>
              </a:rPr>
              <a:t> сканер </a:t>
            </a:r>
            <a:r>
              <a:rPr lang="ru-RU" sz="1500" dirty="0" err="1">
                <a:latin typeface="Times New Roman" panose="02020603050405020304" pitchFamily="18" charset="0"/>
                <a:cs typeface="Times New Roman" panose="02020603050405020304" pitchFamily="18" charset="0"/>
              </a:rPr>
              <a:t>екі</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және</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одан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көп</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дөңгелекше</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ретінде</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оқыса</a:t>
            </a:r>
            <a:r>
              <a:rPr lang="ru-RU" sz="1500" dirty="0">
                <a:latin typeface="Times New Roman" panose="02020603050405020304" pitchFamily="18" charset="0"/>
                <a:cs typeface="Times New Roman" panose="02020603050405020304" pitchFamily="18" charset="0"/>
              </a:rPr>
              <a:t>;</a:t>
            </a:r>
          </a:p>
          <a:p>
            <a:pPr algn="just"/>
            <a:r>
              <a:rPr lang="ru-RU" sz="1500" dirty="0">
                <a:latin typeface="Times New Roman" panose="02020603050405020304" pitchFamily="18" charset="0"/>
                <a:cs typeface="Times New Roman" panose="02020603050405020304" pitchFamily="18" charset="0"/>
              </a:rPr>
              <a:t>2) </a:t>
            </a:r>
            <a:r>
              <a:rPr lang="ru-RU" sz="1500" dirty="0" err="1">
                <a:latin typeface="Times New Roman" panose="02020603050405020304" pitchFamily="18" charset="0"/>
                <a:cs typeface="Times New Roman" panose="02020603050405020304" pitchFamily="18" charset="0"/>
              </a:rPr>
              <a:t>дұрыс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жауаптар</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кодымен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сәйкес</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келетін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боялған</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дөңгелекшені</a:t>
            </a:r>
            <a:r>
              <a:rPr lang="ru-RU" sz="1500" dirty="0">
                <a:latin typeface="Times New Roman" panose="02020603050405020304" pitchFamily="18" charset="0"/>
                <a:cs typeface="Times New Roman" panose="02020603050405020304" pitchFamily="18" charset="0"/>
              </a:rPr>
              <a:t> сканер бос </a:t>
            </a:r>
            <a:r>
              <a:rPr lang="ru-RU" sz="1500" dirty="0" err="1">
                <a:latin typeface="Times New Roman" panose="02020603050405020304" pitchFamily="18" charset="0"/>
                <a:cs typeface="Times New Roman" panose="02020603050405020304" pitchFamily="18" charset="0"/>
              </a:rPr>
              <a:t>дөңгелекше</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ретінде</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оқыса</a:t>
            </a:r>
            <a:r>
              <a:rPr lang="ru-RU" sz="1500" dirty="0">
                <a:latin typeface="Times New Roman" panose="02020603050405020304" pitchFamily="18" charset="0"/>
                <a:cs typeface="Times New Roman" panose="02020603050405020304" pitchFamily="18" charset="0"/>
              </a:rPr>
              <a:t>;</a:t>
            </a:r>
          </a:p>
          <a:p>
            <a:pPr algn="just"/>
            <a:r>
              <a:rPr lang="ru-RU" sz="1500" dirty="0">
                <a:latin typeface="Times New Roman" panose="02020603050405020304" pitchFamily="18" charset="0"/>
                <a:cs typeface="Times New Roman" panose="02020603050405020304" pitchFamily="18" charset="0"/>
              </a:rPr>
              <a:t>3) </a:t>
            </a:r>
            <a:r>
              <a:rPr lang="ru-RU" sz="1500" dirty="0" err="1">
                <a:latin typeface="Times New Roman" panose="02020603050405020304" pitchFamily="18" charset="0"/>
                <a:cs typeface="Times New Roman" panose="02020603050405020304" pitchFamily="18" charset="0"/>
              </a:rPr>
              <a:t>жауап</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парағында</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ақау</a:t>
            </a:r>
            <a:r>
              <a:rPr lang="ru-RU" sz="1500" dirty="0">
                <a:latin typeface="Times New Roman" panose="02020603050405020304" pitchFamily="18" charset="0"/>
                <a:cs typeface="Times New Roman" panose="02020603050405020304" pitchFamily="18" charset="0"/>
              </a:rPr>
              <a:t> </a:t>
            </a:r>
            <a:r>
              <a:rPr lang="ru-RU" sz="1500" dirty="0" err="1">
                <a:latin typeface="Times New Roman" panose="02020603050405020304" pitchFamily="18" charset="0"/>
                <a:cs typeface="Times New Roman" panose="02020603050405020304" pitchFamily="18" charset="0"/>
              </a:rPr>
              <a:t>болғанда</a:t>
            </a:r>
            <a:r>
              <a:rPr lang="ru-RU" sz="1500" dirty="0">
                <a:latin typeface="Times New Roman" panose="02020603050405020304" pitchFamily="18" charset="0"/>
                <a:cs typeface="Times New Roman" panose="02020603050405020304" pitchFamily="18" charset="0"/>
              </a:rPr>
              <a:t>.</a:t>
            </a:r>
          </a:p>
        </p:txBody>
      </p:sp>
      <p:pic>
        <p:nvPicPr>
          <p:cNvPr id="16" name="Рисунок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788028" y="4798991"/>
            <a:ext cx="1345039" cy="1345039"/>
          </a:xfrm>
          <a:prstGeom prst="rect">
            <a:avLst/>
          </a:prstGeom>
        </p:spPr>
      </p:pic>
      <p:pic>
        <p:nvPicPr>
          <p:cNvPr id="17" name="Рисунок 1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074013" y="4798991"/>
            <a:ext cx="1297112" cy="1268541"/>
          </a:xfrm>
          <a:prstGeom prst="rect">
            <a:avLst/>
          </a:prstGeom>
        </p:spPr>
      </p:pic>
    </p:spTree>
    <p:extLst>
      <p:ext uri="{BB962C8B-B14F-4D97-AF65-F5344CB8AC3E}">
        <p14:creationId xmlns:p14="http://schemas.microsoft.com/office/powerpoint/2010/main" xmlns="" val="1118537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cstate="print"/>
          <a:stretch>
            <a:fillRect/>
          </a:stretch>
        </p:blipFill>
        <p:spPr>
          <a:xfrm>
            <a:off x="3575701" y="672136"/>
            <a:ext cx="2170958" cy="1757062"/>
          </a:xfrm>
          <a:prstGeom prst="rect">
            <a:avLst/>
          </a:prstGeom>
        </p:spPr>
      </p:pic>
      <p:sp>
        <p:nvSpPr>
          <p:cNvPr id="2" name="Заголовок 1"/>
          <p:cNvSpPr>
            <a:spLocks noGrp="1"/>
          </p:cNvSpPr>
          <p:nvPr>
            <p:ph type="title"/>
          </p:nvPr>
        </p:nvSpPr>
        <p:spPr>
          <a:xfrm>
            <a:off x="0" y="13752"/>
            <a:ext cx="9144000" cy="754008"/>
          </a:xfrm>
        </p:spPr>
        <p:txBody>
          <a:bodyPr>
            <a:normAutofit/>
          </a:bodyPr>
          <a:lstStyle/>
          <a:p>
            <a:r>
              <a:rPr lang="kk-KZ" sz="3600" b="1" dirty="0">
                <a:latin typeface="Times New Roman" panose="02020603050405020304" pitchFamily="18" charset="0"/>
                <a:cs typeface="Times New Roman" panose="02020603050405020304" pitchFamily="18" charset="0"/>
              </a:rPr>
              <a:t>Тамыз айындағы ҰБТ</a:t>
            </a:r>
            <a:endParaRPr lang="ru-RU" sz="3600" b="1" dirty="0">
              <a:latin typeface="Times New Roman" panose="02020603050405020304" pitchFamily="18" charset="0"/>
              <a:cs typeface="Times New Roman" panose="02020603050405020304" pitchFamily="18" charset="0"/>
            </a:endParaRPr>
          </a:p>
        </p:txBody>
      </p:sp>
      <p:sp>
        <p:nvSpPr>
          <p:cNvPr id="17" name="Выноска со стрелкой вниз 7"/>
          <p:cNvSpPr/>
          <p:nvPr/>
        </p:nvSpPr>
        <p:spPr>
          <a:xfrm>
            <a:off x="838519" y="806881"/>
            <a:ext cx="2888376" cy="1946381"/>
          </a:xfrm>
          <a:custGeom>
            <a:avLst/>
            <a:gdLst>
              <a:gd name="connsiteX0" fmla="*/ 0 w 3600400"/>
              <a:gd name="connsiteY0" fmla="*/ 0 h 4460916"/>
              <a:gd name="connsiteX1" fmla="*/ 3600400 w 3600400"/>
              <a:gd name="connsiteY1" fmla="*/ 0 h 4460916"/>
              <a:gd name="connsiteX2" fmla="*/ 3600400 w 3600400"/>
              <a:gd name="connsiteY2" fmla="*/ 2898569 h 4460916"/>
              <a:gd name="connsiteX3" fmla="*/ 2043767 w 3600400"/>
              <a:gd name="connsiteY3" fmla="*/ 2898569 h 4460916"/>
              <a:gd name="connsiteX4" fmla="*/ 2043767 w 3600400"/>
              <a:gd name="connsiteY4" fmla="*/ 3256006 h 4460916"/>
              <a:gd name="connsiteX5" fmla="*/ 2375832 w 3600400"/>
              <a:gd name="connsiteY5" fmla="*/ 3256006 h 4460916"/>
              <a:gd name="connsiteX6" fmla="*/ 1800200 w 3600400"/>
              <a:gd name="connsiteY6" fmla="*/ 4460916 h 4460916"/>
              <a:gd name="connsiteX7" fmla="*/ 1224568 w 3600400"/>
              <a:gd name="connsiteY7" fmla="*/ 3256006 h 4460916"/>
              <a:gd name="connsiteX8" fmla="*/ 1556633 w 3600400"/>
              <a:gd name="connsiteY8" fmla="*/ 3256006 h 4460916"/>
              <a:gd name="connsiteX9" fmla="*/ 1556633 w 3600400"/>
              <a:gd name="connsiteY9" fmla="*/ 2898569 h 4460916"/>
              <a:gd name="connsiteX10" fmla="*/ 0 w 3600400"/>
              <a:gd name="connsiteY10" fmla="*/ 2898569 h 4460916"/>
              <a:gd name="connsiteX11" fmla="*/ 0 w 3600400"/>
              <a:gd name="connsiteY11" fmla="*/ 0 h 4460916"/>
              <a:gd name="connsiteX0" fmla="*/ 0 w 3600400"/>
              <a:gd name="connsiteY0" fmla="*/ 0 h 3625174"/>
              <a:gd name="connsiteX1" fmla="*/ 3600400 w 3600400"/>
              <a:gd name="connsiteY1" fmla="*/ 0 h 3625174"/>
              <a:gd name="connsiteX2" fmla="*/ 3600400 w 3600400"/>
              <a:gd name="connsiteY2" fmla="*/ 2898569 h 3625174"/>
              <a:gd name="connsiteX3" fmla="*/ 2043767 w 3600400"/>
              <a:gd name="connsiteY3" fmla="*/ 2898569 h 3625174"/>
              <a:gd name="connsiteX4" fmla="*/ 2043767 w 3600400"/>
              <a:gd name="connsiteY4" fmla="*/ 3256006 h 3625174"/>
              <a:gd name="connsiteX5" fmla="*/ 2375832 w 3600400"/>
              <a:gd name="connsiteY5" fmla="*/ 3256006 h 3625174"/>
              <a:gd name="connsiteX6" fmla="*/ 1839529 w 3600400"/>
              <a:gd name="connsiteY6" fmla="*/ 3625174 h 3625174"/>
              <a:gd name="connsiteX7" fmla="*/ 1224568 w 3600400"/>
              <a:gd name="connsiteY7" fmla="*/ 3256006 h 3625174"/>
              <a:gd name="connsiteX8" fmla="*/ 1556633 w 3600400"/>
              <a:gd name="connsiteY8" fmla="*/ 3256006 h 3625174"/>
              <a:gd name="connsiteX9" fmla="*/ 1556633 w 3600400"/>
              <a:gd name="connsiteY9" fmla="*/ 2898569 h 3625174"/>
              <a:gd name="connsiteX10" fmla="*/ 0 w 3600400"/>
              <a:gd name="connsiteY10" fmla="*/ 2898569 h 3625174"/>
              <a:gd name="connsiteX11" fmla="*/ 0 w 3600400"/>
              <a:gd name="connsiteY11" fmla="*/ 0 h 3625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00400" h="3625174">
                <a:moveTo>
                  <a:pt x="0" y="0"/>
                </a:moveTo>
                <a:lnTo>
                  <a:pt x="3600400" y="0"/>
                </a:lnTo>
                <a:lnTo>
                  <a:pt x="3600400" y="2898569"/>
                </a:lnTo>
                <a:lnTo>
                  <a:pt x="2043767" y="2898569"/>
                </a:lnTo>
                <a:lnTo>
                  <a:pt x="2043767" y="3256006"/>
                </a:lnTo>
                <a:lnTo>
                  <a:pt x="2375832" y="3256006"/>
                </a:lnTo>
                <a:lnTo>
                  <a:pt x="1839529" y="3625174"/>
                </a:lnTo>
                <a:lnTo>
                  <a:pt x="1224568" y="3256006"/>
                </a:lnTo>
                <a:lnTo>
                  <a:pt x="1556633" y="3256006"/>
                </a:lnTo>
                <a:lnTo>
                  <a:pt x="1556633" y="2898569"/>
                </a:lnTo>
                <a:lnTo>
                  <a:pt x="0" y="2898569"/>
                </a:lnTo>
                <a:lnTo>
                  <a:pt x="0" y="0"/>
                </a:lnTo>
                <a:close/>
              </a:path>
            </a:pathLst>
          </a:custGeom>
        </p:spPr>
        <p:style>
          <a:lnRef idx="2">
            <a:schemeClr val="accent1"/>
          </a:lnRef>
          <a:fillRef idx="1">
            <a:schemeClr val="lt1"/>
          </a:fillRef>
          <a:effectRef idx="0">
            <a:schemeClr val="accent1"/>
          </a:effectRef>
          <a:fontRef idx="minor">
            <a:schemeClr val="dk1"/>
          </a:fontRef>
        </p:style>
        <p:txBody>
          <a:bodyPr/>
          <a:lstStyle/>
          <a:p>
            <a:pPr algn="just">
              <a:defRPr/>
            </a:pPr>
            <a:endParaRPr lang="kk-KZ" sz="1600" b="1" dirty="0">
              <a:latin typeface="Times New Roman" panose="02020603050405020304" pitchFamily="18" charset="0"/>
              <a:cs typeface="Times New Roman" panose="02020603050405020304" pitchFamily="18" charset="0"/>
            </a:endParaRPr>
          </a:p>
          <a:p>
            <a:pPr algn="just">
              <a:defRPr/>
            </a:pPr>
            <a:r>
              <a:rPr lang="kk-KZ" sz="1600" b="1" dirty="0">
                <a:latin typeface="Times New Roman" panose="02020603050405020304" pitchFamily="18" charset="0"/>
                <a:cs typeface="Times New Roman" panose="02020603050405020304" pitchFamily="18" charset="0"/>
              </a:rPr>
              <a:t>ҰБТ-ға қатыспаған немесе шекті балл жинай алмаған тұлғалар </a:t>
            </a:r>
          </a:p>
        </p:txBody>
      </p:sp>
      <p:sp>
        <p:nvSpPr>
          <p:cNvPr id="18" name="Выноска со стрелкой вниз 7"/>
          <p:cNvSpPr/>
          <p:nvPr/>
        </p:nvSpPr>
        <p:spPr>
          <a:xfrm>
            <a:off x="5620653" y="788801"/>
            <a:ext cx="2888376" cy="1640398"/>
          </a:xfrm>
          <a:custGeom>
            <a:avLst/>
            <a:gdLst>
              <a:gd name="connsiteX0" fmla="*/ 0 w 3600400"/>
              <a:gd name="connsiteY0" fmla="*/ 0 h 4460916"/>
              <a:gd name="connsiteX1" fmla="*/ 3600400 w 3600400"/>
              <a:gd name="connsiteY1" fmla="*/ 0 h 4460916"/>
              <a:gd name="connsiteX2" fmla="*/ 3600400 w 3600400"/>
              <a:gd name="connsiteY2" fmla="*/ 2898569 h 4460916"/>
              <a:gd name="connsiteX3" fmla="*/ 2043767 w 3600400"/>
              <a:gd name="connsiteY3" fmla="*/ 2898569 h 4460916"/>
              <a:gd name="connsiteX4" fmla="*/ 2043767 w 3600400"/>
              <a:gd name="connsiteY4" fmla="*/ 3256006 h 4460916"/>
              <a:gd name="connsiteX5" fmla="*/ 2375832 w 3600400"/>
              <a:gd name="connsiteY5" fmla="*/ 3256006 h 4460916"/>
              <a:gd name="connsiteX6" fmla="*/ 1800200 w 3600400"/>
              <a:gd name="connsiteY6" fmla="*/ 4460916 h 4460916"/>
              <a:gd name="connsiteX7" fmla="*/ 1224568 w 3600400"/>
              <a:gd name="connsiteY7" fmla="*/ 3256006 h 4460916"/>
              <a:gd name="connsiteX8" fmla="*/ 1556633 w 3600400"/>
              <a:gd name="connsiteY8" fmla="*/ 3256006 h 4460916"/>
              <a:gd name="connsiteX9" fmla="*/ 1556633 w 3600400"/>
              <a:gd name="connsiteY9" fmla="*/ 2898569 h 4460916"/>
              <a:gd name="connsiteX10" fmla="*/ 0 w 3600400"/>
              <a:gd name="connsiteY10" fmla="*/ 2898569 h 4460916"/>
              <a:gd name="connsiteX11" fmla="*/ 0 w 3600400"/>
              <a:gd name="connsiteY11" fmla="*/ 0 h 4460916"/>
              <a:gd name="connsiteX0" fmla="*/ 0 w 3600400"/>
              <a:gd name="connsiteY0" fmla="*/ 0 h 3625174"/>
              <a:gd name="connsiteX1" fmla="*/ 3600400 w 3600400"/>
              <a:gd name="connsiteY1" fmla="*/ 0 h 3625174"/>
              <a:gd name="connsiteX2" fmla="*/ 3600400 w 3600400"/>
              <a:gd name="connsiteY2" fmla="*/ 2898569 h 3625174"/>
              <a:gd name="connsiteX3" fmla="*/ 2043767 w 3600400"/>
              <a:gd name="connsiteY3" fmla="*/ 2898569 h 3625174"/>
              <a:gd name="connsiteX4" fmla="*/ 2043767 w 3600400"/>
              <a:gd name="connsiteY4" fmla="*/ 3256006 h 3625174"/>
              <a:gd name="connsiteX5" fmla="*/ 2375832 w 3600400"/>
              <a:gd name="connsiteY5" fmla="*/ 3256006 h 3625174"/>
              <a:gd name="connsiteX6" fmla="*/ 1839529 w 3600400"/>
              <a:gd name="connsiteY6" fmla="*/ 3625174 h 3625174"/>
              <a:gd name="connsiteX7" fmla="*/ 1224568 w 3600400"/>
              <a:gd name="connsiteY7" fmla="*/ 3256006 h 3625174"/>
              <a:gd name="connsiteX8" fmla="*/ 1556633 w 3600400"/>
              <a:gd name="connsiteY8" fmla="*/ 3256006 h 3625174"/>
              <a:gd name="connsiteX9" fmla="*/ 1556633 w 3600400"/>
              <a:gd name="connsiteY9" fmla="*/ 2898569 h 3625174"/>
              <a:gd name="connsiteX10" fmla="*/ 0 w 3600400"/>
              <a:gd name="connsiteY10" fmla="*/ 2898569 h 3625174"/>
              <a:gd name="connsiteX11" fmla="*/ 0 w 3600400"/>
              <a:gd name="connsiteY11" fmla="*/ 0 h 3625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00400" h="3625174">
                <a:moveTo>
                  <a:pt x="0" y="0"/>
                </a:moveTo>
                <a:lnTo>
                  <a:pt x="3600400" y="0"/>
                </a:lnTo>
                <a:lnTo>
                  <a:pt x="3600400" y="2898569"/>
                </a:lnTo>
                <a:lnTo>
                  <a:pt x="2043767" y="2898569"/>
                </a:lnTo>
                <a:lnTo>
                  <a:pt x="2043767" y="3256006"/>
                </a:lnTo>
                <a:lnTo>
                  <a:pt x="2375832" y="3256006"/>
                </a:lnTo>
                <a:lnTo>
                  <a:pt x="1839529" y="3625174"/>
                </a:lnTo>
                <a:lnTo>
                  <a:pt x="1224568" y="3256006"/>
                </a:lnTo>
                <a:lnTo>
                  <a:pt x="1556633" y="3256006"/>
                </a:lnTo>
                <a:lnTo>
                  <a:pt x="1556633" y="2898569"/>
                </a:lnTo>
                <a:lnTo>
                  <a:pt x="0" y="2898569"/>
                </a:lnTo>
                <a:lnTo>
                  <a:pt x="0" y="0"/>
                </a:lnTo>
                <a:close/>
              </a:path>
            </a:pathLst>
          </a:custGeom>
        </p:spPr>
        <p:style>
          <a:lnRef idx="2">
            <a:schemeClr val="accent1"/>
          </a:lnRef>
          <a:fillRef idx="1">
            <a:schemeClr val="lt1"/>
          </a:fillRef>
          <a:effectRef idx="0">
            <a:schemeClr val="accent1"/>
          </a:effectRef>
          <a:fontRef idx="minor">
            <a:schemeClr val="dk1"/>
          </a:fontRef>
        </p:style>
        <p:txBody>
          <a:bodyPr/>
          <a:lstStyle/>
          <a:p>
            <a:pPr algn="just">
              <a:defRPr/>
            </a:pPr>
            <a:r>
              <a:rPr lang="kk-KZ" sz="1600" b="1" dirty="0">
                <a:latin typeface="Times New Roman" panose="02020603050405020304" pitchFamily="18" charset="0"/>
                <a:cs typeface="Times New Roman" panose="02020603050405020304" pitchFamily="18" charset="0"/>
              </a:rPr>
              <a:t>ҰБТ-ға қатыспаған, ҰБТ-да шекті балл жинай алмаған, ҰБТ-ға жіберілмеген, ҰБТ нәтижесі жойылған тұлғалар </a:t>
            </a:r>
          </a:p>
        </p:txBody>
      </p:sp>
      <p:sp>
        <p:nvSpPr>
          <p:cNvPr id="5" name="Скругленный прямоугольник 4"/>
          <p:cNvSpPr/>
          <p:nvPr/>
        </p:nvSpPr>
        <p:spPr>
          <a:xfrm>
            <a:off x="5157742" y="2636913"/>
            <a:ext cx="3814205" cy="108357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latin typeface="Times New Roman" panose="02020603050405020304" pitchFamily="18" charset="0"/>
                <a:cs typeface="Times New Roman" panose="02020603050405020304" pitchFamily="18" charset="0"/>
              </a:rPr>
              <a:t>*</a:t>
            </a:r>
            <a:r>
              <a:rPr lang="ru-RU" b="1" dirty="0">
                <a:latin typeface="Times New Roman" panose="02020603050405020304" pitchFamily="18" charset="0"/>
                <a:cs typeface="Times New Roman" panose="02020603050405020304" pitchFamily="18" charset="0"/>
              </a:rPr>
              <a:t>ЖОО-</a:t>
            </a:r>
            <a:r>
              <a:rPr lang="ru-RU" b="1" dirty="0" err="1">
                <a:latin typeface="Times New Roman" panose="02020603050405020304" pitchFamily="18" charset="0"/>
                <a:cs typeface="Times New Roman" panose="02020603050405020304" pitchFamily="18" charset="0"/>
              </a:rPr>
              <a:t>ға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ағымдағы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оқу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жылы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аяқталғанға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дейін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күндізгі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оқу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бөліміне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ақылы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негізде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қабылдана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алады</a:t>
            </a:r>
            <a:endParaRPr lang="ru-RU" b="1" dirty="0">
              <a:latin typeface="Times New Roman" panose="02020603050405020304" pitchFamily="18" charset="0"/>
              <a:cs typeface="Times New Roman" panose="02020603050405020304" pitchFamily="18" charset="0"/>
            </a:endParaRPr>
          </a:p>
        </p:txBody>
      </p:sp>
      <p:sp>
        <p:nvSpPr>
          <p:cNvPr id="19" name="Скругленный прямоугольник 18"/>
          <p:cNvSpPr/>
          <p:nvPr/>
        </p:nvSpPr>
        <p:spPr>
          <a:xfrm>
            <a:off x="379021" y="2844020"/>
            <a:ext cx="3807379" cy="92464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b="1" dirty="0">
              <a:latin typeface="Times New Roman" panose="02020603050405020304" pitchFamily="18" charset="0"/>
              <a:cs typeface="Times New Roman" panose="02020603050405020304" pitchFamily="18" charset="0"/>
            </a:endParaRPr>
          </a:p>
          <a:p>
            <a:pPr algn="ctr"/>
            <a:r>
              <a:rPr lang="ru-RU" b="1" dirty="0" err="1">
                <a:latin typeface="Times New Roman" panose="02020603050405020304" pitchFamily="18" charset="0"/>
                <a:cs typeface="Times New Roman" panose="02020603050405020304" pitchFamily="18" charset="0"/>
              </a:rPr>
              <a:t>Тамыз</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айында</a:t>
            </a:r>
            <a:r>
              <a:rPr lang="ru-RU" b="1" dirty="0">
                <a:latin typeface="Times New Roman" panose="02020603050405020304" pitchFamily="18" charset="0"/>
                <a:cs typeface="Times New Roman" panose="02020603050405020304" pitchFamily="18" charset="0"/>
              </a:rPr>
              <a:t> ҰБТ </a:t>
            </a:r>
            <a:r>
              <a:rPr lang="ru-RU" b="1" dirty="0" err="1">
                <a:latin typeface="Times New Roman" panose="02020603050405020304" pitchFamily="18" charset="0"/>
                <a:cs typeface="Times New Roman" panose="02020603050405020304" pitchFamily="18" charset="0"/>
              </a:rPr>
              <a:t>тапсыра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алады</a:t>
            </a:r>
            <a:endParaRPr lang="ru-RU" b="1" dirty="0">
              <a:latin typeface="Times New Roman" panose="02020603050405020304" pitchFamily="18" charset="0"/>
              <a:cs typeface="Times New Roman" panose="02020603050405020304" pitchFamily="18" charset="0"/>
            </a:endParaRPr>
          </a:p>
          <a:p>
            <a:pPr algn="ctr"/>
            <a:endParaRPr lang="ru-RU" dirty="0"/>
          </a:p>
        </p:txBody>
      </p:sp>
      <p:graphicFrame>
        <p:nvGraphicFramePr>
          <p:cNvPr id="20" name="Таблица 19"/>
          <p:cNvGraphicFramePr>
            <a:graphicFrameLocks noGrp="1"/>
          </p:cNvGraphicFramePr>
          <p:nvPr>
            <p:extLst>
              <p:ext uri="{D42A27DB-BD31-4B8C-83A1-F6EECF244321}">
                <p14:modId xmlns:p14="http://schemas.microsoft.com/office/powerpoint/2010/main" xmlns="" val="634952008"/>
              </p:ext>
            </p:extLst>
          </p:nvPr>
        </p:nvGraphicFramePr>
        <p:xfrm>
          <a:off x="838520" y="4653136"/>
          <a:ext cx="7765929" cy="2016224"/>
        </p:xfrm>
        <a:graphic>
          <a:graphicData uri="http://schemas.openxmlformats.org/drawingml/2006/table">
            <a:tbl>
              <a:tblPr firstRow="1" bandRow="1">
                <a:tableStyleId>{5940675A-B579-460E-94D1-54222C63F5DA}</a:tableStyleId>
              </a:tblPr>
              <a:tblGrid>
                <a:gridCol w="3805489">
                  <a:extLst>
                    <a:ext uri="{9D8B030D-6E8A-4147-A177-3AD203B41FA5}">
                      <a16:colId xmlns:a16="http://schemas.microsoft.com/office/drawing/2014/main" xmlns="" val="20000"/>
                    </a:ext>
                  </a:extLst>
                </a:gridCol>
                <a:gridCol w="3960440">
                  <a:extLst>
                    <a:ext uri="{9D8B030D-6E8A-4147-A177-3AD203B41FA5}">
                      <a16:colId xmlns:a16="http://schemas.microsoft.com/office/drawing/2014/main" xmlns="" val="20001"/>
                    </a:ext>
                  </a:extLst>
                </a:gridCol>
              </a:tblGrid>
              <a:tr h="24435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b="1" dirty="0">
                          <a:latin typeface="Times New Roman" panose="02020603050405020304" pitchFamily="18" charset="0"/>
                          <a:cs typeface="Times New Roman" panose="02020603050405020304" pitchFamily="18" charset="0"/>
                        </a:rPr>
                        <a:t>Өтініш</a:t>
                      </a:r>
                      <a:r>
                        <a:rPr lang="kk-KZ" b="1" baseline="0" dirty="0">
                          <a:latin typeface="Times New Roman" panose="02020603050405020304" pitchFamily="18" charset="0"/>
                          <a:cs typeface="Times New Roman" panose="02020603050405020304" pitchFamily="18" charset="0"/>
                        </a:rPr>
                        <a:t> қабылдау мерзімі</a:t>
                      </a:r>
                      <a:endParaRPr lang="ru-RU" b="1"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a:latin typeface="Times New Roman" panose="02020603050405020304" pitchFamily="18" charset="0"/>
                          <a:cs typeface="Times New Roman" panose="02020603050405020304" pitchFamily="18" charset="0"/>
                        </a:rPr>
                        <a:t>ҰБТ </a:t>
                      </a:r>
                      <a:r>
                        <a:rPr lang="ru-RU" b="1" dirty="0" err="1">
                          <a:latin typeface="Times New Roman" panose="02020603050405020304" pitchFamily="18" charset="0"/>
                          <a:cs typeface="Times New Roman" panose="02020603050405020304" pitchFamily="18" charset="0"/>
                        </a:rPr>
                        <a:t>өткізу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мерзімі</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10000"/>
                  </a:ext>
                </a:extLst>
              </a:tr>
              <a:tr h="351946">
                <a:tc>
                  <a:txBody>
                    <a:bodyPr/>
                    <a:lstStyle/>
                    <a:p>
                      <a:pPr algn="l"/>
                      <a:r>
                        <a:rPr lang="ru-RU" b="0" dirty="0">
                          <a:latin typeface="Times New Roman" panose="02020603050405020304" pitchFamily="18" charset="0"/>
                          <a:cs typeface="Times New Roman" panose="02020603050405020304" pitchFamily="18" charset="0"/>
                        </a:rPr>
                        <a:t>1</a:t>
                      </a:r>
                      <a:r>
                        <a:rPr lang="ru-RU" b="0" baseline="0" dirty="0">
                          <a:latin typeface="Times New Roman" panose="02020603050405020304" pitchFamily="18" charset="0"/>
                          <a:cs typeface="Times New Roman" panose="02020603050405020304" pitchFamily="18" charset="0"/>
                        </a:rPr>
                        <a:t> -</a:t>
                      </a:r>
                      <a:r>
                        <a:rPr lang="ru-RU" b="0" dirty="0">
                          <a:latin typeface="Times New Roman" panose="02020603050405020304" pitchFamily="18" charset="0"/>
                          <a:cs typeface="Times New Roman" panose="02020603050405020304" pitchFamily="18" charset="0"/>
                        </a:rPr>
                        <a:t> 15 </a:t>
                      </a:r>
                      <a:r>
                        <a:rPr lang="ru-RU" b="0" dirty="0" err="1">
                          <a:latin typeface="Times New Roman" panose="02020603050405020304" pitchFamily="18" charset="0"/>
                          <a:cs typeface="Times New Roman" panose="02020603050405020304" pitchFamily="18" charset="0"/>
                        </a:rPr>
                        <a:t>желтоқсан</a:t>
                      </a:r>
                      <a:r>
                        <a:rPr lang="ru-RU" b="0" dirty="0">
                          <a:latin typeface="Times New Roman" panose="02020603050405020304" pitchFamily="18" charset="0"/>
                          <a:cs typeface="Times New Roman" panose="02020603050405020304" pitchFamily="18" charset="0"/>
                        </a:rPr>
                        <a:t> </a:t>
                      </a:r>
                      <a:r>
                        <a:rPr lang="ru-RU" b="0" dirty="0" err="1">
                          <a:latin typeface="Times New Roman" panose="02020603050405020304" pitchFamily="18" charset="0"/>
                          <a:cs typeface="Times New Roman" panose="02020603050405020304" pitchFamily="18" charset="0"/>
                        </a:rPr>
                        <a:t>аралығы</a:t>
                      </a:r>
                      <a:endParaRPr lang="ru-RU" b="0" dirty="0">
                        <a:latin typeface="Times New Roman" panose="02020603050405020304" pitchFamily="18" charset="0"/>
                        <a:cs typeface="Times New Roman" panose="02020603050405020304"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b="0" dirty="0">
                          <a:latin typeface="Times New Roman" panose="02020603050405020304" pitchFamily="18" charset="0"/>
                          <a:cs typeface="Times New Roman" panose="02020603050405020304" pitchFamily="18" charset="0"/>
                        </a:rPr>
                        <a:t>15 – 20 қаңтар аралығы</a:t>
                      </a:r>
                      <a:endParaRPr lang="ru-RU" b="0" dirty="0"/>
                    </a:p>
                  </a:txBody>
                  <a:tcPr anchor="ctr"/>
                </a:tc>
                <a:extLst>
                  <a:ext uri="{0D108BD9-81ED-4DB2-BD59-A6C34878D82A}">
                    <a16:rowId xmlns:a16="http://schemas.microsoft.com/office/drawing/2014/main" xmlns="" val="10001"/>
                  </a:ext>
                </a:extLst>
              </a:tr>
              <a:tr h="4926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b="0" dirty="0">
                          <a:latin typeface="Times New Roman" panose="02020603050405020304" pitchFamily="18" charset="0"/>
                          <a:cs typeface="Times New Roman" panose="02020603050405020304" pitchFamily="18" charset="0"/>
                        </a:rPr>
                        <a:t>1 - 15 ақпан аралығы</a:t>
                      </a:r>
                      <a:endParaRPr lang="ru-RU" b="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b="0" dirty="0">
                          <a:latin typeface="Times New Roman" panose="02020603050405020304" pitchFamily="18" charset="0"/>
                          <a:cs typeface="Times New Roman" panose="02020603050405020304" pitchFamily="18" charset="0"/>
                        </a:rPr>
                        <a:t>26 – 31 наурыз аралығы</a:t>
                      </a:r>
                    </a:p>
                  </a:txBody>
                  <a:tcPr anchor="ctr"/>
                </a:tc>
                <a:extLst>
                  <a:ext uri="{0D108BD9-81ED-4DB2-BD59-A6C34878D82A}">
                    <a16:rowId xmlns:a16="http://schemas.microsoft.com/office/drawing/2014/main" xmlns="" val="10002"/>
                  </a:ext>
                </a:extLst>
              </a:tr>
              <a:tr h="423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b="0" dirty="0">
                          <a:latin typeface="Times New Roman" panose="02020603050405020304" pitchFamily="18" charset="0"/>
                          <a:cs typeface="Times New Roman" panose="02020603050405020304" pitchFamily="18" charset="0"/>
                        </a:rPr>
                        <a:t>1 – 30 сәуір аралығы</a:t>
                      </a:r>
                      <a:endParaRPr lang="ru-RU" b="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0" dirty="0">
                          <a:latin typeface="Times New Roman" panose="02020603050405020304" pitchFamily="18" charset="0"/>
                          <a:cs typeface="Times New Roman" panose="02020603050405020304" pitchFamily="18" charset="0"/>
                        </a:rPr>
                        <a:t>20 </a:t>
                      </a:r>
                      <a:r>
                        <a:rPr lang="ru-RU" b="0" dirty="0" err="1">
                          <a:latin typeface="Times New Roman" panose="02020603050405020304" pitchFamily="18" charset="0"/>
                          <a:cs typeface="Times New Roman" panose="02020603050405020304" pitchFamily="18" charset="0"/>
                        </a:rPr>
                        <a:t>маусым</a:t>
                      </a:r>
                      <a:r>
                        <a:rPr lang="ru-RU" b="0" dirty="0">
                          <a:latin typeface="Times New Roman" panose="02020603050405020304" pitchFamily="18" charset="0"/>
                          <a:cs typeface="Times New Roman" panose="02020603050405020304" pitchFamily="18" charset="0"/>
                        </a:rPr>
                        <a:t> мен 5 </a:t>
                      </a:r>
                      <a:r>
                        <a:rPr lang="ru-RU" b="0" dirty="0" err="1">
                          <a:latin typeface="Times New Roman" panose="02020603050405020304" pitchFamily="18" charset="0"/>
                          <a:cs typeface="Times New Roman" panose="02020603050405020304" pitchFamily="18" charset="0"/>
                        </a:rPr>
                        <a:t>шілде</a:t>
                      </a:r>
                      <a:r>
                        <a:rPr lang="ru-RU" b="0" dirty="0">
                          <a:latin typeface="Times New Roman" panose="02020603050405020304" pitchFamily="18" charset="0"/>
                          <a:cs typeface="Times New Roman" panose="02020603050405020304" pitchFamily="18" charset="0"/>
                        </a:rPr>
                        <a:t> </a:t>
                      </a:r>
                      <a:r>
                        <a:rPr lang="ru-RU" b="0" dirty="0" err="1">
                          <a:latin typeface="Times New Roman" panose="02020603050405020304" pitchFamily="18" charset="0"/>
                          <a:cs typeface="Times New Roman" panose="02020603050405020304" pitchFamily="18" charset="0"/>
                        </a:rPr>
                        <a:t>аралығы</a:t>
                      </a:r>
                      <a:endParaRPr lang="ru-RU" b="0" dirty="0"/>
                    </a:p>
                  </a:txBody>
                  <a:tcPr anchor="ctr"/>
                </a:tc>
                <a:extLst>
                  <a:ext uri="{0D108BD9-81ED-4DB2-BD59-A6C34878D82A}">
                    <a16:rowId xmlns:a16="http://schemas.microsoft.com/office/drawing/2014/main" xmlns="" val="10003"/>
                  </a:ext>
                </a:extLst>
              </a:tr>
              <a:tr h="3687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0" dirty="0">
                          <a:latin typeface="Times New Roman" panose="02020603050405020304" pitchFamily="18" charset="0"/>
                          <a:cs typeface="Times New Roman" panose="02020603050405020304" pitchFamily="18" charset="0"/>
                        </a:rPr>
                        <a:t>25 </a:t>
                      </a:r>
                      <a:r>
                        <a:rPr lang="ru-RU" b="0" dirty="0" err="1">
                          <a:latin typeface="Times New Roman" panose="02020603050405020304" pitchFamily="18" charset="0"/>
                          <a:cs typeface="Times New Roman" panose="02020603050405020304" pitchFamily="18" charset="0"/>
                        </a:rPr>
                        <a:t>шілде</a:t>
                      </a:r>
                      <a:r>
                        <a:rPr lang="ru-RU" b="0" dirty="0">
                          <a:latin typeface="Times New Roman" panose="02020603050405020304" pitchFamily="18" charset="0"/>
                          <a:cs typeface="Times New Roman" panose="02020603050405020304" pitchFamily="18" charset="0"/>
                        </a:rPr>
                        <a:t> мен 3 </a:t>
                      </a:r>
                      <a:r>
                        <a:rPr lang="ru-RU" b="0" dirty="0" err="1">
                          <a:latin typeface="Times New Roman" panose="02020603050405020304" pitchFamily="18" charset="0"/>
                          <a:cs typeface="Times New Roman" panose="02020603050405020304" pitchFamily="18" charset="0"/>
                        </a:rPr>
                        <a:t>тамыз</a:t>
                      </a:r>
                      <a:r>
                        <a:rPr lang="ru-RU" b="0" dirty="0">
                          <a:latin typeface="Times New Roman" panose="02020603050405020304" pitchFamily="18" charset="0"/>
                          <a:cs typeface="Times New Roman" panose="02020603050405020304" pitchFamily="18" charset="0"/>
                        </a:rPr>
                        <a:t> </a:t>
                      </a:r>
                      <a:r>
                        <a:rPr lang="ru-RU" b="0" dirty="0" err="1">
                          <a:latin typeface="Times New Roman" panose="02020603050405020304" pitchFamily="18" charset="0"/>
                          <a:cs typeface="Times New Roman" panose="02020603050405020304" pitchFamily="18" charset="0"/>
                        </a:rPr>
                        <a:t>аралығы</a:t>
                      </a:r>
                      <a:endParaRPr lang="ru-RU" b="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b="0" dirty="0">
                          <a:latin typeface="Times New Roman" panose="02020603050405020304" pitchFamily="18" charset="0"/>
                          <a:cs typeface="Times New Roman" panose="02020603050405020304" pitchFamily="18" charset="0"/>
                        </a:rPr>
                        <a:t>17 – 20 тамыз аралығы</a:t>
                      </a:r>
                      <a:endParaRPr lang="ru-RU" b="0" dirty="0"/>
                    </a:p>
                  </a:txBody>
                  <a:tcPr anchor="ctr"/>
                </a:tc>
                <a:extLst>
                  <a:ext uri="{0D108BD9-81ED-4DB2-BD59-A6C34878D82A}">
                    <a16:rowId xmlns:a16="http://schemas.microsoft.com/office/drawing/2014/main" xmlns="" val="10004"/>
                  </a:ext>
                </a:extLst>
              </a:tr>
            </a:tbl>
          </a:graphicData>
        </a:graphic>
      </p:graphicFrame>
      <p:sp>
        <p:nvSpPr>
          <p:cNvPr id="21" name="TextBox 20"/>
          <p:cNvSpPr txBox="1"/>
          <p:nvPr/>
        </p:nvSpPr>
        <p:spPr>
          <a:xfrm>
            <a:off x="379022" y="3887101"/>
            <a:ext cx="8592926" cy="923330"/>
          </a:xfrm>
          <a:prstGeom prst="rect">
            <a:avLst/>
          </a:prstGeom>
          <a:noFill/>
        </p:spPr>
        <p:txBody>
          <a:bodyPr wrap="square" rtlCol="0">
            <a:spAutoFit/>
          </a:bodyPr>
          <a:lstStyle/>
          <a:p>
            <a:pPr algn="ctr"/>
            <a:r>
              <a:rPr lang="ru-RU" i="1" dirty="0">
                <a:latin typeface="Times New Roman" panose="02020603050405020304" pitchFamily="18" charset="0"/>
                <a:cs typeface="Times New Roman" panose="02020603050405020304" pitchFamily="18" charset="0"/>
              </a:rPr>
              <a:t>*</a:t>
            </a:r>
            <a:r>
              <a:rPr lang="ru-RU" i="1" dirty="0" err="1">
                <a:latin typeface="Times New Roman" panose="02020603050405020304" pitchFamily="18" charset="0"/>
                <a:cs typeface="Times New Roman" panose="02020603050405020304" pitchFamily="18" charset="0"/>
              </a:rPr>
              <a:t>Ескерту</a:t>
            </a:r>
            <a:r>
              <a:rPr lang="ru-RU" i="1" dirty="0">
                <a:latin typeface="Times New Roman" panose="02020603050405020304" pitchFamily="18" charset="0"/>
                <a:cs typeface="Times New Roman" panose="02020603050405020304" pitchFamily="18" charset="0"/>
              </a:rPr>
              <a:t>: ЖОО-</a:t>
            </a:r>
            <a:r>
              <a:rPr lang="ru-RU" i="1" dirty="0" err="1">
                <a:latin typeface="Times New Roman" panose="02020603050405020304" pitchFamily="18" charset="0"/>
                <a:cs typeface="Times New Roman" panose="02020603050405020304" pitchFamily="18" charset="0"/>
              </a:rPr>
              <a:t>ға</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ағымдағы</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оқу</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жылы</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аяқталғанға</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дейін</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күндізгі</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оқу</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бөліміне</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ақылы</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негізде</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қабылданған</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тұлғалар</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ағымдағы</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оқу</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жылында</a:t>
            </a:r>
            <a:r>
              <a:rPr lang="ru-RU" i="1" dirty="0">
                <a:latin typeface="Times New Roman" panose="02020603050405020304" pitchFamily="18" charset="0"/>
                <a:cs typeface="Times New Roman" panose="02020603050405020304" pitchFamily="18" charset="0"/>
              </a:rPr>
              <a:t> ҰБТ </a:t>
            </a:r>
            <a:r>
              <a:rPr lang="ru-RU" i="1" dirty="0" err="1">
                <a:latin typeface="Times New Roman" panose="02020603050405020304" pitchFamily="18" charset="0"/>
                <a:cs typeface="Times New Roman" panose="02020603050405020304" pitchFamily="18" charset="0"/>
              </a:rPr>
              <a:t>тапсыра</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алады</a:t>
            </a:r>
            <a:endParaRPr lang="ru-RU" i="1" dirty="0">
              <a:latin typeface="Times New Roman" panose="02020603050405020304" pitchFamily="18" charset="0"/>
              <a:cs typeface="Times New Roman" panose="02020603050405020304" pitchFamily="18" charset="0"/>
            </a:endParaRPr>
          </a:p>
          <a:p>
            <a:pPr algn="ct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76264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Рисунок 2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456134" y="2936701"/>
            <a:ext cx="2376264" cy="2574286"/>
          </a:xfrm>
          <a:prstGeom prst="rect">
            <a:avLst/>
          </a:prstGeom>
        </p:spPr>
      </p:pic>
      <p:sp>
        <p:nvSpPr>
          <p:cNvPr id="2" name="Заголовок 1"/>
          <p:cNvSpPr>
            <a:spLocks noGrp="1"/>
          </p:cNvSpPr>
          <p:nvPr>
            <p:ph type="title"/>
          </p:nvPr>
        </p:nvSpPr>
        <p:spPr>
          <a:xfrm>
            <a:off x="482628" y="-124716"/>
            <a:ext cx="8229600" cy="1143000"/>
          </a:xfrm>
        </p:spPr>
        <p:txBody>
          <a:bodyPr>
            <a:normAutofit/>
          </a:bodyPr>
          <a:lstStyle/>
          <a:p>
            <a:r>
              <a:rPr lang="kk-KZ" sz="3600" b="1" dirty="0">
                <a:latin typeface="Times New Roman" panose="02020603050405020304" pitchFamily="18" charset="0"/>
                <a:cs typeface="Times New Roman" panose="02020603050405020304" pitchFamily="18" charset="0"/>
              </a:rPr>
              <a:t>Шығармашылық емтихан</a:t>
            </a:r>
            <a:endParaRPr lang="ru-RU" sz="3600" b="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66094" y="915934"/>
            <a:ext cx="8870402" cy="553998"/>
          </a:xfrm>
          <a:prstGeom prst="rect">
            <a:avLst/>
          </a:prstGeom>
        </p:spPr>
        <p:txBody>
          <a:bodyPr wrap="square">
            <a:spAutoFit/>
          </a:bodyPr>
          <a:lstStyle/>
          <a:p>
            <a:pPr algn="ctr"/>
            <a:r>
              <a:rPr lang="ru-RU" sz="1500" b="1" u="sng" dirty="0" err="1">
                <a:latin typeface="Times New Roman" panose="02020603050405020304" pitchFamily="18" charset="0"/>
                <a:cs typeface="Times New Roman" panose="02020603050405020304" pitchFamily="18" charset="0"/>
              </a:rPr>
              <a:t>Шығармашылық</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дайындықты</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талап</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ететін</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жоғары</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білімнің</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білім</a:t>
            </a:r>
            <a:r>
              <a:rPr lang="ru-RU" sz="1500" b="1" u="sng" dirty="0">
                <a:latin typeface="Times New Roman" panose="02020603050405020304" pitchFamily="18" charset="0"/>
                <a:cs typeface="Times New Roman" panose="02020603050405020304" pitchFamily="18" charset="0"/>
              </a:rPr>
              <a:t> беру </a:t>
            </a:r>
            <a:r>
              <a:rPr lang="ru-RU" sz="1500" b="1" u="sng" dirty="0" err="1">
                <a:latin typeface="Times New Roman" panose="02020603050405020304" pitchFamily="18" charset="0"/>
                <a:cs typeface="Times New Roman" panose="02020603050405020304" pitchFamily="18" charset="0"/>
              </a:rPr>
              <a:t>бағдарламаларының</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тобына</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шығармашылық</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емтихан</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тапсыру</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үшін</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өтініш</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құжат</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қабылдау</a:t>
            </a:r>
            <a:r>
              <a:rPr lang="ru-RU" sz="1500" b="1" u="sng" dirty="0">
                <a:latin typeface="Times New Roman" panose="02020603050405020304" pitchFamily="18" charset="0"/>
                <a:cs typeface="Times New Roman" panose="02020603050405020304" pitchFamily="18" charset="0"/>
              </a:rPr>
              <a:t> ЖОО-</a:t>
            </a:r>
            <a:r>
              <a:rPr lang="ru-RU" sz="1500" b="1" u="sng" dirty="0" err="1">
                <a:latin typeface="Times New Roman" panose="02020603050405020304" pitchFamily="18" charset="0"/>
                <a:cs typeface="Times New Roman" panose="02020603050405020304" pitchFamily="18" charset="0"/>
              </a:rPr>
              <a:t>ларда</a:t>
            </a:r>
            <a:r>
              <a:rPr lang="ru-RU" sz="1500" b="1" u="sng" dirty="0">
                <a:latin typeface="Times New Roman" panose="02020603050405020304" pitchFamily="18" charset="0"/>
                <a:cs typeface="Times New Roman" panose="02020603050405020304" pitchFamily="18" charset="0"/>
              </a:rPr>
              <a:t> </a:t>
            </a:r>
            <a:r>
              <a:rPr lang="ru-RU" sz="1500" b="1" u="sng" dirty="0" err="1">
                <a:latin typeface="Times New Roman" panose="02020603050405020304" pitchFamily="18" charset="0"/>
                <a:cs typeface="Times New Roman" panose="02020603050405020304" pitchFamily="18" charset="0"/>
              </a:rPr>
              <a:t>жүргізіледі</a:t>
            </a:r>
            <a:r>
              <a:rPr lang="ru-RU" sz="1500" b="1" u="sng" dirty="0">
                <a:latin typeface="Times New Roman" panose="02020603050405020304" pitchFamily="18" charset="0"/>
                <a:cs typeface="Times New Roman" panose="02020603050405020304" pitchFamily="18" charset="0"/>
              </a:rPr>
              <a:t>.</a:t>
            </a:r>
          </a:p>
        </p:txBody>
      </p:sp>
      <p:sp>
        <p:nvSpPr>
          <p:cNvPr id="17" name="Прямоугольник 16"/>
          <p:cNvSpPr/>
          <p:nvPr/>
        </p:nvSpPr>
        <p:spPr>
          <a:xfrm>
            <a:off x="819164" y="1772824"/>
            <a:ext cx="3680828" cy="7258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b="1" dirty="0" err="1">
                <a:solidFill>
                  <a:prstClr val="black"/>
                </a:solidFill>
                <a:latin typeface="Times New Roman" panose="02020603050405020304" pitchFamily="18" charset="0"/>
                <a:cs typeface="Times New Roman" panose="02020603050405020304" pitchFamily="18" charset="0"/>
              </a:rPr>
              <a:t>Өтініш</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қабылдау</a:t>
            </a:r>
            <a:r>
              <a:rPr lang="ru-RU" b="1" dirty="0">
                <a:solidFill>
                  <a:prstClr val="black"/>
                </a:solidFill>
                <a:latin typeface="Times New Roman" panose="02020603050405020304" pitchFamily="18" charset="0"/>
                <a:cs typeface="Times New Roman" panose="02020603050405020304" pitchFamily="18" charset="0"/>
              </a:rPr>
              <a:t>:</a:t>
            </a:r>
          </a:p>
          <a:p>
            <a:pPr algn="ctr"/>
            <a:r>
              <a:rPr lang="ru-RU" b="1" dirty="0">
                <a:solidFill>
                  <a:prstClr val="black"/>
                </a:solidFill>
                <a:latin typeface="Times New Roman" panose="02020603050405020304" pitchFamily="18" charset="0"/>
                <a:cs typeface="Times New Roman" panose="02020603050405020304" pitchFamily="18" charset="0"/>
              </a:rPr>
              <a:t>20 </a:t>
            </a:r>
            <a:r>
              <a:rPr lang="ru-RU" b="1" dirty="0" err="1">
                <a:solidFill>
                  <a:prstClr val="black"/>
                </a:solidFill>
                <a:latin typeface="Times New Roman" panose="02020603050405020304" pitchFamily="18" charset="0"/>
                <a:cs typeface="Times New Roman" panose="02020603050405020304" pitchFamily="18" charset="0"/>
              </a:rPr>
              <a:t>маусым</a:t>
            </a:r>
            <a:r>
              <a:rPr lang="ru-RU" b="1" dirty="0">
                <a:solidFill>
                  <a:prstClr val="black"/>
                </a:solidFill>
                <a:latin typeface="Times New Roman" panose="02020603050405020304" pitchFamily="18" charset="0"/>
                <a:cs typeface="Times New Roman" panose="02020603050405020304" pitchFamily="18" charset="0"/>
              </a:rPr>
              <a:t> мен 7 </a:t>
            </a:r>
            <a:r>
              <a:rPr lang="ru-RU" b="1" dirty="0" err="1">
                <a:solidFill>
                  <a:prstClr val="black"/>
                </a:solidFill>
                <a:latin typeface="Times New Roman" panose="02020603050405020304" pitchFamily="18" charset="0"/>
                <a:cs typeface="Times New Roman" panose="02020603050405020304" pitchFamily="18" charset="0"/>
              </a:rPr>
              <a:t>шілде</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аралығы</a:t>
            </a:r>
            <a:endParaRPr lang="ru-RU" b="1" dirty="0">
              <a:solidFill>
                <a:prstClr val="black"/>
              </a:solidFill>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5376844" y="1772817"/>
            <a:ext cx="2664296" cy="72588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b="1" dirty="0" err="1">
                <a:latin typeface="Times New Roman" panose="02020603050405020304" pitchFamily="18" charset="0"/>
                <a:cs typeface="Times New Roman" panose="02020603050405020304" pitchFamily="18" charset="0"/>
              </a:rPr>
              <a:t>Емтиханды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өткізу</a:t>
            </a:r>
            <a:r>
              <a:rPr lang="ru-RU" b="1" dirty="0">
                <a:latin typeface="Times New Roman" panose="02020603050405020304" pitchFamily="18" charset="0"/>
                <a:cs typeface="Times New Roman" panose="02020603050405020304" pitchFamily="18" charset="0"/>
              </a:rPr>
              <a:t>:</a:t>
            </a:r>
          </a:p>
          <a:p>
            <a:pPr algn="ctr"/>
            <a:r>
              <a:rPr lang="ru-RU" b="1" dirty="0">
                <a:latin typeface="Times New Roman" panose="02020603050405020304" pitchFamily="18" charset="0"/>
                <a:cs typeface="Times New Roman" panose="02020603050405020304" pitchFamily="18" charset="0"/>
              </a:rPr>
              <a:t>8-13 </a:t>
            </a:r>
            <a:r>
              <a:rPr lang="ru-RU" b="1" dirty="0" err="1">
                <a:latin typeface="Times New Roman" panose="02020603050405020304" pitchFamily="18" charset="0"/>
                <a:cs typeface="Times New Roman" panose="02020603050405020304" pitchFamily="18" charset="0"/>
              </a:rPr>
              <a:t>шілде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аралығы</a:t>
            </a:r>
            <a:endParaRPr lang="ru-RU"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00069" y="2885024"/>
            <a:ext cx="4572000" cy="1077218"/>
          </a:xfrm>
          <a:prstGeom prst="rect">
            <a:avLst/>
          </a:prstGeom>
        </p:spPr>
        <p:txBody>
          <a:bodyPr>
            <a:spAutoFit/>
          </a:bodyPr>
          <a:lstStyle/>
          <a:p>
            <a:pPr lvl="0"/>
            <a:r>
              <a:rPr lang="ru-RU" sz="1600" b="1" dirty="0">
                <a:solidFill>
                  <a:prstClr val="black"/>
                </a:solidFill>
                <a:latin typeface="Times New Roman" panose="02020603050405020304" pitchFamily="18" charset="0"/>
                <a:cs typeface="Times New Roman" panose="02020603050405020304" pitchFamily="18" charset="0"/>
              </a:rPr>
              <a:t>ЖОО-</a:t>
            </a:r>
            <a:r>
              <a:rPr lang="ru-RU" sz="1600" b="1" dirty="0" err="1">
                <a:solidFill>
                  <a:prstClr val="black"/>
                </a:solidFill>
                <a:latin typeface="Times New Roman" panose="02020603050405020304" pitchFamily="18" charset="0"/>
                <a:cs typeface="Times New Roman" panose="02020603050405020304" pitchFamily="18" charset="0"/>
              </a:rPr>
              <a:t>ға</a:t>
            </a:r>
            <a:r>
              <a:rPr lang="ru-RU" sz="1600" b="1" dirty="0">
                <a:solidFill>
                  <a:prstClr val="black"/>
                </a:solidFill>
                <a:latin typeface="Times New Roman" panose="02020603050405020304" pitchFamily="18" charset="0"/>
                <a:cs typeface="Times New Roman" panose="02020603050405020304" pitchFamily="18" charset="0"/>
              </a:rPr>
              <a:t> </a:t>
            </a:r>
            <a:r>
              <a:rPr lang="ru-RU" sz="1600" b="1" dirty="0" err="1">
                <a:solidFill>
                  <a:prstClr val="black"/>
                </a:solidFill>
                <a:latin typeface="Times New Roman" panose="02020603050405020304" pitchFamily="18" charset="0"/>
                <a:cs typeface="Times New Roman" panose="02020603050405020304" pitchFamily="18" charset="0"/>
              </a:rPr>
              <a:t>қабылдау</a:t>
            </a:r>
            <a:r>
              <a:rPr lang="ru-RU" sz="1600" b="1" dirty="0">
                <a:solidFill>
                  <a:prstClr val="black"/>
                </a:solidFill>
                <a:latin typeface="Times New Roman" panose="02020603050405020304" pitchFamily="18" charset="0"/>
                <a:cs typeface="Times New Roman" panose="02020603050405020304" pitchFamily="18" charset="0"/>
              </a:rPr>
              <a:t> </a:t>
            </a:r>
            <a:r>
              <a:rPr lang="ru-RU" sz="1600" b="1" dirty="0" err="1">
                <a:solidFill>
                  <a:prstClr val="black"/>
                </a:solidFill>
                <a:latin typeface="Times New Roman" panose="02020603050405020304" pitchFamily="18" charset="0"/>
                <a:cs typeface="Times New Roman" panose="02020603050405020304" pitchFamily="18" charset="0"/>
              </a:rPr>
              <a:t>кезінде</a:t>
            </a:r>
            <a:r>
              <a:rPr lang="ru-RU" sz="1600" b="1" dirty="0">
                <a:solidFill>
                  <a:prstClr val="black"/>
                </a:solidFill>
                <a:latin typeface="Times New Roman" panose="02020603050405020304" pitchFamily="18" charset="0"/>
                <a:cs typeface="Times New Roman" panose="02020603050405020304" pitchFamily="18" charset="0"/>
              </a:rPr>
              <a:t> </a:t>
            </a:r>
            <a:r>
              <a:rPr lang="ru-RU" sz="1600" b="1" dirty="0" err="1">
                <a:solidFill>
                  <a:prstClr val="black"/>
                </a:solidFill>
                <a:latin typeface="Times New Roman" panose="02020603050405020304" pitchFamily="18" charset="0"/>
                <a:cs typeface="Times New Roman" panose="02020603050405020304" pitchFamily="18" charset="0"/>
              </a:rPr>
              <a:t>есептеледі</a:t>
            </a:r>
            <a:r>
              <a:rPr lang="ru-RU" sz="1600" b="1" dirty="0">
                <a:solidFill>
                  <a:prstClr val="black"/>
                </a:solidFill>
                <a:latin typeface="Times New Roman" panose="02020603050405020304" pitchFamily="18" charset="0"/>
                <a:cs typeface="Times New Roman" panose="02020603050405020304" pitchFamily="18" charset="0"/>
              </a:rPr>
              <a:t>:</a:t>
            </a:r>
          </a:p>
          <a:p>
            <a:pPr lvl="0"/>
            <a:r>
              <a:rPr lang="ru-RU" sz="1600" dirty="0">
                <a:solidFill>
                  <a:prstClr val="black"/>
                </a:solidFill>
                <a:latin typeface="Times New Roman" panose="02020603050405020304" pitchFamily="18" charset="0"/>
                <a:cs typeface="Times New Roman" panose="02020603050405020304" pitchFamily="18" charset="0"/>
              </a:rPr>
              <a:t>1. </a:t>
            </a:r>
            <a:r>
              <a:rPr lang="ru-RU" sz="1600" dirty="0" err="1">
                <a:solidFill>
                  <a:prstClr val="black"/>
                </a:solidFill>
                <a:latin typeface="Times New Roman" panose="02020603050405020304" pitchFamily="18" charset="0"/>
                <a:cs typeface="Times New Roman" panose="02020603050405020304" pitchFamily="18" charset="0"/>
              </a:rPr>
              <a:t>Қазақстан</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тарихы</a:t>
            </a:r>
            <a:endParaRPr lang="ru-RU" sz="1600" dirty="0">
              <a:solidFill>
                <a:prstClr val="black"/>
              </a:solidFill>
              <a:latin typeface="Times New Roman" panose="02020603050405020304" pitchFamily="18" charset="0"/>
              <a:cs typeface="Times New Roman" panose="02020603050405020304" pitchFamily="18" charset="0"/>
            </a:endParaRPr>
          </a:p>
          <a:p>
            <a:pPr lvl="0"/>
            <a:r>
              <a:rPr lang="ru-RU" sz="1600" dirty="0">
                <a:solidFill>
                  <a:prstClr val="black"/>
                </a:solidFill>
                <a:latin typeface="Times New Roman" panose="02020603050405020304" pitchFamily="18" charset="0"/>
                <a:cs typeface="Times New Roman" panose="02020603050405020304" pitchFamily="18" charset="0"/>
              </a:rPr>
              <a:t>2. </a:t>
            </a:r>
            <a:r>
              <a:rPr lang="ru-RU" sz="1600" dirty="0" err="1">
                <a:solidFill>
                  <a:prstClr val="black"/>
                </a:solidFill>
                <a:latin typeface="Times New Roman" panose="02020603050405020304" pitchFamily="18" charset="0"/>
                <a:cs typeface="Times New Roman" panose="02020603050405020304" pitchFamily="18" charset="0"/>
              </a:rPr>
              <a:t>Оқу</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сауаттылығы</a:t>
            </a:r>
            <a:endParaRPr lang="ru-RU" sz="1600" dirty="0">
              <a:solidFill>
                <a:prstClr val="black"/>
              </a:solidFill>
              <a:latin typeface="Times New Roman" panose="02020603050405020304" pitchFamily="18" charset="0"/>
              <a:cs typeface="Times New Roman" panose="02020603050405020304" pitchFamily="18" charset="0"/>
            </a:endParaRPr>
          </a:p>
          <a:p>
            <a:r>
              <a:rPr lang="ru-RU" sz="1600" dirty="0">
                <a:latin typeface="Times New Roman" panose="02020603050405020304" pitchFamily="18" charset="0"/>
                <a:cs typeface="Times New Roman" panose="02020603050405020304" pitchFamily="18" charset="0"/>
              </a:rPr>
              <a:t>.</a:t>
            </a:r>
          </a:p>
        </p:txBody>
      </p:sp>
      <p:sp>
        <p:nvSpPr>
          <p:cNvPr id="7" name="Плюс 6"/>
          <p:cNvSpPr/>
          <p:nvPr/>
        </p:nvSpPr>
        <p:spPr>
          <a:xfrm>
            <a:off x="2377686" y="3361779"/>
            <a:ext cx="270284" cy="216024"/>
          </a:xfrm>
          <a:prstGeom prst="mathPlus">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12" name="Прямоугольник 11"/>
          <p:cNvSpPr/>
          <p:nvPr/>
        </p:nvSpPr>
        <p:spPr>
          <a:xfrm>
            <a:off x="2659578" y="3281631"/>
            <a:ext cx="3037242" cy="338554"/>
          </a:xfrm>
          <a:prstGeom prst="rect">
            <a:avLst/>
          </a:prstGeom>
        </p:spPr>
        <p:txBody>
          <a:bodyPr wrap="none">
            <a:spAutoFit/>
          </a:bodyPr>
          <a:lstStyle/>
          <a:p>
            <a:r>
              <a:rPr lang="ru-RU" sz="1600" b="1" dirty="0" err="1">
                <a:solidFill>
                  <a:srgbClr val="231F1F"/>
                </a:solidFill>
                <a:latin typeface="Times New Roman" panose="02020603050405020304" pitchFamily="18" charset="0"/>
                <a:cs typeface="Times New Roman" panose="02020603050405020304" pitchFamily="18" charset="0"/>
              </a:rPr>
              <a:t>Екі</a:t>
            </a:r>
            <a:r>
              <a:rPr lang="ru-RU" sz="1600" b="1" dirty="0">
                <a:solidFill>
                  <a:srgbClr val="231F1F"/>
                </a:solidFill>
                <a:latin typeface="Times New Roman" panose="02020603050405020304" pitchFamily="18" charset="0"/>
                <a:cs typeface="Times New Roman" panose="02020603050405020304" pitchFamily="18" charset="0"/>
              </a:rPr>
              <a:t> </a:t>
            </a:r>
            <a:r>
              <a:rPr lang="ru-RU" sz="1600" b="1" dirty="0" err="1">
                <a:solidFill>
                  <a:srgbClr val="231F1F"/>
                </a:solidFill>
                <a:latin typeface="Times New Roman" panose="02020603050405020304" pitchFamily="18" charset="0"/>
                <a:cs typeface="Times New Roman" panose="02020603050405020304" pitchFamily="18" charset="0"/>
              </a:rPr>
              <a:t>шығармашылық</a:t>
            </a:r>
            <a:r>
              <a:rPr lang="ru-RU" sz="1600" b="1" dirty="0">
                <a:solidFill>
                  <a:srgbClr val="231F1F"/>
                </a:solidFill>
                <a:latin typeface="Times New Roman" panose="02020603050405020304" pitchFamily="18" charset="0"/>
                <a:cs typeface="Times New Roman" panose="02020603050405020304" pitchFamily="18" charset="0"/>
              </a:rPr>
              <a:t> </a:t>
            </a:r>
            <a:r>
              <a:rPr lang="ru-RU" sz="1600" b="1" dirty="0" err="1">
                <a:solidFill>
                  <a:srgbClr val="231F1F"/>
                </a:solidFill>
                <a:latin typeface="Times New Roman" panose="02020603050405020304" pitchFamily="18" charset="0"/>
                <a:cs typeface="Times New Roman" panose="02020603050405020304" pitchFamily="18" charset="0"/>
              </a:rPr>
              <a:t>емтихан</a:t>
            </a:r>
            <a:endParaRPr lang="ru-RU" sz="1600" dirty="0">
              <a:latin typeface="Times New Roman" panose="02020603050405020304" pitchFamily="18" charset="0"/>
              <a:cs typeface="Times New Roman" panose="02020603050405020304" pitchFamily="18" charset="0"/>
            </a:endParaRPr>
          </a:p>
        </p:txBody>
      </p:sp>
      <p:sp>
        <p:nvSpPr>
          <p:cNvPr id="19" name="Прямоугольник 18"/>
          <p:cNvSpPr/>
          <p:nvPr/>
        </p:nvSpPr>
        <p:spPr>
          <a:xfrm>
            <a:off x="174519" y="4365112"/>
            <a:ext cx="6534472" cy="323165"/>
          </a:xfrm>
          <a:prstGeom prst="rect">
            <a:avLst/>
          </a:prstGeom>
        </p:spPr>
        <p:txBody>
          <a:bodyPr wrap="square">
            <a:spAutoFit/>
          </a:bodyPr>
          <a:lstStyle/>
          <a:p>
            <a:r>
              <a:rPr lang="ru-RU" sz="1500" b="1" i="1" dirty="0" err="1">
                <a:latin typeface="Times New Roman" panose="02020603050405020304" pitchFamily="18" charset="0"/>
                <a:cs typeface="Times New Roman" panose="02020603050405020304" pitchFamily="18" charset="0"/>
              </a:rPr>
              <a:t>Әр</a:t>
            </a:r>
            <a:r>
              <a:rPr lang="ru-RU" sz="1500" b="1" i="1" dirty="0">
                <a:latin typeface="Times New Roman" panose="02020603050405020304" pitchFamily="18" charset="0"/>
                <a:cs typeface="Times New Roman" panose="02020603050405020304" pitchFamily="18" charset="0"/>
              </a:rPr>
              <a:t> </a:t>
            </a:r>
            <a:r>
              <a:rPr lang="ru-RU" sz="1500" b="1" i="1" dirty="0" err="1">
                <a:latin typeface="Times New Roman" panose="02020603050405020304" pitchFamily="18" charset="0"/>
                <a:cs typeface="Times New Roman" panose="02020603050405020304" pitchFamily="18" charset="0"/>
              </a:rPr>
              <a:t>шығармашылық</a:t>
            </a:r>
            <a:r>
              <a:rPr lang="ru-RU" sz="1500" b="1" i="1" dirty="0">
                <a:latin typeface="Times New Roman" panose="02020603050405020304" pitchFamily="18" charset="0"/>
                <a:cs typeface="Times New Roman" panose="02020603050405020304" pitchFamily="18" charset="0"/>
              </a:rPr>
              <a:t> </a:t>
            </a:r>
            <a:r>
              <a:rPr lang="ru-RU" sz="1500" b="1" i="1" dirty="0" err="1">
                <a:latin typeface="Times New Roman" panose="02020603050405020304" pitchFamily="18" charset="0"/>
                <a:cs typeface="Times New Roman" panose="02020603050405020304" pitchFamily="18" charset="0"/>
              </a:rPr>
              <a:t>емтихан</a:t>
            </a:r>
            <a:r>
              <a:rPr lang="ru-RU" sz="1500" b="1" i="1" dirty="0">
                <a:latin typeface="Times New Roman" panose="02020603050405020304" pitchFamily="18" charset="0"/>
                <a:cs typeface="Times New Roman" panose="02020603050405020304" pitchFamily="18" charset="0"/>
              </a:rPr>
              <a:t> </a:t>
            </a:r>
            <a:r>
              <a:rPr lang="ru-RU" sz="1500" b="1" i="1" dirty="0" err="1">
                <a:latin typeface="Times New Roman" panose="02020603050405020304" pitchFamily="18" charset="0"/>
                <a:cs typeface="Times New Roman" panose="02020603050405020304" pitchFamily="18" charset="0"/>
              </a:rPr>
              <a:t>бойынша</a:t>
            </a:r>
            <a:r>
              <a:rPr lang="ru-RU" sz="1500" b="1" i="1" dirty="0">
                <a:latin typeface="Times New Roman" panose="02020603050405020304" pitchFamily="18" charset="0"/>
                <a:cs typeface="Times New Roman" panose="02020603050405020304" pitchFamily="18" charset="0"/>
              </a:rPr>
              <a:t> </a:t>
            </a:r>
            <a:r>
              <a:rPr lang="ru-RU" sz="1500" b="1" i="1" dirty="0" err="1">
                <a:latin typeface="Times New Roman" panose="02020603050405020304" pitchFamily="18" charset="0"/>
                <a:cs typeface="Times New Roman" panose="02020603050405020304" pitchFamily="18" charset="0"/>
              </a:rPr>
              <a:t>максимальды</a:t>
            </a:r>
            <a:r>
              <a:rPr lang="ru-RU" sz="1500" b="1" i="1" dirty="0">
                <a:latin typeface="Times New Roman" panose="02020603050405020304" pitchFamily="18" charset="0"/>
                <a:cs typeface="Times New Roman" panose="02020603050405020304" pitchFamily="18" charset="0"/>
              </a:rPr>
              <a:t> балл - 40 балл.</a:t>
            </a:r>
            <a:endParaRPr lang="ru-RU" sz="1500" i="1" dirty="0">
              <a:latin typeface="Times New Roman" panose="02020603050405020304" pitchFamily="18" charset="0"/>
              <a:cs typeface="Times New Roman" panose="02020603050405020304" pitchFamily="18" charset="0"/>
            </a:endParaRPr>
          </a:p>
        </p:txBody>
      </p:sp>
      <p:sp>
        <p:nvSpPr>
          <p:cNvPr id="20" name="Прямоугольник 19"/>
          <p:cNvSpPr/>
          <p:nvPr/>
        </p:nvSpPr>
        <p:spPr>
          <a:xfrm>
            <a:off x="272355" y="5301216"/>
            <a:ext cx="8657880" cy="830997"/>
          </a:xfrm>
          <a:prstGeom prst="rect">
            <a:avLst/>
          </a:prstGeom>
        </p:spPr>
        <p:txBody>
          <a:bodyPr wrap="square">
            <a:spAutoFit/>
          </a:bodyPr>
          <a:lstStyle/>
          <a:p>
            <a:pPr algn="just"/>
            <a:r>
              <a:rPr lang="ru-RU" sz="1600" dirty="0" err="1">
                <a:latin typeface="Times New Roman" panose="02020603050405020304" pitchFamily="18" charset="0"/>
                <a:cs typeface="Times New Roman" panose="02020603050405020304" pitchFamily="18" charset="0"/>
              </a:rPr>
              <a:t>Шығармашылық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даярлықты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талап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ететін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білім</a:t>
            </a:r>
            <a:r>
              <a:rPr lang="ru-RU" sz="1600" dirty="0">
                <a:latin typeface="Times New Roman" panose="02020603050405020304" pitchFamily="18" charset="0"/>
                <a:cs typeface="Times New Roman" panose="02020603050405020304" pitchFamily="18" charset="0"/>
              </a:rPr>
              <a:t> беру </a:t>
            </a:r>
            <a:r>
              <a:rPr lang="ru-RU" sz="1600" dirty="0" err="1" smtClean="0">
                <a:latin typeface="Times New Roman" panose="02020603050405020304" pitchFamily="18" charset="0"/>
                <a:cs typeface="Times New Roman" panose="02020603050405020304" pitchFamily="18" charset="0"/>
              </a:rPr>
              <a:t>бағдарламаларының</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тобына</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түсушілер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жоғары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білімнің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білім</a:t>
            </a:r>
            <a:r>
              <a:rPr lang="ru-RU" sz="1600" dirty="0">
                <a:latin typeface="Times New Roman" panose="02020603050405020304" pitchFamily="18" charset="0"/>
                <a:cs typeface="Times New Roman" panose="02020603050405020304" pitchFamily="18" charset="0"/>
              </a:rPr>
              <a:t> беру </a:t>
            </a:r>
            <a:r>
              <a:rPr lang="ru-RU" sz="1600" dirty="0" err="1">
                <a:latin typeface="Times New Roman" panose="02020603050405020304" pitchFamily="18" charset="0"/>
                <a:cs typeface="Times New Roman" panose="02020603050405020304" pitchFamily="18" charset="0"/>
              </a:rPr>
              <a:t>грантын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беруге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арналған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конкурсқа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білім</a:t>
            </a:r>
            <a:r>
              <a:rPr lang="ru-RU" sz="1600" dirty="0">
                <a:latin typeface="Times New Roman" panose="02020603050405020304" pitchFamily="18" charset="0"/>
                <a:cs typeface="Times New Roman" panose="02020603050405020304" pitchFamily="18" charset="0"/>
              </a:rPr>
              <a:t> беру </a:t>
            </a:r>
            <a:r>
              <a:rPr lang="ru-RU" sz="1600" dirty="0" err="1">
                <a:latin typeface="Times New Roman" panose="02020603050405020304" pitchFamily="18" charset="0"/>
                <a:cs typeface="Times New Roman" panose="02020603050405020304" pitchFamily="18" charset="0"/>
              </a:rPr>
              <a:t>бағдарламасының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тобы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қатысады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өтініште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шығармашылық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емтихан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тапсырған</a:t>
            </a:r>
            <a:r>
              <a:rPr lang="ru-RU" sz="1600" dirty="0">
                <a:latin typeface="Times New Roman" panose="02020603050405020304" pitchFamily="18" charset="0"/>
                <a:cs typeface="Times New Roman" panose="02020603050405020304" pitchFamily="18" charset="0"/>
              </a:rPr>
              <a:t> ЖОО-</a:t>
            </a:r>
            <a:r>
              <a:rPr lang="ru-RU" sz="1600" dirty="0" err="1">
                <a:latin typeface="Times New Roman" panose="02020603050405020304" pitchFamily="18" charset="0"/>
                <a:cs typeface="Times New Roman" panose="02020603050405020304" pitchFamily="18" charset="0"/>
              </a:rPr>
              <a:t>ны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көрсетеді</a:t>
            </a:r>
            <a:r>
              <a:rPr lang="ru-RU"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902610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 "/>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52297" y="1819725"/>
            <a:ext cx="2511659" cy="249782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8028" y="114604"/>
            <a:ext cx="9144000" cy="857250"/>
          </a:xfrm>
        </p:spPr>
        <p:txBody>
          <a:bodyPr>
            <a:normAutofit/>
          </a:bodyPr>
          <a:lstStyle/>
          <a:p>
            <a:r>
              <a:rPr lang="kk-KZ" sz="2700" b="1" dirty="0">
                <a:latin typeface="Times New Roman" panose="02020603050405020304" pitchFamily="18" charset="0"/>
                <a:cs typeface="Times New Roman" panose="02020603050405020304" pitchFamily="18" charset="0"/>
              </a:rPr>
              <a:t>Арнаулы емтихандар</a:t>
            </a:r>
            <a:endParaRPr lang="ru-RU" sz="2700" b="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475656" y="1338419"/>
            <a:ext cx="5688632" cy="2862322"/>
          </a:xfrm>
          <a:prstGeom prst="rect">
            <a:avLst/>
          </a:prstGeom>
        </p:spPr>
        <p:txBody>
          <a:bodyPr wrap="square">
            <a:spAutoFit/>
          </a:bodyPr>
          <a:lstStyle/>
          <a:p>
            <a:pPr algn="just"/>
            <a:r>
              <a:rPr lang="ru-RU" sz="2000" dirty="0" err="1">
                <a:latin typeface="Times New Roman" panose="02020603050405020304" pitchFamily="18" charset="0"/>
                <a:cs typeface="Times New Roman" panose="02020603050405020304" pitchFamily="18" charset="0"/>
              </a:rPr>
              <a:t>Түсушілерден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құжат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арнаулы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емтихан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өткізу</a:t>
            </a:r>
            <a:r>
              <a:rPr lang="ru-RU" sz="2000" dirty="0">
                <a:latin typeface="Times New Roman" panose="02020603050405020304" pitchFamily="18" charset="0"/>
                <a:cs typeface="Times New Roman" panose="02020603050405020304" pitchFamily="18" charset="0"/>
              </a:rPr>
              <a:t> </a:t>
            </a:r>
            <a:r>
              <a:rPr lang="ru-RU" sz="2000" dirty="0">
                <a:solidFill>
                  <a:srgbClr val="FF0000"/>
                </a:solidFill>
                <a:latin typeface="Times New Roman" panose="02020603050405020304" pitchFamily="18" charset="0"/>
                <a:cs typeface="Times New Roman" panose="02020603050405020304" pitchFamily="18" charset="0"/>
              </a:rPr>
              <a:t>«</a:t>
            </a:r>
            <a:r>
              <a:rPr lang="ru-RU" sz="2000" dirty="0" err="1">
                <a:solidFill>
                  <a:srgbClr val="FF0000"/>
                </a:solidFill>
                <a:latin typeface="Times New Roman" panose="02020603050405020304" pitchFamily="18" charset="0"/>
                <a:cs typeface="Times New Roman" panose="02020603050405020304" pitchFamily="18" charset="0"/>
              </a:rPr>
              <a:t>Педагогикалық</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ғылымдар</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білім</a:t>
            </a:r>
            <a:r>
              <a:rPr lang="ru-RU" sz="2000" dirty="0">
                <a:latin typeface="Times New Roman" panose="02020603050405020304" pitchFamily="18" charset="0"/>
                <a:cs typeface="Times New Roman" panose="02020603050405020304" pitchFamily="18" charset="0"/>
              </a:rPr>
              <a:t> беру </a:t>
            </a:r>
            <a:r>
              <a:rPr lang="ru-RU" sz="2000" dirty="0" err="1">
                <a:latin typeface="Times New Roman" panose="02020603050405020304" pitchFamily="18" charset="0"/>
                <a:cs typeface="Times New Roman" panose="02020603050405020304" pitchFamily="18" charset="0"/>
              </a:rPr>
              <a:t>саласы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бойынша</a:t>
            </a:r>
            <a:r>
              <a:rPr lang="ru-RU" sz="2000" dirty="0">
                <a:latin typeface="Times New Roman" panose="02020603050405020304" pitchFamily="18" charset="0"/>
                <a:cs typeface="Times New Roman" panose="02020603050405020304" pitchFamily="18" charset="0"/>
              </a:rPr>
              <a:t> ЖОО-да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a:solidFill>
                  <a:srgbClr val="FF0000"/>
                </a:solidFill>
                <a:latin typeface="Times New Roman" panose="02020603050405020304" pitchFamily="18" charset="0"/>
                <a:cs typeface="Times New Roman" panose="02020603050405020304" pitchFamily="18" charset="0"/>
              </a:rPr>
              <a:t>«</a:t>
            </a:r>
            <a:r>
              <a:rPr lang="ru-RU" sz="2000" dirty="0" err="1">
                <a:solidFill>
                  <a:srgbClr val="FF0000"/>
                </a:solidFill>
                <a:latin typeface="Times New Roman" panose="02020603050405020304" pitchFamily="18" charset="0"/>
                <a:cs typeface="Times New Roman" panose="02020603050405020304" pitchFamily="18" charset="0"/>
              </a:rPr>
              <a:t>Денсаулық</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сақтау</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және</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әлеуметтік</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қамтамасыз</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err="1">
                <a:solidFill>
                  <a:srgbClr val="FF0000"/>
                </a:solidFill>
                <a:latin typeface="Times New Roman" panose="02020603050405020304" pitchFamily="18" charset="0"/>
                <a:cs typeface="Times New Roman" panose="02020603050405020304" pitchFamily="18" charset="0"/>
              </a:rPr>
              <a:t>ету</a:t>
            </a:r>
            <a:r>
              <a:rPr lang="ru-RU" sz="2000" dirty="0">
                <a:solidFill>
                  <a:srgbClr val="FF0000"/>
                </a:solidFill>
                <a:latin typeface="Times New Roman" panose="02020603050405020304" pitchFamily="18" charset="0"/>
                <a:cs typeface="Times New Roman" panose="02020603050405020304" pitchFamily="18" charset="0"/>
              </a:rPr>
              <a:t> (медицина)» </a:t>
            </a:r>
            <a:r>
              <a:rPr lang="ru-RU" sz="2000" dirty="0" err="1">
                <a:latin typeface="Times New Roman" panose="02020603050405020304" pitchFamily="18" charset="0"/>
                <a:cs typeface="Times New Roman" panose="02020603050405020304" pitchFamily="18" charset="0"/>
              </a:rPr>
              <a:t>білім</a:t>
            </a:r>
            <a:r>
              <a:rPr lang="ru-RU" sz="2000" dirty="0">
                <a:latin typeface="Times New Roman" panose="02020603050405020304" pitchFamily="18" charset="0"/>
                <a:cs typeface="Times New Roman" panose="02020603050405020304" pitchFamily="18" charset="0"/>
              </a:rPr>
              <a:t> беру </a:t>
            </a:r>
            <a:r>
              <a:rPr lang="ru-RU" sz="2000" dirty="0" err="1">
                <a:latin typeface="Times New Roman" panose="02020603050405020304" pitchFamily="18" charset="0"/>
                <a:cs typeface="Times New Roman" panose="02020603050405020304" pitchFamily="18" charset="0"/>
              </a:rPr>
              <a:t>саласы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бойынша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медициналық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жоғары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білім</a:t>
            </a:r>
            <a:r>
              <a:rPr lang="ru-RU" sz="2000" dirty="0">
                <a:latin typeface="Times New Roman" panose="02020603050405020304" pitchFamily="18" charset="0"/>
                <a:cs typeface="Times New Roman" panose="02020603050405020304" pitchFamily="18" charset="0"/>
              </a:rPr>
              <a:t> беру </a:t>
            </a:r>
            <a:r>
              <a:rPr lang="ru-RU" sz="2000" dirty="0" err="1">
                <a:latin typeface="Times New Roman" panose="02020603050405020304" pitchFamily="18" charset="0"/>
                <a:cs typeface="Times New Roman" panose="02020603050405020304" pitchFamily="18" charset="0"/>
              </a:rPr>
              <a:t>ұйымдарының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орналасқан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жерінде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немесе</a:t>
            </a:r>
            <a:r>
              <a:rPr lang="ru-RU" sz="2000" dirty="0">
                <a:latin typeface="Times New Roman" panose="02020603050405020304" pitchFamily="18" charset="0"/>
                <a:cs typeface="Times New Roman" panose="02020603050405020304" pitchFamily="18" charset="0"/>
              </a:rPr>
              <a:t> ЖОО-</a:t>
            </a:r>
            <a:r>
              <a:rPr lang="ru-RU" sz="2000" dirty="0" err="1">
                <a:latin typeface="Times New Roman" panose="02020603050405020304" pitchFamily="18" charset="0"/>
                <a:cs typeface="Times New Roman" panose="02020603050405020304" pitchFamily="18" charset="0"/>
              </a:rPr>
              <a:t>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медициналық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факультеттерінде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жүзеге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асырылады</a:t>
            </a:r>
            <a:r>
              <a:rPr lang="ru-RU"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897172" y="4288560"/>
            <a:ext cx="5097934" cy="461665"/>
          </a:xfrm>
          <a:prstGeom prst="rect">
            <a:avLst/>
          </a:prstGeom>
        </p:spPr>
        <p:txBody>
          <a:bodyPr wrap="none">
            <a:spAutoFit/>
          </a:bodyPr>
          <a:lstStyle/>
          <a:p>
            <a:r>
              <a:rPr lang="ru-RU" sz="2400" b="1" dirty="0">
                <a:latin typeface="Times New Roman" panose="02020603050405020304" pitchFamily="18" charset="0"/>
                <a:cs typeface="Times New Roman" panose="02020603050405020304" pitchFamily="18" charset="0"/>
              </a:rPr>
              <a:t>20 </a:t>
            </a:r>
            <a:r>
              <a:rPr lang="ru-RU" sz="2400" b="1" dirty="0" err="1">
                <a:latin typeface="Times New Roman" panose="02020603050405020304" pitchFamily="18" charset="0"/>
                <a:cs typeface="Times New Roman" panose="02020603050405020304" pitchFamily="18" charset="0"/>
              </a:rPr>
              <a:t>маусым</a:t>
            </a:r>
            <a:r>
              <a:rPr lang="ru-RU" sz="2400" b="1" dirty="0">
                <a:latin typeface="Times New Roman" panose="02020603050405020304" pitchFamily="18" charset="0"/>
                <a:cs typeface="Times New Roman" panose="02020603050405020304" pitchFamily="18" charset="0"/>
              </a:rPr>
              <a:t> мен 24 </a:t>
            </a:r>
            <a:r>
              <a:rPr lang="ru-RU" sz="2400" b="1" dirty="0" err="1">
                <a:latin typeface="Times New Roman" panose="02020603050405020304" pitchFamily="18" charset="0"/>
                <a:cs typeface="Times New Roman" panose="02020603050405020304" pitchFamily="18" charset="0"/>
              </a:rPr>
              <a:t>тамыз</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аралығы</a:t>
            </a:r>
            <a:r>
              <a:rPr lang="ru-RU" sz="2400" b="1" dirty="0">
                <a:latin typeface="Times New Roman" panose="02020603050405020304" pitchFamily="18" charset="0"/>
                <a:cs typeface="Times New Roman" panose="02020603050405020304" pitchFamily="18" charset="0"/>
              </a:rPr>
              <a:t>*</a:t>
            </a:r>
          </a:p>
        </p:txBody>
      </p:sp>
      <p:sp>
        <p:nvSpPr>
          <p:cNvPr id="5" name="Прямоугольник 4"/>
          <p:cNvSpPr/>
          <p:nvPr/>
        </p:nvSpPr>
        <p:spPr>
          <a:xfrm>
            <a:off x="0" y="6021288"/>
            <a:ext cx="8820472" cy="1015663"/>
          </a:xfrm>
          <a:prstGeom prst="rect">
            <a:avLst/>
          </a:prstGeom>
        </p:spPr>
        <p:txBody>
          <a:bodyPr wrap="square">
            <a:spAutoFit/>
          </a:bodyPr>
          <a:lstStyle/>
          <a:p>
            <a:pPr algn="ctr"/>
            <a:r>
              <a:rPr lang="ru-RU" sz="2000" i="1" dirty="0">
                <a:solidFill>
                  <a:srgbClr val="FF0000"/>
                </a:solidFill>
                <a:latin typeface="Times New Roman" panose="02020603050405020304" pitchFamily="18" charset="0"/>
                <a:cs typeface="Times New Roman" panose="02020603050405020304" pitchFamily="18" charset="0"/>
              </a:rPr>
              <a:t>*</a:t>
            </a:r>
            <a:r>
              <a:rPr lang="ru-RU" sz="2000" i="1" dirty="0" err="1">
                <a:solidFill>
                  <a:srgbClr val="FF0000"/>
                </a:solidFill>
                <a:latin typeface="Times New Roman" panose="02020603050405020304" pitchFamily="18" charset="0"/>
                <a:cs typeface="Times New Roman" panose="02020603050405020304" pitchFamily="18" charset="0"/>
              </a:rPr>
              <a:t>ағымдағы</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жылы</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нормативтік-құқықтық</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актілерге</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енгізілетін</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өзгерістер</a:t>
            </a:r>
            <a:r>
              <a:rPr lang="ru-RU" sz="2000" i="1" dirty="0">
                <a:solidFill>
                  <a:srgbClr val="FF0000"/>
                </a:solidFill>
                <a:latin typeface="Times New Roman" panose="02020603050405020304" pitchFamily="18" charset="0"/>
                <a:cs typeface="Times New Roman" panose="02020603050405020304" pitchFamily="18" charset="0"/>
              </a:rPr>
              <a:t> мен </a:t>
            </a:r>
            <a:r>
              <a:rPr lang="ru-RU" sz="2000" i="1" dirty="0" err="1">
                <a:solidFill>
                  <a:srgbClr val="FF0000"/>
                </a:solidFill>
                <a:latin typeface="Times New Roman" panose="02020603050405020304" pitchFamily="18" charset="0"/>
                <a:cs typeface="Times New Roman" panose="02020603050405020304" pitchFamily="18" charset="0"/>
              </a:rPr>
              <a:t>толықтырулар</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жобасы</a:t>
            </a:r>
            <a:r>
              <a:rPr lang="ru-RU" sz="2000" i="1" dirty="0">
                <a:solidFill>
                  <a:srgbClr val="FF0000"/>
                </a:solidFill>
                <a:latin typeface="Times New Roman" panose="02020603050405020304" pitchFamily="18" charset="0"/>
                <a:cs typeface="Times New Roman" panose="02020603050405020304" pitchFamily="18" charset="0"/>
              </a:rPr>
              <a:t> </a:t>
            </a:r>
            <a:r>
              <a:rPr lang="ru-RU" sz="2000" i="1" dirty="0" err="1">
                <a:solidFill>
                  <a:srgbClr val="FF0000"/>
                </a:solidFill>
                <a:latin typeface="Times New Roman" panose="02020603050405020304" pitchFamily="18" charset="0"/>
                <a:cs typeface="Times New Roman" panose="02020603050405020304" pitchFamily="18" charset="0"/>
              </a:rPr>
              <a:t>бойынша</a:t>
            </a:r>
            <a:r>
              <a:rPr lang="ru-RU" sz="2000" i="1" dirty="0">
                <a:solidFill>
                  <a:srgbClr val="FF0000"/>
                </a:solidFill>
                <a:latin typeface="Times New Roman" panose="02020603050405020304" pitchFamily="18" charset="0"/>
                <a:cs typeface="Times New Roman" panose="02020603050405020304" pitchFamily="18" charset="0"/>
              </a:rPr>
              <a:t>.</a:t>
            </a:r>
          </a:p>
          <a:p>
            <a:r>
              <a:rPr lang="ru-RU" sz="2000" i="1" dirty="0" smtClean="0">
                <a:solidFill>
                  <a:srgbClr val="FF0000"/>
                </a:solidFill>
                <a:latin typeface="Times New Roman" panose="02020603050405020304" pitchFamily="18" charset="0"/>
                <a:cs typeface="Times New Roman" panose="02020603050405020304" pitchFamily="18" charset="0"/>
              </a:rPr>
              <a:t>.</a:t>
            </a:r>
            <a:endParaRPr lang="en-US" sz="2000" i="1" dirty="0">
              <a:solidFill>
                <a:srgbClr val="FF0000"/>
              </a:solidFill>
              <a:latin typeface="Times New Roman" panose="02020603050405020304" pitchFamily="18" charset="0"/>
              <a:cs typeface="Times New Roman" panose="02020603050405020304" pitchFamily="18" charset="0"/>
            </a:endParaRPr>
          </a:p>
        </p:txBody>
      </p:sp>
      <p:pic>
        <p:nvPicPr>
          <p:cNvPr id="8" name="Рисунок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4288" y="2496938"/>
            <a:ext cx="1551096" cy="1697497"/>
          </a:xfrm>
          <a:prstGeom prst="rect">
            <a:avLst/>
          </a:prstGeom>
        </p:spPr>
      </p:pic>
    </p:spTree>
    <p:extLst>
      <p:ext uri="{BB962C8B-B14F-4D97-AF65-F5344CB8AC3E}">
        <p14:creationId xmlns:p14="http://schemas.microsoft.com/office/powerpoint/2010/main" xmlns="" val="1094434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246209" y="3688432"/>
            <a:ext cx="2143125" cy="2133600"/>
          </a:xfrm>
          <a:prstGeom prst="rect">
            <a:avLst/>
          </a:prstGeom>
        </p:spPr>
      </p:pic>
      <p:sp>
        <p:nvSpPr>
          <p:cNvPr id="2" name="Заголовок 1"/>
          <p:cNvSpPr>
            <a:spLocks noGrp="1"/>
          </p:cNvSpPr>
          <p:nvPr>
            <p:ph type="title"/>
          </p:nvPr>
        </p:nvSpPr>
        <p:spPr>
          <a:xfrm>
            <a:off x="8519" y="20448"/>
            <a:ext cx="9144000" cy="989545"/>
          </a:xfrm>
        </p:spPr>
        <p:txBody>
          <a:bodyPr>
            <a:normAutofit fontScale="90000"/>
          </a:bodyPr>
          <a:lstStyle/>
          <a:p>
            <a:r>
              <a:rPr lang="ru-RU" sz="3600" b="1" dirty="0" err="1">
                <a:latin typeface="Times New Roman" panose="02020603050405020304" pitchFamily="18" charset="0"/>
                <a:cs typeface="Times New Roman" panose="02020603050405020304" pitchFamily="18" charset="0"/>
              </a:rPr>
              <a:t>Жоғары</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білімнің</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білім</a:t>
            </a:r>
            <a:r>
              <a:rPr lang="ru-RU" sz="3600" b="1" dirty="0">
                <a:latin typeface="Times New Roman" panose="02020603050405020304" pitchFamily="18" charset="0"/>
                <a:cs typeface="Times New Roman" panose="02020603050405020304" pitchFamily="18" charset="0"/>
              </a:rPr>
              <a:t> беру </a:t>
            </a:r>
            <a:r>
              <a:rPr lang="ru-RU" sz="3600" b="1" dirty="0" err="1">
                <a:latin typeface="Times New Roman" panose="02020603050405020304" pitchFamily="18" charset="0"/>
                <a:cs typeface="Times New Roman" panose="02020603050405020304" pitchFamily="18" charset="0"/>
              </a:rPr>
              <a:t>грантын</a:t>
            </a:r>
            <a:r>
              <a:rPr lang="ru-RU" sz="3600" b="1" dirty="0">
                <a:latin typeface="Times New Roman" panose="02020603050405020304" pitchFamily="18" charset="0"/>
                <a:cs typeface="Times New Roman" panose="02020603050405020304" pitchFamily="18" charset="0"/>
              </a:rPr>
              <a:t> беру конкурсы</a:t>
            </a:r>
          </a:p>
        </p:txBody>
      </p:sp>
      <p:sp>
        <p:nvSpPr>
          <p:cNvPr id="12" name="Прямоугольник 11"/>
          <p:cNvSpPr/>
          <p:nvPr/>
        </p:nvSpPr>
        <p:spPr>
          <a:xfrm>
            <a:off x="892763" y="4037670"/>
            <a:ext cx="2729475" cy="7626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b="1" dirty="0" err="1">
                <a:latin typeface="Times New Roman" panose="02020603050405020304" pitchFamily="18" charset="0"/>
                <a:cs typeface="Times New Roman" panose="02020603050405020304" pitchFamily="18" charset="0"/>
              </a:rPr>
              <a:t>Өтініш</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қабылдау</a:t>
            </a:r>
            <a:r>
              <a:rPr lang="ru-RU" b="1" dirty="0">
                <a:latin typeface="Times New Roman" panose="02020603050405020304" pitchFamily="18" charset="0"/>
                <a:cs typeface="Times New Roman" panose="02020603050405020304" pitchFamily="18" charset="0"/>
              </a:rPr>
              <a:t>:</a:t>
            </a:r>
          </a:p>
          <a:p>
            <a:pPr algn="ctr"/>
            <a:r>
              <a:rPr lang="ru-RU" b="1" dirty="0">
                <a:latin typeface="Times New Roman" panose="02020603050405020304" pitchFamily="18" charset="0"/>
                <a:cs typeface="Times New Roman" panose="02020603050405020304" pitchFamily="18" charset="0"/>
              </a:rPr>
              <a:t>13-20 </a:t>
            </a:r>
            <a:r>
              <a:rPr lang="ru-RU" b="1" dirty="0" err="1">
                <a:latin typeface="Times New Roman" panose="02020603050405020304" pitchFamily="18" charset="0"/>
                <a:cs typeface="Times New Roman" panose="02020603050405020304" pitchFamily="18" charset="0"/>
              </a:rPr>
              <a:t>шілде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аралығы</a:t>
            </a:r>
            <a:endParaRPr lang="ru-RU" b="1" dirty="0">
              <a:latin typeface="Times New Roman" panose="02020603050405020304" pitchFamily="18" charset="0"/>
              <a:cs typeface="Times New Roman" panose="02020603050405020304" pitchFamily="18" charset="0"/>
            </a:endParaRPr>
          </a:p>
        </p:txBody>
      </p:sp>
      <p:sp>
        <p:nvSpPr>
          <p:cNvPr id="17" name="Прямоугольник 16"/>
          <p:cNvSpPr/>
          <p:nvPr/>
        </p:nvSpPr>
        <p:spPr>
          <a:xfrm>
            <a:off x="885936" y="5229200"/>
            <a:ext cx="2736302" cy="8640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b="1" dirty="0" err="1">
                <a:latin typeface="Times New Roman" panose="02020603050405020304" pitchFamily="18" charset="0"/>
                <a:cs typeface="Times New Roman" panose="02020603050405020304" pitchFamily="18" charset="0"/>
              </a:rPr>
              <a:t>Өткізу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мерзімі</a:t>
            </a:r>
            <a:r>
              <a:rPr lang="ru-RU" b="1" dirty="0">
                <a:latin typeface="Times New Roman" panose="02020603050405020304" pitchFamily="18" charset="0"/>
                <a:cs typeface="Times New Roman" panose="02020603050405020304" pitchFamily="18" charset="0"/>
              </a:rPr>
              <a:t>:</a:t>
            </a:r>
          </a:p>
          <a:p>
            <a:pPr algn="ctr"/>
            <a:r>
              <a:rPr lang="ru-RU" b="1" dirty="0">
                <a:latin typeface="Times New Roman" panose="02020603050405020304" pitchFamily="18" charset="0"/>
                <a:cs typeface="Times New Roman" panose="02020603050405020304" pitchFamily="18" charset="0"/>
              </a:rPr>
              <a:t>21 </a:t>
            </a:r>
            <a:r>
              <a:rPr lang="ru-RU" b="1" dirty="0" err="1">
                <a:latin typeface="Times New Roman" panose="02020603050405020304" pitchFamily="18" charset="0"/>
                <a:cs typeface="Times New Roman" panose="02020603050405020304" pitchFamily="18" charset="0"/>
              </a:rPr>
              <a:t>шілде</a:t>
            </a:r>
            <a:r>
              <a:rPr lang="ru-RU" b="1" dirty="0">
                <a:latin typeface="Times New Roman" panose="02020603050405020304" pitchFamily="18" charset="0"/>
                <a:cs typeface="Times New Roman" panose="02020603050405020304" pitchFamily="18" charset="0"/>
              </a:rPr>
              <a:t> мен 1 </a:t>
            </a:r>
            <a:r>
              <a:rPr lang="ru-RU" b="1" dirty="0" err="1">
                <a:latin typeface="Times New Roman" panose="02020603050405020304" pitchFamily="18" charset="0"/>
                <a:cs typeface="Times New Roman" panose="02020603050405020304" pitchFamily="18" charset="0"/>
              </a:rPr>
              <a:t>тамыз</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аралығы</a:t>
            </a:r>
            <a:endParaRPr lang="ru-RU"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86700" y="1107553"/>
            <a:ext cx="7776864" cy="2585323"/>
          </a:xfrm>
          <a:prstGeom prst="rect">
            <a:avLst/>
          </a:prstGeom>
          <a:noFill/>
        </p:spPr>
        <p:txBody>
          <a:bodyPr wrap="square" rtlCol="0">
            <a:spAutoFit/>
          </a:bodyPr>
          <a:lstStyle/>
          <a:p>
            <a:pPr lvl="0"/>
            <a:r>
              <a:rPr lang="ru-RU" b="1" dirty="0" err="1">
                <a:solidFill>
                  <a:prstClr val="black"/>
                </a:solidFill>
                <a:latin typeface="Times New Roman" panose="02020603050405020304" pitchFamily="18" charset="0"/>
                <a:cs typeface="Times New Roman" panose="02020603050405020304" pitchFamily="18" charset="0"/>
              </a:rPr>
              <a:t>Білім</a:t>
            </a:r>
            <a:r>
              <a:rPr lang="ru-RU" b="1" dirty="0">
                <a:solidFill>
                  <a:prstClr val="black"/>
                </a:solidFill>
                <a:latin typeface="Times New Roman" panose="02020603050405020304" pitchFamily="18" charset="0"/>
                <a:cs typeface="Times New Roman" panose="02020603050405020304" pitchFamily="18" charset="0"/>
              </a:rPr>
              <a:t> беру </a:t>
            </a:r>
            <a:r>
              <a:rPr lang="ru-RU" b="1" dirty="0" err="1">
                <a:solidFill>
                  <a:prstClr val="black"/>
                </a:solidFill>
                <a:latin typeface="Times New Roman" panose="02020603050405020304" pitchFamily="18" charset="0"/>
                <a:cs typeface="Times New Roman" panose="02020603050405020304" pitchFamily="18" charset="0"/>
              </a:rPr>
              <a:t>грантын</a:t>
            </a:r>
            <a:r>
              <a:rPr lang="ru-RU" b="1" dirty="0">
                <a:solidFill>
                  <a:prstClr val="black"/>
                </a:solidFill>
                <a:latin typeface="Times New Roman" panose="02020603050405020304" pitchFamily="18" charset="0"/>
                <a:cs typeface="Times New Roman" panose="02020603050405020304" pitchFamily="18" charset="0"/>
              </a:rPr>
              <a:t> беру </a:t>
            </a:r>
            <a:r>
              <a:rPr lang="ru-RU" b="1" dirty="0" err="1">
                <a:solidFill>
                  <a:prstClr val="black"/>
                </a:solidFill>
                <a:latin typeface="Times New Roman" panose="02020603050405020304" pitchFamily="18" charset="0"/>
                <a:cs typeface="Times New Roman" panose="02020603050405020304" pitchFamily="18" charset="0"/>
              </a:rPr>
              <a:t>конкурсына</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қатысу</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үшін</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түсуші</a:t>
            </a:r>
            <a:r>
              <a:rPr lang="ru-RU" b="1" dirty="0">
                <a:solidFill>
                  <a:prstClr val="black"/>
                </a:solidFill>
                <a:latin typeface="Times New Roman" panose="02020603050405020304" pitchFamily="18" charset="0"/>
                <a:cs typeface="Times New Roman" panose="02020603050405020304" pitchFamily="18" charset="0"/>
              </a:rPr>
              <a:t> ЖОО-</a:t>
            </a:r>
            <a:r>
              <a:rPr lang="ru-RU" b="1" dirty="0" err="1">
                <a:solidFill>
                  <a:prstClr val="black"/>
                </a:solidFill>
                <a:latin typeface="Times New Roman" panose="02020603050405020304" pitchFamily="18" charset="0"/>
                <a:cs typeface="Times New Roman" panose="02020603050405020304" pitchFamily="18" charset="0"/>
              </a:rPr>
              <a:t>ның</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қабылдау</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комиссиясына</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келесі</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құжаттарды</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тапсырады</a:t>
            </a:r>
            <a:r>
              <a:rPr lang="ru-RU" b="1" dirty="0">
                <a:solidFill>
                  <a:prstClr val="black"/>
                </a:solidFill>
                <a:latin typeface="Times New Roman" panose="02020603050405020304" pitchFamily="18" charset="0"/>
                <a:cs typeface="Times New Roman" panose="02020603050405020304" pitchFamily="18" charset="0"/>
              </a:rPr>
              <a:t>:</a:t>
            </a:r>
          </a:p>
          <a:p>
            <a:pPr lvl="0"/>
            <a:r>
              <a:rPr lang="ru-RU" dirty="0">
                <a:solidFill>
                  <a:prstClr val="black"/>
                </a:solidFill>
                <a:latin typeface="Times New Roman" panose="02020603050405020304" pitchFamily="18" charset="0"/>
                <a:cs typeface="Times New Roman" panose="02020603050405020304" pitchFamily="18" charset="0"/>
              </a:rPr>
              <a:t>1) </a:t>
            </a:r>
            <a:r>
              <a:rPr lang="ru-RU" dirty="0" err="1">
                <a:solidFill>
                  <a:prstClr val="black"/>
                </a:solidFill>
                <a:latin typeface="Times New Roman" panose="02020603050405020304" pitchFamily="18" charset="0"/>
                <a:cs typeface="Times New Roman" panose="02020603050405020304" pitchFamily="18" charset="0"/>
              </a:rPr>
              <a:t>белгіленген</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үлгідегі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бланкіде</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немесе</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web-қосымша</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жүйесі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арқылы</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өтінішті</a:t>
            </a:r>
            <a:r>
              <a:rPr lang="ru-RU" dirty="0">
                <a:solidFill>
                  <a:prstClr val="black"/>
                </a:solidFill>
                <a:latin typeface="Times New Roman" panose="02020603050405020304" pitchFamily="18" charset="0"/>
                <a:cs typeface="Times New Roman" panose="02020603050405020304" pitchFamily="18" charset="0"/>
              </a:rPr>
              <a:t>;</a:t>
            </a:r>
          </a:p>
          <a:p>
            <a:pPr lvl="0"/>
            <a:r>
              <a:rPr lang="ru-RU" dirty="0">
                <a:solidFill>
                  <a:prstClr val="black"/>
                </a:solidFill>
                <a:latin typeface="Times New Roman" panose="02020603050405020304" pitchFamily="18" charset="0"/>
                <a:cs typeface="Times New Roman" panose="02020603050405020304" pitchFamily="18" charset="0"/>
              </a:rPr>
              <a:t>2) </a:t>
            </a:r>
            <a:r>
              <a:rPr lang="ru-RU" dirty="0" err="1">
                <a:solidFill>
                  <a:prstClr val="black"/>
                </a:solidFill>
                <a:latin typeface="Times New Roman" panose="02020603050405020304" pitchFamily="18" charset="0"/>
                <a:cs typeface="Times New Roman" panose="02020603050405020304" pitchFamily="18" charset="0"/>
              </a:rPr>
              <a:t>білімі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туралы</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құжатты</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төлнұсқа</a:t>
            </a:r>
            <a:r>
              <a:rPr lang="ru-RU" dirty="0">
                <a:solidFill>
                  <a:prstClr val="black"/>
                </a:solidFill>
                <a:latin typeface="Times New Roman" panose="02020603050405020304" pitchFamily="18" charset="0"/>
                <a:cs typeface="Times New Roman" panose="02020603050405020304" pitchFamily="18" charset="0"/>
              </a:rPr>
              <a:t>);</a:t>
            </a:r>
          </a:p>
          <a:p>
            <a:pPr lvl="0"/>
            <a:r>
              <a:rPr lang="ru-RU" dirty="0">
                <a:solidFill>
                  <a:prstClr val="black"/>
                </a:solidFill>
                <a:latin typeface="Times New Roman" panose="02020603050405020304" pitchFamily="18" charset="0"/>
                <a:cs typeface="Times New Roman" panose="02020603050405020304" pitchFamily="18" charset="0"/>
              </a:rPr>
              <a:t>3) 086-У </a:t>
            </a:r>
            <a:r>
              <a:rPr lang="ru-RU" dirty="0" err="1">
                <a:solidFill>
                  <a:prstClr val="black"/>
                </a:solidFill>
                <a:latin typeface="Times New Roman" panose="02020603050405020304" pitchFamily="18" charset="0"/>
                <a:cs typeface="Times New Roman" panose="02020603050405020304" pitchFamily="18" charset="0"/>
              </a:rPr>
              <a:t>нысаны</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бойынша</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медициналық</a:t>
            </a:r>
            <a:r>
              <a:rPr lang="ru-RU" dirty="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анықтаманы</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электронды</a:t>
            </a:r>
            <a:r>
              <a:rPr lang="ru-RU" dirty="0" smtClean="0">
                <a:solidFill>
                  <a:prstClr val="black"/>
                </a:solidFill>
                <a:latin typeface="Times New Roman" panose="02020603050405020304" pitchFamily="18" charset="0"/>
                <a:cs typeface="Times New Roman" panose="02020603050405020304" pitchFamily="18" charset="0"/>
              </a:rPr>
              <a:t>);</a:t>
            </a:r>
            <a:endParaRPr lang="ru-RU" dirty="0">
              <a:solidFill>
                <a:prstClr val="black"/>
              </a:solidFill>
              <a:latin typeface="Times New Roman" panose="02020603050405020304" pitchFamily="18" charset="0"/>
              <a:cs typeface="Times New Roman" panose="02020603050405020304" pitchFamily="18" charset="0"/>
            </a:endParaRPr>
          </a:p>
          <a:p>
            <a:pPr lvl="0"/>
            <a:r>
              <a:rPr lang="ru-RU" dirty="0">
                <a:solidFill>
                  <a:prstClr val="black"/>
                </a:solidFill>
                <a:latin typeface="Times New Roman" panose="02020603050405020304" pitchFamily="18" charset="0"/>
                <a:cs typeface="Times New Roman" panose="02020603050405020304" pitchFamily="18" charset="0"/>
              </a:rPr>
              <a:t>4) </a:t>
            </a:r>
            <a:r>
              <a:rPr lang="ru-RU" dirty="0" err="1">
                <a:solidFill>
                  <a:prstClr val="black"/>
                </a:solidFill>
                <a:latin typeface="Times New Roman" panose="02020603050405020304" pitchFamily="18" charset="0"/>
                <a:cs typeface="Times New Roman" panose="02020603050405020304" pitchFamily="18" charset="0"/>
              </a:rPr>
              <a:t>жеке</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басын</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куәландыратын</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құжаттың</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көшірмесін</a:t>
            </a:r>
            <a:r>
              <a:rPr lang="ru-RU" dirty="0">
                <a:solidFill>
                  <a:prstClr val="black"/>
                </a:solidFill>
                <a:latin typeface="Times New Roman" panose="02020603050405020304" pitchFamily="18" charset="0"/>
                <a:cs typeface="Times New Roman" panose="02020603050405020304" pitchFamily="18" charset="0"/>
              </a:rPr>
              <a:t>;</a:t>
            </a:r>
          </a:p>
          <a:p>
            <a:pPr lvl="0"/>
            <a:r>
              <a:rPr lang="ru-RU" dirty="0">
                <a:solidFill>
                  <a:prstClr val="black"/>
                </a:solidFill>
                <a:latin typeface="Times New Roman" panose="02020603050405020304" pitchFamily="18" charset="0"/>
                <a:cs typeface="Times New Roman" panose="02020603050405020304" pitchFamily="18" charset="0"/>
              </a:rPr>
              <a:t>5) IELTS, TOEFL IBT, TOEFL ITP </a:t>
            </a:r>
            <a:r>
              <a:rPr lang="ru-RU" dirty="0" err="1">
                <a:solidFill>
                  <a:prstClr val="black"/>
                </a:solidFill>
                <a:latin typeface="Times New Roman" panose="02020603050405020304" pitchFamily="18" charset="0"/>
                <a:cs typeface="Times New Roman" panose="02020603050405020304" pitchFamily="18" charset="0"/>
              </a:rPr>
              <a:t>халықаралық</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сертификаттарының</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көшірмесін</a:t>
            </a:r>
            <a:r>
              <a:rPr lang="ru-RU" dirty="0">
                <a:solidFill>
                  <a:prstClr val="black"/>
                </a:solidFill>
                <a:latin typeface="Times New Roman" panose="02020603050405020304" pitchFamily="18" charset="0"/>
                <a:cs typeface="Times New Roman" panose="02020603050405020304" pitchFamily="18" charset="0"/>
              </a:rPr>
              <a:t> (бар </a:t>
            </a:r>
            <a:r>
              <a:rPr lang="ru-RU" dirty="0" err="1">
                <a:solidFill>
                  <a:prstClr val="black"/>
                </a:solidFill>
                <a:latin typeface="Times New Roman" panose="02020603050405020304" pitchFamily="18" charset="0"/>
                <a:cs typeface="Times New Roman" panose="02020603050405020304" pitchFamily="18" charset="0"/>
              </a:rPr>
              <a:t>болған</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жағдайда</a:t>
            </a:r>
            <a:r>
              <a:rPr lang="ru-RU" dirty="0">
                <a:solidFill>
                  <a:prstClr val="blac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482264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931025" y="1604164"/>
            <a:ext cx="3294112" cy="3672408"/>
          </a:xfrm>
          <a:prstGeom prst="rect">
            <a:avLst/>
          </a:prstGeom>
        </p:spPr>
      </p:pic>
      <p:sp>
        <p:nvSpPr>
          <p:cNvPr id="2" name="Заголовок 1"/>
          <p:cNvSpPr>
            <a:spLocks noGrp="1"/>
          </p:cNvSpPr>
          <p:nvPr>
            <p:ph type="title"/>
          </p:nvPr>
        </p:nvSpPr>
        <p:spPr>
          <a:xfrm>
            <a:off x="457200" y="-101312"/>
            <a:ext cx="8229600" cy="1143000"/>
          </a:xfrm>
        </p:spPr>
        <p:txBody>
          <a:bodyPr>
            <a:normAutofit/>
          </a:bodyPr>
          <a:lstStyle/>
          <a:p>
            <a:r>
              <a:rPr lang="kk-KZ" sz="3600" b="1" dirty="0">
                <a:latin typeface="Times New Roman" panose="02020603050405020304" pitchFamily="18" charset="0"/>
                <a:cs typeface="Times New Roman" panose="02020603050405020304" pitchFamily="18" charset="0"/>
              </a:rPr>
              <a:t>Қабылдау</a:t>
            </a:r>
            <a:endParaRPr lang="ru-RU" sz="3600" b="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0" y="733903"/>
            <a:ext cx="8532440" cy="646331"/>
          </a:xfrm>
          <a:prstGeom prst="rect">
            <a:avLst/>
          </a:prstGeom>
        </p:spPr>
        <p:txBody>
          <a:bodyPr wrap="square">
            <a:spAutoFit/>
          </a:bodyPr>
          <a:lstStyle/>
          <a:p>
            <a:pPr algn="ctr"/>
            <a:r>
              <a:rPr lang="ru-RU" b="1" dirty="0" err="1">
                <a:solidFill>
                  <a:prstClr val="black"/>
                </a:solidFill>
                <a:latin typeface="Times New Roman" panose="02020603050405020304" pitchFamily="18" charset="0"/>
                <a:cs typeface="Times New Roman" panose="02020603050405020304" pitchFamily="18" charset="0"/>
              </a:rPr>
              <a:t>Түсушілерді</a:t>
            </a:r>
            <a:r>
              <a:rPr lang="ru-RU" b="1" dirty="0">
                <a:solidFill>
                  <a:prstClr val="black"/>
                </a:solidFill>
                <a:latin typeface="Times New Roman" panose="02020603050405020304" pitchFamily="18" charset="0"/>
                <a:cs typeface="Times New Roman" panose="02020603050405020304" pitchFamily="18" charset="0"/>
              </a:rPr>
              <a:t> ЖОО-</a:t>
            </a:r>
            <a:r>
              <a:rPr lang="ru-RU" b="1" dirty="0" err="1">
                <a:solidFill>
                  <a:prstClr val="black"/>
                </a:solidFill>
                <a:latin typeface="Times New Roman" panose="02020603050405020304" pitchFamily="18" charset="0"/>
                <a:cs typeface="Times New Roman" panose="02020603050405020304" pitchFamily="18" charset="0"/>
              </a:rPr>
              <a:t>ның</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студенттері</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қатарына</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қабылдауды</a:t>
            </a:r>
            <a:r>
              <a:rPr lang="ru-RU" b="1" dirty="0">
                <a:solidFill>
                  <a:prstClr val="black"/>
                </a:solidFill>
                <a:latin typeface="Times New Roman" panose="02020603050405020304" pitchFamily="18" charset="0"/>
                <a:cs typeface="Times New Roman" panose="02020603050405020304" pitchFamily="18" charset="0"/>
              </a:rPr>
              <a:t> ЖОО-</a:t>
            </a:r>
            <a:r>
              <a:rPr lang="ru-RU" b="1" dirty="0" err="1">
                <a:solidFill>
                  <a:prstClr val="black"/>
                </a:solidFill>
                <a:latin typeface="Times New Roman" panose="02020603050405020304" pitchFamily="18" charset="0"/>
                <a:cs typeface="Times New Roman" panose="02020603050405020304" pitchFamily="18" charset="0"/>
              </a:rPr>
              <a:t>ның</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қабылдау</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комиссиялары</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күнтізбелік</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жылғы</a:t>
            </a:r>
            <a:r>
              <a:rPr lang="ru-RU" b="1" dirty="0">
                <a:solidFill>
                  <a:prstClr val="black"/>
                </a:solidFill>
                <a:latin typeface="Times New Roman" panose="02020603050405020304" pitchFamily="18" charset="0"/>
                <a:cs typeface="Times New Roman" panose="02020603050405020304" pitchFamily="18" charset="0"/>
              </a:rPr>
              <a:t> 10 - 25 </a:t>
            </a:r>
            <a:r>
              <a:rPr lang="ru-RU" b="1" dirty="0" err="1">
                <a:solidFill>
                  <a:prstClr val="black"/>
                </a:solidFill>
                <a:latin typeface="Times New Roman" panose="02020603050405020304" pitchFamily="18" charset="0"/>
                <a:cs typeface="Times New Roman" panose="02020603050405020304" pitchFamily="18" charset="0"/>
              </a:rPr>
              <a:t>тамыз</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аралығында</a:t>
            </a:r>
            <a:r>
              <a:rPr lang="ru-RU" b="1" dirty="0">
                <a:solidFill>
                  <a:prstClr val="black"/>
                </a:solidFill>
                <a:latin typeface="Times New Roman" panose="02020603050405020304" pitchFamily="18" charset="0"/>
                <a:cs typeface="Times New Roman" panose="02020603050405020304" pitchFamily="18" charset="0"/>
              </a:rPr>
              <a:t> </a:t>
            </a:r>
            <a:r>
              <a:rPr lang="ru-RU" b="1" dirty="0" err="1">
                <a:solidFill>
                  <a:prstClr val="black"/>
                </a:solidFill>
                <a:latin typeface="Times New Roman" panose="02020603050405020304" pitchFamily="18" charset="0"/>
                <a:cs typeface="Times New Roman" panose="02020603050405020304" pitchFamily="18" charset="0"/>
              </a:rPr>
              <a:t>өткізеді</a:t>
            </a:r>
            <a:r>
              <a:rPr lang="ru-RU" b="1" dirty="0">
                <a:solidFill>
                  <a:prstClr val="black"/>
                </a:solidFill>
                <a:latin typeface="Times New Roman" panose="02020603050405020304" pitchFamily="18" charset="0"/>
                <a:cs typeface="Times New Roman" panose="02020603050405020304" pitchFamily="18" charset="0"/>
              </a:rPr>
              <a:t>.</a:t>
            </a:r>
            <a:endParaRPr lang="ru-RU" dirty="0">
              <a:solidFill>
                <a:prstClr val="black"/>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26152" y="1444603"/>
            <a:ext cx="6858000" cy="4247317"/>
          </a:xfrm>
          <a:prstGeom prst="rect">
            <a:avLst/>
          </a:prstGeom>
        </p:spPr>
        <p:txBody>
          <a:bodyPr wrap="square">
            <a:spAutoFit/>
          </a:bodyPr>
          <a:lstStyle/>
          <a:p>
            <a:pPr lvl="0"/>
            <a:r>
              <a:rPr lang="ru-RU" b="1" u="sng" dirty="0">
                <a:solidFill>
                  <a:prstClr val="black"/>
                </a:solidFill>
                <a:latin typeface="Times New Roman" panose="02020603050405020304" pitchFamily="18" charset="0"/>
                <a:cs typeface="Times New Roman" panose="02020603050405020304" pitchFamily="18" charset="0"/>
              </a:rPr>
              <a:t>ЖОО-</a:t>
            </a:r>
            <a:r>
              <a:rPr lang="ru-RU" b="1" u="sng" dirty="0" err="1">
                <a:solidFill>
                  <a:prstClr val="black"/>
                </a:solidFill>
                <a:latin typeface="Times New Roman" panose="02020603050405020304" pitchFamily="18" charset="0"/>
                <a:cs typeface="Times New Roman" panose="02020603050405020304" pitchFamily="18" charset="0"/>
              </a:rPr>
              <a:t>ның</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қабылдау</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комиссиясына</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түсуші</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қабылдау</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туралы</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өтінішпен</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бірге</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келесі</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құжаттарды</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қоса</a:t>
            </a:r>
            <a:r>
              <a:rPr lang="ru-RU" b="1" u="sng" dirty="0">
                <a:solidFill>
                  <a:prstClr val="black"/>
                </a:solidFill>
                <a:latin typeface="Times New Roman" panose="02020603050405020304" pitchFamily="18" charset="0"/>
                <a:cs typeface="Times New Roman" panose="02020603050405020304" pitchFamily="18" charset="0"/>
              </a:rPr>
              <a:t> </a:t>
            </a:r>
            <a:r>
              <a:rPr lang="ru-RU" b="1" u="sng" dirty="0" err="1">
                <a:solidFill>
                  <a:prstClr val="black"/>
                </a:solidFill>
                <a:latin typeface="Times New Roman" panose="02020603050405020304" pitchFamily="18" charset="0"/>
                <a:cs typeface="Times New Roman" panose="02020603050405020304" pitchFamily="18" charset="0"/>
              </a:rPr>
              <a:t>тапсырады</a:t>
            </a:r>
            <a:r>
              <a:rPr lang="ru-RU" b="1" u="sng" dirty="0">
                <a:solidFill>
                  <a:prstClr val="black"/>
                </a:solidFill>
                <a:latin typeface="Times New Roman" panose="02020603050405020304" pitchFamily="18" charset="0"/>
                <a:cs typeface="Times New Roman" panose="02020603050405020304" pitchFamily="18" charset="0"/>
              </a:rPr>
              <a:t>:</a:t>
            </a:r>
          </a:p>
          <a:p>
            <a:pPr lvl="0"/>
            <a:r>
              <a:rPr lang="ru-RU" dirty="0">
                <a:solidFill>
                  <a:prstClr val="black"/>
                </a:solidFill>
                <a:latin typeface="Times New Roman" panose="02020603050405020304" pitchFamily="18" charset="0"/>
                <a:cs typeface="Times New Roman" panose="02020603050405020304" pitchFamily="18" charset="0"/>
              </a:rPr>
              <a:t>1) </a:t>
            </a:r>
            <a:r>
              <a:rPr lang="ru-RU" dirty="0" err="1">
                <a:solidFill>
                  <a:prstClr val="black"/>
                </a:solidFill>
                <a:latin typeface="Times New Roman" panose="02020603050405020304" pitchFamily="18" charset="0"/>
                <a:cs typeface="Times New Roman" panose="02020603050405020304" pitchFamily="18" charset="0"/>
              </a:rPr>
              <a:t>жалпы</a:t>
            </a:r>
            <a:r>
              <a:rPr lang="ru-RU" dirty="0">
                <a:solidFill>
                  <a:prstClr val="black"/>
                </a:solidFill>
                <a:latin typeface="Times New Roman" panose="02020603050405020304" pitchFamily="18" charset="0"/>
                <a:cs typeface="Times New Roman" panose="02020603050405020304" pitchFamily="18" charset="0"/>
              </a:rPr>
              <a:t> орта, </a:t>
            </a:r>
            <a:r>
              <a:rPr lang="ru-RU" dirty="0" err="1">
                <a:solidFill>
                  <a:prstClr val="black"/>
                </a:solidFill>
                <a:latin typeface="Times New Roman" panose="02020603050405020304" pitchFamily="18" charset="0"/>
                <a:cs typeface="Times New Roman" panose="02020603050405020304" pitchFamily="18" charset="0"/>
              </a:rPr>
              <a:t>техникалық</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және</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кәсіптік,орта</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білімнен</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кейінгі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немесе</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жоғары</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білімі</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туралы</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құжатын</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төлнұсқа</a:t>
            </a:r>
            <a:r>
              <a:rPr lang="ru-RU" dirty="0">
                <a:solidFill>
                  <a:prstClr val="black"/>
                </a:solidFill>
                <a:latin typeface="Times New Roman" panose="02020603050405020304" pitchFamily="18" charset="0"/>
                <a:cs typeface="Times New Roman" panose="02020603050405020304" pitchFamily="18" charset="0"/>
              </a:rPr>
              <a:t>);</a:t>
            </a:r>
          </a:p>
          <a:p>
            <a:pPr lvl="0"/>
            <a:r>
              <a:rPr lang="ru-RU" dirty="0">
                <a:solidFill>
                  <a:prstClr val="black"/>
                </a:solidFill>
                <a:latin typeface="Times New Roman" panose="02020603050405020304" pitchFamily="18" charset="0"/>
                <a:cs typeface="Times New Roman" panose="02020603050405020304" pitchFamily="18" charset="0"/>
              </a:rPr>
              <a:t>2) </a:t>
            </a:r>
            <a:r>
              <a:rPr lang="ru-RU" dirty="0" err="1">
                <a:solidFill>
                  <a:prstClr val="black"/>
                </a:solidFill>
                <a:latin typeface="Times New Roman" panose="02020603050405020304" pitchFamily="18" charset="0"/>
                <a:cs typeface="Times New Roman" panose="02020603050405020304" pitchFamily="18" charset="0"/>
              </a:rPr>
              <a:t>жеке</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басын</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куәландыратын</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құжаттың</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көшірмесін</a:t>
            </a:r>
            <a:r>
              <a:rPr lang="ru-RU" dirty="0">
                <a:solidFill>
                  <a:prstClr val="black"/>
                </a:solidFill>
                <a:latin typeface="Times New Roman" panose="02020603050405020304" pitchFamily="18" charset="0"/>
                <a:cs typeface="Times New Roman" panose="02020603050405020304" pitchFamily="18" charset="0"/>
              </a:rPr>
              <a:t>;</a:t>
            </a:r>
          </a:p>
          <a:p>
            <a:pPr lvl="0"/>
            <a:r>
              <a:rPr lang="ru-RU" dirty="0">
                <a:solidFill>
                  <a:prstClr val="black"/>
                </a:solidFill>
                <a:latin typeface="Times New Roman" panose="02020603050405020304" pitchFamily="18" charset="0"/>
                <a:cs typeface="Times New Roman" panose="02020603050405020304" pitchFamily="18" charset="0"/>
              </a:rPr>
              <a:t>3) 3 х 4 сантиметр </a:t>
            </a:r>
            <a:r>
              <a:rPr lang="ru-RU" dirty="0" err="1">
                <a:solidFill>
                  <a:prstClr val="black"/>
                </a:solidFill>
                <a:latin typeface="Times New Roman" panose="02020603050405020304" pitchFamily="18" charset="0"/>
                <a:cs typeface="Times New Roman" panose="02020603050405020304" pitchFamily="18" charset="0"/>
              </a:rPr>
              <a:t>көлеміндегі</a:t>
            </a:r>
            <a:r>
              <a:rPr lang="ru-RU" dirty="0">
                <a:solidFill>
                  <a:prstClr val="black"/>
                </a:solidFill>
                <a:latin typeface="Times New Roman" panose="02020603050405020304" pitchFamily="18" charset="0"/>
                <a:cs typeface="Times New Roman" panose="02020603050405020304" pitchFamily="18" charset="0"/>
              </a:rPr>
              <a:t> 6 </a:t>
            </a:r>
            <a:r>
              <a:rPr lang="ru-RU" dirty="0" err="1">
                <a:solidFill>
                  <a:prstClr val="black"/>
                </a:solidFill>
                <a:latin typeface="Times New Roman" panose="02020603050405020304" pitchFamily="18" charset="0"/>
                <a:cs typeface="Times New Roman" panose="02020603050405020304" pitchFamily="18" charset="0"/>
              </a:rPr>
              <a:t>фотосуретін</a:t>
            </a:r>
            <a:r>
              <a:rPr lang="ru-RU" dirty="0">
                <a:solidFill>
                  <a:prstClr val="black"/>
                </a:solidFill>
                <a:latin typeface="Times New Roman" panose="02020603050405020304" pitchFamily="18" charset="0"/>
                <a:cs typeface="Times New Roman" panose="02020603050405020304" pitchFamily="18" charset="0"/>
              </a:rPr>
              <a:t>;</a:t>
            </a:r>
          </a:p>
          <a:p>
            <a:pPr lvl="0"/>
            <a:r>
              <a:rPr lang="ru-RU" dirty="0">
                <a:solidFill>
                  <a:prstClr val="black"/>
                </a:solidFill>
                <a:latin typeface="Times New Roman" panose="02020603050405020304" pitchFamily="18" charset="0"/>
                <a:cs typeface="Times New Roman" panose="02020603050405020304" pitchFamily="18" charset="0"/>
              </a:rPr>
              <a:t>4) </a:t>
            </a:r>
            <a:r>
              <a:rPr lang="ru-RU" dirty="0" smtClean="0">
                <a:solidFill>
                  <a:prstClr val="black"/>
                </a:solidFill>
                <a:latin typeface="Times New Roman" panose="02020603050405020304" pitchFamily="18" charset="0"/>
                <a:cs typeface="Times New Roman" panose="02020603050405020304" pitchFamily="18" charset="0"/>
              </a:rPr>
              <a:t>086-У </a:t>
            </a:r>
            <a:r>
              <a:rPr lang="ru-RU" dirty="0" err="1">
                <a:solidFill>
                  <a:prstClr val="black"/>
                </a:solidFill>
                <a:latin typeface="Times New Roman" panose="02020603050405020304" pitchFamily="18" charset="0"/>
                <a:cs typeface="Times New Roman" panose="02020603050405020304" pitchFamily="18" charset="0"/>
              </a:rPr>
              <a:t>нысанындағы</a:t>
            </a:r>
            <a:r>
              <a:rPr lang="ru-RU" dirty="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электронды</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smtClean="0">
                <a:solidFill>
                  <a:prstClr val="black"/>
                </a:solidFill>
                <a:latin typeface="Times New Roman" panose="02020603050405020304" pitchFamily="18" charset="0"/>
                <a:cs typeface="Times New Roman" panose="02020603050405020304" pitchFamily="18" charset="0"/>
              </a:rPr>
              <a:t>медициналық</a:t>
            </a:r>
            <a:r>
              <a:rPr lang="ru-RU" dirty="0" smtClean="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анықтаманы</a:t>
            </a:r>
            <a:r>
              <a:rPr lang="ru-RU" dirty="0">
                <a:solidFill>
                  <a:prstClr val="black"/>
                </a:solidFill>
                <a:latin typeface="Times New Roman" panose="02020603050405020304" pitchFamily="18" charset="0"/>
                <a:cs typeface="Times New Roman" panose="02020603050405020304" pitchFamily="18" charset="0"/>
              </a:rPr>
              <a:t>;</a:t>
            </a:r>
          </a:p>
          <a:p>
            <a:pPr lvl="0"/>
            <a:r>
              <a:rPr lang="kk-KZ" dirty="0">
                <a:solidFill>
                  <a:prstClr val="black"/>
                </a:solidFill>
                <a:latin typeface="Times New Roman" panose="02020603050405020304" pitchFamily="18" charset="0"/>
                <a:cs typeface="Times New Roman" panose="02020603050405020304" pitchFamily="18" charset="0"/>
              </a:rPr>
              <a:t>5) ведомостан үзіндіні (арнаулы және (немесе) шығармашылық дайындықты талап ететін, оның ішінде «Педагогикалық ғылымдар» және «Денсаулық сақтау және әлеуметтік қамтамасыз ету (медицина)»білім беру саласы бойынша жоғары білімнің білім беру бағдарламаларына түсушілер үшін);</a:t>
            </a:r>
          </a:p>
          <a:p>
            <a:pPr lvl="0"/>
            <a:r>
              <a:rPr lang="kk-KZ" dirty="0">
                <a:solidFill>
                  <a:prstClr val="black"/>
                </a:solidFill>
                <a:latin typeface="Times New Roman" panose="02020603050405020304" pitchFamily="18" charset="0"/>
                <a:cs typeface="Times New Roman" panose="02020603050405020304" pitchFamily="18" charset="0"/>
              </a:rPr>
              <a:t>6) білім беру грантын тағайындау туралы куәлікті (бар болса); </a:t>
            </a:r>
          </a:p>
          <a:p>
            <a:pPr lvl="0"/>
            <a:r>
              <a:rPr lang="ru-RU" dirty="0">
                <a:solidFill>
                  <a:prstClr val="black"/>
                </a:solidFill>
                <a:latin typeface="Times New Roman" panose="02020603050405020304" pitchFamily="18" charset="0"/>
                <a:cs typeface="Times New Roman" panose="02020603050405020304" pitchFamily="18" charset="0"/>
              </a:rPr>
              <a:t>7) </a:t>
            </a:r>
            <a:r>
              <a:rPr lang="en-US" dirty="0">
                <a:solidFill>
                  <a:prstClr val="black"/>
                </a:solidFill>
                <a:latin typeface="Times New Roman" panose="02020603050405020304" pitchFamily="18" charset="0"/>
                <a:cs typeface="Times New Roman" panose="02020603050405020304" pitchFamily="18" charset="0"/>
              </a:rPr>
              <a:t>IELTS, TOEFL IBT, TOEFL ITP </a:t>
            </a:r>
            <a:r>
              <a:rPr lang="ru-RU" dirty="0" err="1">
                <a:solidFill>
                  <a:prstClr val="black"/>
                </a:solidFill>
                <a:latin typeface="Times New Roman" panose="02020603050405020304" pitchFamily="18" charset="0"/>
                <a:cs typeface="Times New Roman" panose="02020603050405020304" pitchFamily="18" charset="0"/>
              </a:rPr>
              <a:t>халықаралық</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сертификаттары</a:t>
            </a:r>
            <a:r>
              <a:rPr lang="ru-RU" dirty="0">
                <a:solidFill>
                  <a:prstClr val="black"/>
                </a:solidFill>
                <a:latin typeface="Times New Roman" panose="02020603050405020304" pitchFamily="18" charset="0"/>
                <a:cs typeface="Times New Roman" panose="02020603050405020304" pitchFamily="18" charset="0"/>
              </a:rPr>
              <a:t> (бар </a:t>
            </a:r>
            <a:r>
              <a:rPr lang="ru-RU" dirty="0" err="1">
                <a:solidFill>
                  <a:prstClr val="black"/>
                </a:solidFill>
                <a:latin typeface="Times New Roman" panose="02020603050405020304" pitchFamily="18" charset="0"/>
                <a:cs typeface="Times New Roman" panose="02020603050405020304" pitchFamily="18" charset="0"/>
              </a:rPr>
              <a:t>болған</a:t>
            </a:r>
            <a:r>
              <a:rPr lang="ru-RU" dirty="0">
                <a:solidFill>
                  <a:prstClr val="black"/>
                </a:solidFill>
                <a:latin typeface="Times New Roman" panose="02020603050405020304" pitchFamily="18" charset="0"/>
                <a:cs typeface="Times New Roman" panose="02020603050405020304" pitchFamily="18" charset="0"/>
              </a:rPr>
              <a:t> </a:t>
            </a:r>
            <a:r>
              <a:rPr lang="ru-RU" dirty="0" err="1">
                <a:solidFill>
                  <a:prstClr val="black"/>
                </a:solidFill>
                <a:latin typeface="Times New Roman" panose="02020603050405020304" pitchFamily="18" charset="0"/>
                <a:cs typeface="Times New Roman" panose="02020603050405020304" pitchFamily="18" charset="0"/>
              </a:rPr>
              <a:t>жағдайда</a:t>
            </a:r>
            <a:r>
              <a:rPr lang="ru-RU" dirty="0">
                <a:solidFill>
                  <a:prstClr val="black"/>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2704178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1312"/>
            <a:ext cx="8229600" cy="1143000"/>
          </a:xfrm>
        </p:spPr>
        <p:txBody>
          <a:bodyPr>
            <a:normAutofit/>
          </a:bodyPr>
          <a:lstStyle/>
          <a:p>
            <a:r>
              <a:rPr lang="kk-KZ" sz="3600" b="1" dirty="0">
                <a:latin typeface="Times New Roman" panose="02020603050405020304" pitchFamily="18" charset="0"/>
                <a:cs typeface="Times New Roman" panose="02020603050405020304" pitchFamily="18" charset="0"/>
              </a:rPr>
              <a:t>ҰБТ-ға дайындық</a:t>
            </a:r>
            <a:endParaRPr lang="ru-RU" sz="3600" b="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259632" y="1041696"/>
            <a:ext cx="6768752" cy="1323439"/>
          </a:xfrm>
          <a:prstGeom prst="rect">
            <a:avLst/>
          </a:prstGeom>
        </p:spPr>
        <p:txBody>
          <a:bodyPr wrap="square">
            <a:spAutoFit/>
          </a:bodyPr>
          <a:lstStyle/>
          <a:p>
            <a:r>
              <a:rPr lang="ru-RU" sz="2000" b="1" dirty="0" err="1">
                <a:latin typeface="Times New Roman" panose="02020603050405020304" pitchFamily="18" charset="0"/>
                <a:cs typeface="Times New Roman" panose="02020603050405020304" pitchFamily="18" charset="0"/>
              </a:rPr>
              <a:t>Ұлттық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тестілеу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орталығының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сайтында</a:t>
            </a:r>
            <a:r>
              <a:rPr lang="ru-RU" sz="2000" b="1" dirty="0">
                <a:latin typeface="Times New Roman" panose="02020603050405020304" pitchFamily="18" charset="0"/>
                <a:cs typeface="Times New Roman" panose="02020603050405020304" pitchFamily="18" charset="0"/>
              </a:rPr>
              <a:t> </a:t>
            </a:r>
          </a:p>
          <a:p>
            <a:r>
              <a:rPr lang="ru-RU" sz="2000" b="1" dirty="0">
                <a:latin typeface="Times New Roman" panose="02020603050405020304" pitchFamily="18" charset="0"/>
                <a:cs typeface="Times New Roman" panose="02020603050405020304" pitchFamily="18" charset="0"/>
              </a:rPr>
              <a:t>онлайн </a:t>
            </a:r>
            <a:r>
              <a:rPr lang="ru-RU" sz="2000" b="1" dirty="0" err="1">
                <a:latin typeface="Times New Roman" panose="02020603050405020304" pitchFamily="18" charset="0"/>
                <a:cs typeface="Times New Roman" panose="02020603050405020304" pitchFamily="18" charset="0"/>
              </a:rPr>
              <a:t>байқау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сынағы</a:t>
            </a:r>
            <a:r>
              <a:rPr lang="ru-RU" sz="2000" b="1" dirty="0">
                <a:latin typeface="Times New Roman" panose="02020603050405020304" pitchFamily="18" charset="0"/>
                <a:cs typeface="Times New Roman" panose="02020603050405020304" pitchFamily="18" charset="0"/>
              </a:rPr>
              <a:t>:</a:t>
            </a:r>
          </a:p>
          <a:p>
            <a:r>
              <a:rPr lang="ru-RU" sz="2000" i="1" dirty="0">
                <a:latin typeface="Times New Roman" panose="02020603050405020304" pitchFamily="18" charset="0"/>
                <a:cs typeface="Times New Roman" panose="02020603050405020304" pitchFamily="18" charset="0"/>
              </a:rPr>
              <a:t>Тест </a:t>
            </a:r>
            <a:r>
              <a:rPr lang="ru-RU" sz="2000" i="1" dirty="0" err="1">
                <a:latin typeface="Times New Roman" panose="02020603050405020304" pitchFamily="18" charset="0"/>
                <a:cs typeface="Times New Roman" panose="02020603050405020304" pitchFamily="18" charset="0"/>
              </a:rPr>
              <a:t>тапсыру</a:t>
            </a:r>
            <a:r>
              <a:rPr lang="ru-RU" sz="2000" i="1" dirty="0">
                <a:latin typeface="Times New Roman" panose="02020603050405020304" pitchFamily="18" charset="0"/>
                <a:cs typeface="Times New Roman" panose="02020603050405020304" pitchFamily="18" charset="0"/>
              </a:rPr>
              <a:t> (карантин </a:t>
            </a:r>
            <a:r>
              <a:rPr lang="ru-RU" sz="2000" i="1" dirty="0" err="1">
                <a:latin typeface="Times New Roman" panose="02020603050405020304" pitchFamily="18" charset="0"/>
                <a:cs typeface="Times New Roman" panose="02020603050405020304" pitchFamily="18" charset="0"/>
              </a:rPr>
              <a:t>мерзіміне</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тегін</a:t>
            </a:r>
            <a:r>
              <a:rPr lang="ru-RU" sz="2000" i="1" dirty="0">
                <a:latin typeface="Times New Roman" panose="02020603050405020304" pitchFamily="18" charset="0"/>
                <a:cs typeface="Times New Roman" panose="02020603050405020304" pitchFamily="18" charset="0"/>
              </a:rPr>
              <a:t>, тек ЖСН </a:t>
            </a:r>
            <a:r>
              <a:rPr lang="ru-RU" sz="2000" i="1" dirty="0" err="1">
                <a:latin typeface="Times New Roman" panose="02020603050405020304" pitchFamily="18" charset="0"/>
                <a:cs typeface="Times New Roman" panose="02020603050405020304" pitchFamily="18" charset="0"/>
              </a:rPr>
              <a:t>енгізу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жеткілікті</a:t>
            </a:r>
            <a:r>
              <a:rPr lang="ru-RU" sz="2000" i="1" dirty="0">
                <a:latin typeface="Times New Roman" panose="02020603050405020304" pitchFamily="18" charset="0"/>
                <a:cs typeface="Times New Roman" panose="02020603050405020304" pitchFamily="18" charset="0"/>
              </a:rPr>
              <a:t>.</a:t>
            </a:r>
          </a:p>
        </p:txBody>
      </p:sp>
      <p:sp>
        <p:nvSpPr>
          <p:cNvPr id="8" name="Прямоугольник 7"/>
          <p:cNvSpPr/>
          <p:nvPr/>
        </p:nvSpPr>
        <p:spPr>
          <a:xfrm>
            <a:off x="2353278" y="2329614"/>
            <a:ext cx="4151201" cy="400110"/>
          </a:xfrm>
          <a:prstGeom prst="rect">
            <a:avLst/>
          </a:prstGeom>
        </p:spPr>
        <p:txBody>
          <a:bodyPr wrap="none">
            <a:spAutoFit/>
          </a:bodyPr>
          <a:lstStyle/>
          <a:p>
            <a:r>
              <a:rPr lang="en-US" sz="2000" b="1" dirty="0">
                <a:latin typeface="Times New Roman" panose="02020603050405020304" pitchFamily="18" charset="0"/>
                <a:cs typeface="Times New Roman" panose="02020603050405020304" pitchFamily="18" charset="0"/>
              </a:rPr>
              <a:t>https://prob-ent.testcenter.kz/#/login</a:t>
            </a:r>
            <a:endParaRPr lang="ru-RU" sz="2000" b="1"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1290898" y="3068960"/>
            <a:ext cx="6768752" cy="1015663"/>
          </a:xfrm>
          <a:prstGeom prst="rect">
            <a:avLst/>
          </a:prstGeom>
        </p:spPr>
        <p:txBody>
          <a:bodyPr wrap="square">
            <a:spAutoFit/>
          </a:bodyPr>
          <a:lstStyle/>
          <a:p>
            <a:r>
              <a:rPr lang="ru-RU" sz="2000" b="1" dirty="0" err="1">
                <a:latin typeface="Times New Roman" panose="02020603050405020304" pitchFamily="18" charset="0"/>
                <a:cs typeface="Times New Roman" panose="02020603050405020304" pitchFamily="18" charset="0"/>
              </a:rPr>
              <a:t>Ұлттық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тестілеу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орталығы</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филиалдарынан</a:t>
            </a:r>
            <a:endParaRPr lang="ru-RU" sz="2000" b="1" dirty="0">
              <a:latin typeface="Times New Roman" panose="02020603050405020304" pitchFamily="18" charset="0"/>
              <a:cs typeface="Times New Roman" panose="02020603050405020304" pitchFamily="18" charset="0"/>
            </a:endParaRPr>
          </a:p>
          <a:p>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оқу-әдістемелік</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құралдар</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сатып</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алу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арқылы</a:t>
            </a:r>
            <a:r>
              <a:rPr lang="ru-RU" sz="2000" b="1" dirty="0">
                <a:latin typeface="Times New Roman" panose="02020603050405020304" pitchFamily="18" charset="0"/>
                <a:cs typeface="Times New Roman" panose="02020603050405020304" pitchFamily="18" charset="0"/>
              </a:rPr>
              <a:t>:</a:t>
            </a:r>
          </a:p>
          <a:p>
            <a:r>
              <a:rPr lang="ru-RU" sz="2000" i="1" dirty="0" err="1">
                <a:latin typeface="Times New Roman" panose="02020603050405020304" pitchFamily="18" charset="0"/>
                <a:cs typeface="Times New Roman" panose="02020603050405020304" pitchFamily="18" charset="0"/>
              </a:rPr>
              <a:t>Бір</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оқулықтың</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бағасы</a:t>
            </a:r>
            <a:r>
              <a:rPr lang="ru-RU" sz="2000" i="1" dirty="0">
                <a:latin typeface="Times New Roman" panose="02020603050405020304" pitchFamily="18" charset="0"/>
                <a:cs typeface="Times New Roman" panose="02020603050405020304" pitchFamily="18" charset="0"/>
              </a:rPr>
              <a:t> – 414 </a:t>
            </a:r>
            <a:r>
              <a:rPr lang="ru-RU" sz="2000" i="1" dirty="0" err="1">
                <a:latin typeface="Times New Roman" panose="02020603050405020304" pitchFamily="18" charset="0"/>
                <a:cs typeface="Times New Roman" panose="02020603050405020304" pitchFamily="18" charset="0"/>
              </a:rPr>
              <a:t>теңге</a:t>
            </a:r>
            <a:r>
              <a:rPr lang="ru-RU" sz="2000" i="1" dirty="0">
                <a:latin typeface="Times New Roman" panose="02020603050405020304" pitchFamily="18" charset="0"/>
                <a:cs typeface="Times New Roman" panose="02020603050405020304" pitchFamily="18" charset="0"/>
              </a:rPr>
              <a:t>.</a:t>
            </a:r>
            <a:endParaRPr lang="ru-RU" i="1" dirty="0">
              <a:latin typeface="Times New Roman" panose="02020603050405020304" pitchFamily="18" charset="0"/>
              <a:cs typeface="Times New Roman" panose="02020603050405020304" pitchFamily="18" charset="0"/>
            </a:endParaRPr>
          </a:p>
        </p:txBody>
      </p:sp>
      <p:pic>
        <p:nvPicPr>
          <p:cNvPr id="10" name="Рисунок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19476309">
            <a:off x="2155974" y="4369095"/>
            <a:ext cx="1462453" cy="2069843"/>
          </a:xfrm>
          <a:prstGeom prst="rect">
            <a:avLst/>
          </a:prstGeom>
        </p:spPr>
      </p:pic>
      <p:pic>
        <p:nvPicPr>
          <p:cNvPr id="11" name="Рисунок 1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29355" y="4136829"/>
            <a:ext cx="1414657" cy="2002196"/>
          </a:xfrm>
          <a:prstGeom prst="rect">
            <a:avLst/>
          </a:prstGeom>
        </p:spPr>
      </p:pic>
      <p:pic>
        <p:nvPicPr>
          <p:cNvPr id="12" name="Рисунок 1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1736078">
            <a:off x="4393210" y="4250038"/>
            <a:ext cx="1630681" cy="2307940"/>
          </a:xfrm>
          <a:prstGeom prst="rect">
            <a:avLst/>
          </a:prstGeom>
        </p:spPr>
      </p:pic>
      <p:cxnSp>
        <p:nvCxnSpPr>
          <p:cNvPr id="14" name="Прямая соединительная линия 13"/>
          <p:cNvCxnSpPr/>
          <p:nvPr/>
        </p:nvCxnSpPr>
        <p:spPr>
          <a:xfrm>
            <a:off x="1290897" y="2842802"/>
            <a:ext cx="652146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2011882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137289" y="4742358"/>
            <a:ext cx="1827203" cy="2088232"/>
          </a:xfrm>
          <a:prstGeom prst="rect">
            <a:avLst/>
          </a:prstGeom>
        </p:spPr>
      </p:pic>
      <p:sp>
        <p:nvSpPr>
          <p:cNvPr id="2" name="TextBox 1"/>
          <p:cNvSpPr txBox="1"/>
          <p:nvPr/>
        </p:nvSpPr>
        <p:spPr>
          <a:xfrm>
            <a:off x="107504" y="876510"/>
            <a:ext cx="8856984" cy="4893647"/>
          </a:xfrm>
          <a:prstGeom prst="rect">
            <a:avLst/>
          </a:prstGeom>
          <a:noFill/>
        </p:spPr>
        <p:txBody>
          <a:bodyPr wrap="square" rtlCol="0">
            <a:spAutoFit/>
          </a:bodyPr>
          <a:lstStyle/>
          <a:p>
            <a:pPr indent="534988" algn="just"/>
            <a:r>
              <a:rPr lang="kk-KZ" sz="2400" dirty="0" smtClean="0">
                <a:latin typeface="Times New Roman" panose="02020603050405020304" pitchFamily="18" charset="0"/>
                <a:cs typeface="Times New Roman" panose="02020603050405020304" pitchFamily="18" charset="0"/>
              </a:rPr>
              <a:t>1</a:t>
            </a:r>
            <a:r>
              <a:rPr lang="kk-KZ" sz="2400" dirty="0">
                <a:latin typeface="Times New Roman" panose="02020603050405020304" pitchFamily="18" charset="0"/>
                <a:cs typeface="Times New Roman" panose="02020603050405020304" pitchFamily="18" charset="0"/>
              </a:rPr>
              <a:t>) Өтініш қабылдау мерзімдері өзгертілді: 1-30 сәуір (1 сәуір – 5 мамыр аралығы);</a:t>
            </a:r>
          </a:p>
          <a:p>
            <a:pPr indent="534988" algn="just"/>
            <a:r>
              <a:rPr lang="kk-KZ" sz="2400" dirty="0">
                <a:latin typeface="Times New Roman" panose="02020603050405020304" pitchFamily="18" charset="0"/>
                <a:cs typeface="Times New Roman" panose="02020603050405020304" pitchFamily="18" charset="0"/>
              </a:rPr>
              <a:t>2) ҰБТ-ға қатысу үшін білім туралы құжат түпнұсқасының орнына Қазақстан Республикасының азаматы болып табылмайтын ұлты қазақ адамдар мен ағымдағы жылы орта білімді шетелде аяқтайтын түлектер өзі оқитын орта білім беру ұйымынан мемлекеттік немесе орыс тілдеріне нотариалды куәландырылған аудармасымен еркін нысанда анықтама тапсырады;</a:t>
            </a:r>
          </a:p>
          <a:p>
            <a:pPr indent="534988" algn="just"/>
            <a:r>
              <a:rPr lang="kk-KZ" sz="2400" dirty="0">
                <a:latin typeface="Times New Roman" panose="02020603050405020304" pitchFamily="18" charset="0"/>
                <a:cs typeface="Times New Roman" panose="02020603050405020304" pitchFamily="18" charset="0"/>
              </a:rPr>
              <a:t>3) 086-У нысандағы медициналық анықтама бекітілген электрондық форматқа ауыстырылды;</a:t>
            </a:r>
          </a:p>
          <a:p>
            <a:pPr indent="534988" algn="just"/>
            <a:r>
              <a:rPr lang="kk-KZ" sz="2400" dirty="0">
                <a:latin typeface="Times New Roman" panose="02020603050405020304" pitchFamily="18" charset="0"/>
                <a:cs typeface="Times New Roman" panose="02020603050405020304" pitchFamily="18" charset="0"/>
              </a:rPr>
              <a:t>4) ҰБТ-ның қағаз сертификаты электронды сертификатпен ауыстырылды;</a:t>
            </a:r>
          </a:p>
        </p:txBody>
      </p:sp>
      <p:sp>
        <p:nvSpPr>
          <p:cNvPr id="5" name="Заголовок 1"/>
          <p:cNvSpPr txBox="1">
            <a:spLocks/>
          </p:cNvSpPr>
          <p:nvPr/>
        </p:nvSpPr>
        <p:spPr>
          <a:xfrm>
            <a:off x="23002" y="13752"/>
            <a:ext cx="9120998" cy="7647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15000"/>
              </a:lnSpc>
              <a:spcBef>
                <a:spcPts val="750"/>
              </a:spcBef>
            </a:pPr>
            <a:r>
              <a:rPr lang="ru-RU" sz="3200" b="1" i="1" dirty="0">
                <a:solidFill>
                  <a:schemeClr val="dk1"/>
                </a:solidFill>
                <a:latin typeface="Times New Roman" panose="02020603050405020304" pitchFamily="18" charset="0"/>
                <a:ea typeface="+mn-ea"/>
                <a:cs typeface="Times New Roman" panose="02020603050405020304" pitchFamily="18" charset="0"/>
              </a:rPr>
              <a:t>ҰБТ - 2020 </a:t>
            </a:r>
            <a:r>
              <a:rPr lang="ru-RU" sz="3200" b="1" i="1" dirty="0" err="1">
                <a:solidFill>
                  <a:schemeClr val="dk1"/>
                </a:solidFill>
                <a:latin typeface="Times New Roman" panose="02020603050405020304" pitchFamily="18" charset="0"/>
                <a:ea typeface="+mn-ea"/>
                <a:cs typeface="Times New Roman" panose="02020603050405020304" pitchFamily="18" charset="0"/>
              </a:rPr>
              <a:t>жаңалықтары</a:t>
            </a:r>
            <a:r>
              <a:rPr lang="ru-RU" sz="3200" b="1" i="1" dirty="0">
                <a:solidFill>
                  <a:schemeClr val="dk1"/>
                </a:solidFill>
                <a:latin typeface="Times New Roman" panose="02020603050405020304" pitchFamily="18" charset="0"/>
                <a:ea typeface="+mn-ea"/>
                <a:cs typeface="Times New Roman" panose="02020603050405020304" pitchFamily="18" charset="0"/>
              </a:rPr>
              <a:t> </a:t>
            </a:r>
          </a:p>
        </p:txBody>
      </p:sp>
    </p:spTree>
    <p:extLst>
      <p:ext uri="{BB962C8B-B14F-4D97-AF65-F5344CB8AC3E}">
        <p14:creationId xmlns:p14="http://schemas.microsoft.com/office/powerpoint/2010/main" xmlns="" val="2505783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16801" y="4769768"/>
            <a:ext cx="1827203" cy="2088232"/>
          </a:xfrm>
          <a:prstGeom prst="rect">
            <a:avLst/>
          </a:prstGeom>
        </p:spPr>
      </p:pic>
      <p:sp>
        <p:nvSpPr>
          <p:cNvPr id="2" name="TextBox 1"/>
          <p:cNvSpPr txBox="1"/>
          <p:nvPr/>
        </p:nvSpPr>
        <p:spPr>
          <a:xfrm>
            <a:off x="283648" y="798379"/>
            <a:ext cx="8536824" cy="5478423"/>
          </a:xfrm>
          <a:prstGeom prst="rect">
            <a:avLst/>
          </a:prstGeom>
          <a:noFill/>
        </p:spPr>
        <p:txBody>
          <a:bodyPr wrap="square" rtlCol="0">
            <a:spAutoFit/>
          </a:bodyPr>
          <a:lstStyle>
            <a:defPPr>
              <a:defRPr lang="ru-RU"/>
            </a:defPPr>
            <a:lvl1pPr algn="just">
              <a:defRPr sz="2000" b="1">
                <a:latin typeface="Palatino Linotype" panose="02040502050505030304" pitchFamily="18" charset="0"/>
              </a:defRPr>
            </a:lvl1pPr>
          </a:lstStyle>
          <a:p>
            <a:pPr lvl="0" indent="444500"/>
            <a:r>
              <a:rPr lang="kk-KZ" sz="2200" b="0" dirty="0" smtClean="0">
                <a:solidFill>
                  <a:prstClr val="black"/>
                </a:solidFill>
                <a:latin typeface="Times New Roman" panose="02020603050405020304" pitchFamily="18" charset="0"/>
                <a:cs typeface="Times New Roman" panose="02020603050405020304" pitchFamily="18" charset="0"/>
              </a:rPr>
              <a:t>5</a:t>
            </a:r>
            <a:r>
              <a:rPr lang="kk-KZ" sz="2200" b="0" dirty="0">
                <a:solidFill>
                  <a:prstClr val="black"/>
                </a:solidFill>
                <a:latin typeface="Times New Roman" panose="02020603050405020304" pitchFamily="18" charset="0"/>
                <a:cs typeface="Times New Roman" panose="02020603050405020304" pitchFamily="18" charset="0"/>
              </a:rPr>
              <a:t>) Тестілеуге кіргізу барысында тыйым салынған затпен анықталған түсуші сол тестілеуге жіберілмейді және ағымдағы жылы ҰБТ тапсыру мүмкіндігінен айрылады;</a:t>
            </a:r>
          </a:p>
          <a:p>
            <a:pPr lvl="0" indent="444500"/>
            <a:r>
              <a:rPr lang="kk-KZ" sz="2200" b="0" dirty="0">
                <a:solidFill>
                  <a:prstClr val="black"/>
                </a:solidFill>
                <a:latin typeface="Times New Roman" panose="02020603050405020304" pitchFamily="18" charset="0"/>
                <a:cs typeface="Times New Roman" panose="02020603050405020304" pitchFamily="18" charset="0"/>
              </a:rPr>
              <a:t>6) Тестілеу барысында аудиторияда тыйым салынған затпен анықталған тестіленушінің нәтижесі жойылады және ағымдағы жылы ҰБТ тапсыру мүмкіндігінен айрылады;</a:t>
            </a:r>
          </a:p>
          <a:p>
            <a:pPr lvl="0" indent="444500"/>
            <a:r>
              <a:rPr lang="kk-KZ" sz="2200" b="0" dirty="0">
                <a:solidFill>
                  <a:prstClr val="black"/>
                </a:solidFill>
                <a:latin typeface="Times New Roman" panose="02020603050405020304" pitchFamily="18" charset="0"/>
                <a:cs typeface="Times New Roman" panose="02020603050405020304" pitchFamily="18" charset="0"/>
              </a:rPr>
              <a:t>7) Тестілеуге өз орнына «бөтен тұлғаны» кіргізуге талпынған және кіргізген түсушілерге ағымдағы жылы ҰБТ тапсыруға рұқсат етілмейді;</a:t>
            </a:r>
          </a:p>
          <a:p>
            <a:pPr lvl="0" indent="444500"/>
            <a:r>
              <a:rPr lang="kk-KZ" sz="2200" b="0" dirty="0">
                <a:solidFill>
                  <a:prstClr val="black"/>
                </a:solidFill>
                <a:latin typeface="Times New Roman" panose="02020603050405020304" pitchFamily="18" charset="0"/>
                <a:cs typeface="Times New Roman" panose="02020603050405020304" pitchFamily="18" charset="0"/>
              </a:rPr>
              <a:t>8) ҰБТ аяқталғаннан кейін  күнтізбелік жылдың 25 тамызына дейін бейнебақылау жазбаларына талдау жүргізіледі. Түсуші тыйым салынған заттарды пайдаланғаны анықталған жағдайда, оның ҰБТ мен білім беру грантын тағайындау конкурсының нәтижелері жойылады.</a:t>
            </a:r>
          </a:p>
          <a:p>
            <a:pPr lvl="0"/>
            <a:endParaRPr lang="ru-RU" sz="2200" b="0" dirty="0">
              <a:solidFill>
                <a:prstClr val="black"/>
              </a:solidFill>
            </a:endParaRPr>
          </a:p>
          <a:p>
            <a:endParaRPr lang="ru-RU" dirty="0"/>
          </a:p>
        </p:txBody>
      </p:sp>
      <p:sp>
        <p:nvSpPr>
          <p:cNvPr id="5" name="Заголовок 1"/>
          <p:cNvSpPr txBox="1">
            <a:spLocks/>
          </p:cNvSpPr>
          <p:nvPr/>
        </p:nvSpPr>
        <p:spPr>
          <a:xfrm>
            <a:off x="23002" y="13752"/>
            <a:ext cx="9120998" cy="7647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nSpc>
                <a:spcPct val="115000"/>
              </a:lnSpc>
              <a:spcBef>
                <a:spcPts val="750"/>
              </a:spcBef>
            </a:pPr>
            <a:r>
              <a:rPr lang="ru-RU" sz="3200" b="1" i="1" dirty="0">
                <a:solidFill>
                  <a:prstClr val="black"/>
                </a:solidFill>
                <a:latin typeface="Times New Roman" panose="02020603050405020304" pitchFamily="18" charset="0"/>
                <a:ea typeface="+mn-ea"/>
                <a:cs typeface="Times New Roman" panose="02020603050405020304" pitchFamily="18" charset="0"/>
              </a:rPr>
              <a:t>ҰБТ - 2020 </a:t>
            </a:r>
            <a:r>
              <a:rPr lang="ru-RU" sz="3200" b="1" i="1" dirty="0" err="1">
                <a:solidFill>
                  <a:prstClr val="black"/>
                </a:solidFill>
                <a:latin typeface="Times New Roman" panose="02020603050405020304" pitchFamily="18" charset="0"/>
                <a:ea typeface="+mn-ea"/>
                <a:cs typeface="Times New Roman" panose="02020603050405020304" pitchFamily="18" charset="0"/>
              </a:rPr>
              <a:t>жаңалықтары</a:t>
            </a:r>
            <a:r>
              <a:rPr lang="ru-RU" sz="3200" b="1" i="1" dirty="0">
                <a:solidFill>
                  <a:prstClr val="black"/>
                </a:solidFill>
                <a:latin typeface="Times New Roman" panose="02020603050405020304" pitchFamily="18" charset="0"/>
                <a:ea typeface="+mn-ea"/>
                <a:cs typeface="Times New Roman" panose="02020603050405020304" pitchFamily="18" charset="0"/>
              </a:rPr>
              <a:t> </a:t>
            </a:r>
          </a:p>
        </p:txBody>
      </p:sp>
    </p:spTree>
    <p:extLst>
      <p:ext uri="{BB962C8B-B14F-4D97-AF65-F5344CB8AC3E}">
        <p14:creationId xmlns:p14="http://schemas.microsoft.com/office/powerpoint/2010/main" xmlns="" val="2710569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88"/>
            <a:ext cx="8229600" cy="1143000"/>
          </a:xfrm>
        </p:spPr>
        <p:txBody>
          <a:bodyPr>
            <a:normAutofit/>
          </a:bodyPr>
          <a:lstStyle/>
          <a:p>
            <a:r>
              <a:rPr lang="ru-RU" sz="3600" b="1" dirty="0">
                <a:latin typeface="Times New Roman" panose="02020603050405020304" pitchFamily="18" charset="0"/>
                <a:cs typeface="Times New Roman" panose="02020603050405020304" pitchFamily="18" charset="0"/>
              </a:rPr>
              <a:t>ҰБТ </a:t>
            </a:r>
            <a:r>
              <a:rPr lang="ru-RU" sz="3600" b="1" dirty="0" err="1">
                <a:latin typeface="Times New Roman" panose="02020603050405020304" pitchFamily="18" charset="0"/>
                <a:cs typeface="Times New Roman" panose="02020603050405020304" pitchFamily="18" charset="0"/>
              </a:rPr>
              <a:t>мерзімі</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18356" y="1145820"/>
            <a:ext cx="6707088" cy="4525963"/>
          </a:xfrm>
        </p:spPr>
        <p:txBody>
          <a:bodyPr/>
          <a:lstStyle/>
          <a:p>
            <a:r>
              <a:rPr lang="ru-RU" sz="2000" u="sng" dirty="0" err="1">
                <a:latin typeface="Times New Roman" panose="02020603050405020304" pitchFamily="18" charset="0"/>
                <a:cs typeface="Times New Roman" panose="02020603050405020304" pitchFamily="18" charset="0"/>
              </a:rPr>
              <a:t>Өтініш</a:t>
            </a:r>
            <a:r>
              <a:rPr lang="ru-RU" sz="2000" u="sng" dirty="0">
                <a:latin typeface="Times New Roman" panose="02020603050405020304" pitchFamily="18" charset="0"/>
                <a:cs typeface="Times New Roman" panose="02020603050405020304" pitchFamily="18" charset="0"/>
              </a:rPr>
              <a:t> </a:t>
            </a:r>
            <a:r>
              <a:rPr lang="ru-RU" sz="2000" u="sng" dirty="0" err="1">
                <a:latin typeface="Times New Roman" panose="02020603050405020304" pitchFamily="18" charset="0"/>
                <a:cs typeface="Times New Roman" panose="02020603050405020304" pitchFamily="18" charset="0"/>
              </a:rPr>
              <a:t>қабылдау</a:t>
            </a:r>
            <a:r>
              <a:rPr lang="ru-RU" sz="2000" u="sng"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marL="0" lvl="0" indent="0">
              <a:buNone/>
            </a:pPr>
            <a:r>
              <a:rPr lang="ru-RU" sz="2000" b="1" dirty="0">
                <a:solidFill>
                  <a:prstClr val="black"/>
                </a:solidFill>
                <a:latin typeface="Times New Roman" panose="02020603050405020304" pitchFamily="18" charset="0"/>
                <a:cs typeface="Times New Roman" panose="02020603050405020304" pitchFamily="18" charset="0"/>
              </a:rPr>
              <a:t>1 </a:t>
            </a:r>
            <a:r>
              <a:rPr lang="ru-RU" sz="2000" b="1" dirty="0" err="1">
                <a:solidFill>
                  <a:prstClr val="black"/>
                </a:solidFill>
                <a:latin typeface="Times New Roman" panose="02020603050405020304" pitchFamily="18" charset="0"/>
                <a:cs typeface="Times New Roman" panose="02020603050405020304" pitchFamily="18" charset="0"/>
              </a:rPr>
              <a:t>сәуірден</a:t>
            </a:r>
            <a:r>
              <a:rPr lang="ru-RU" sz="2000" b="1" dirty="0">
                <a:solidFill>
                  <a:prstClr val="black"/>
                </a:solidFill>
                <a:latin typeface="Times New Roman" panose="02020603050405020304" pitchFamily="18" charset="0"/>
                <a:cs typeface="Times New Roman" panose="02020603050405020304" pitchFamily="18" charset="0"/>
              </a:rPr>
              <a:t> 30 </a:t>
            </a:r>
            <a:r>
              <a:rPr lang="ru-RU" sz="2000" b="1" dirty="0" err="1">
                <a:solidFill>
                  <a:prstClr val="black"/>
                </a:solidFill>
                <a:latin typeface="Times New Roman" panose="02020603050405020304" pitchFamily="18" charset="0"/>
                <a:cs typeface="Times New Roman" panose="02020603050405020304" pitchFamily="18" charset="0"/>
              </a:rPr>
              <a:t>сәуірге</a:t>
            </a:r>
            <a:r>
              <a:rPr lang="ru-RU" sz="2000" b="1" dirty="0">
                <a:solidFill>
                  <a:prstClr val="black"/>
                </a:solidFill>
                <a:latin typeface="Times New Roman" panose="02020603050405020304" pitchFamily="18" charset="0"/>
                <a:cs typeface="Times New Roman" panose="02020603050405020304" pitchFamily="18" charset="0"/>
              </a:rPr>
              <a:t> </a:t>
            </a:r>
            <a:r>
              <a:rPr lang="ru-RU" sz="2000" b="1" dirty="0" err="1">
                <a:solidFill>
                  <a:prstClr val="black"/>
                </a:solidFill>
                <a:latin typeface="Times New Roman" panose="02020603050405020304" pitchFamily="18" charset="0"/>
                <a:cs typeface="Times New Roman" panose="02020603050405020304" pitchFamily="18" charset="0"/>
              </a:rPr>
              <a:t>дейін</a:t>
            </a:r>
            <a:r>
              <a:rPr lang="ru-RU" sz="2000" b="1" dirty="0">
                <a:solidFill>
                  <a:prstClr val="black"/>
                </a:solidFill>
                <a:latin typeface="Times New Roman" panose="02020603050405020304" pitchFamily="18" charset="0"/>
                <a:cs typeface="Times New Roman" panose="02020603050405020304" pitchFamily="18" charset="0"/>
              </a:rPr>
              <a:t>.</a:t>
            </a:r>
          </a:p>
          <a:p>
            <a:pPr marL="0" lvl="0" indent="0">
              <a:buNone/>
            </a:pPr>
            <a:r>
              <a:rPr lang="ru-RU" sz="1800" i="1" dirty="0" err="1">
                <a:solidFill>
                  <a:prstClr val="black"/>
                </a:solidFill>
                <a:latin typeface="Times New Roman" panose="02020603050405020304" pitchFamily="18" charset="0"/>
                <a:cs typeface="Times New Roman" panose="02020603050405020304" pitchFamily="18" charset="0"/>
              </a:rPr>
              <a:t>Халықаралық</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алмасу</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желісі</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бойынша</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шетелде</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білім</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алған</a:t>
            </a:r>
            <a:r>
              <a:rPr lang="ru-RU" sz="1800" i="1" dirty="0">
                <a:solidFill>
                  <a:prstClr val="black"/>
                </a:solidFill>
                <a:latin typeface="Times New Roman" panose="02020603050405020304" pitchFamily="18" charset="0"/>
                <a:cs typeface="Times New Roman" panose="02020603050405020304" pitchFamily="18" charset="0"/>
              </a:rPr>
              <a:t> орта </a:t>
            </a:r>
            <a:r>
              <a:rPr lang="ru-RU" sz="1800" i="1" dirty="0" err="1">
                <a:solidFill>
                  <a:prstClr val="black"/>
                </a:solidFill>
                <a:latin typeface="Times New Roman" panose="02020603050405020304" pitchFamily="18" charset="0"/>
                <a:cs typeface="Times New Roman" panose="02020603050405020304" pitchFamily="18" charset="0"/>
              </a:rPr>
              <a:t>білім</a:t>
            </a:r>
            <a:r>
              <a:rPr lang="ru-RU" sz="1800" i="1" dirty="0">
                <a:solidFill>
                  <a:prstClr val="black"/>
                </a:solidFill>
                <a:latin typeface="Times New Roman" panose="02020603050405020304" pitchFamily="18" charset="0"/>
                <a:cs typeface="Times New Roman" panose="02020603050405020304" pitchFamily="18" charset="0"/>
              </a:rPr>
              <a:t> беру </a:t>
            </a:r>
            <a:r>
              <a:rPr lang="ru-RU" sz="1800" i="1" dirty="0" err="1">
                <a:solidFill>
                  <a:prstClr val="black"/>
                </a:solidFill>
                <a:latin typeface="Times New Roman" panose="02020603050405020304" pitchFamily="18" charset="0"/>
                <a:cs typeface="Times New Roman" panose="02020603050405020304" pitchFamily="18" charset="0"/>
              </a:rPr>
              <a:t>ұйымдарының</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бітірушілері</a:t>
            </a:r>
            <a:r>
              <a:rPr lang="ru-RU" sz="1800" i="1" dirty="0">
                <a:solidFill>
                  <a:prstClr val="black"/>
                </a:solidFill>
                <a:latin typeface="Times New Roman" panose="02020603050405020304" pitchFamily="18" charset="0"/>
                <a:cs typeface="Times New Roman" panose="02020603050405020304" pitchFamily="18" charset="0"/>
              </a:rPr>
              <a:t> мен </a:t>
            </a:r>
            <a:r>
              <a:rPr lang="ru-RU" sz="1800" i="1" dirty="0" err="1">
                <a:solidFill>
                  <a:prstClr val="black"/>
                </a:solidFill>
                <a:latin typeface="Times New Roman" panose="02020603050405020304" pitchFamily="18" charset="0"/>
                <a:cs typeface="Times New Roman" panose="02020603050405020304" pitchFamily="18" charset="0"/>
              </a:rPr>
              <a:t>шетелде</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білім</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алған</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Қазақстан</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Республикасының</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азаматы</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болып</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табылмайтын</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ұлты</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қазақ</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адамдар</a:t>
            </a:r>
            <a:r>
              <a:rPr lang="ru-RU" sz="1800" i="1" dirty="0">
                <a:solidFill>
                  <a:prstClr val="black"/>
                </a:solidFill>
                <a:latin typeface="Times New Roman" panose="02020603050405020304" pitchFamily="18" charset="0"/>
                <a:cs typeface="Times New Roman" panose="02020603050405020304" pitchFamily="18" charset="0"/>
              </a:rPr>
              <a:t> </a:t>
            </a:r>
            <a:r>
              <a:rPr lang="ru-RU" sz="1800" i="1" dirty="0" err="1">
                <a:solidFill>
                  <a:prstClr val="black"/>
                </a:solidFill>
                <a:latin typeface="Times New Roman" panose="02020603050405020304" pitchFamily="18" charset="0"/>
                <a:cs typeface="Times New Roman" panose="02020603050405020304" pitchFamily="18" charset="0"/>
              </a:rPr>
              <a:t>үшін</a:t>
            </a:r>
            <a:r>
              <a:rPr lang="ru-RU" sz="1800" i="1" dirty="0">
                <a:solidFill>
                  <a:prstClr val="black"/>
                </a:solidFill>
                <a:latin typeface="Times New Roman" panose="02020603050405020304" pitchFamily="18" charset="0"/>
                <a:cs typeface="Times New Roman" panose="02020603050405020304" pitchFamily="18" charset="0"/>
              </a:rPr>
              <a:t> </a:t>
            </a:r>
            <a:r>
              <a:rPr lang="ru-RU" sz="1800" b="1" i="1" u="sng" dirty="0">
                <a:solidFill>
                  <a:prstClr val="black"/>
                </a:solidFill>
                <a:latin typeface="Times New Roman" panose="02020603050405020304" pitchFamily="18" charset="0"/>
                <a:cs typeface="Times New Roman" panose="02020603050405020304" pitchFamily="18" charset="0"/>
              </a:rPr>
              <a:t>1 </a:t>
            </a:r>
            <a:r>
              <a:rPr lang="ru-RU" sz="1800" b="1" i="1" u="sng" dirty="0" err="1">
                <a:solidFill>
                  <a:prstClr val="black"/>
                </a:solidFill>
                <a:latin typeface="Times New Roman" panose="02020603050405020304" pitchFamily="18" charset="0"/>
                <a:cs typeface="Times New Roman" panose="02020603050405020304" pitchFamily="18" charset="0"/>
              </a:rPr>
              <a:t>сәуірден</a:t>
            </a:r>
            <a:r>
              <a:rPr lang="ru-RU" sz="1800" b="1" i="1" u="sng" dirty="0">
                <a:solidFill>
                  <a:prstClr val="black"/>
                </a:solidFill>
                <a:latin typeface="Times New Roman" panose="02020603050405020304" pitchFamily="18" charset="0"/>
                <a:cs typeface="Times New Roman" panose="02020603050405020304" pitchFamily="18" charset="0"/>
              </a:rPr>
              <a:t> 5 </a:t>
            </a:r>
            <a:r>
              <a:rPr lang="ru-RU" sz="1800" b="1" i="1" u="sng" dirty="0" err="1">
                <a:solidFill>
                  <a:prstClr val="black"/>
                </a:solidFill>
                <a:latin typeface="Times New Roman" panose="02020603050405020304" pitchFamily="18" charset="0"/>
                <a:cs typeface="Times New Roman" panose="02020603050405020304" pitchFamily="18" charset="0"/>
              </a:rPr>
              <a:t>мамырға</a:t>
            </a:r>
            <a:r>
              <a:rPr lang="ru-RU" sz="1800" b="1" i="1" u="sng" dirty="0">
                <a:solidFill>
                  <a:prstClr val="black"/>
                </a:solidFill>
                <a:latin typeface="Times New Roman" panose="02020603050405020304" pitchFamily="18" charset="0"/>
                <a:cs typeface="Times New Roman" panose="02020603050405020304" pitchFamily="18" charset="0"/>
              </a:rPr>
              <a:t> </a:t>
            </a:r>
            <a:r>
              <a:rPr lang="ru-RU" sz="1800" b="1" i="1" u="sng" dirty="0" err="1">
                <a:solidFill>
                  <a:prstClr val="black"/>
                </a:solidFill>
                <a:latin typeface="Times New Roman" panose="02020603050405020304" pitchFamily="18" charset="0"/>
                <a:cs typeface="Times New Roman" panose="02020603050405020304" pitchFamily="18" charset="0"/>
              </a:rPr>
              <a:t>дейін</a:t>
            </a:r>
            <a:r>
              <a:rPr lang="ru-RU" sz="1800" i="1" dirty="0">
                <a:latin typeface="Times New Roman" panose="02020603050405020304" pitchFamily="18" charset="0"/>
                <a:cs typeface="Times New Roman" panose="02020603050405020304" pitchFamily="18" charset="0"/>
              </a:rPr>
              <a:t>.</a:t>
            </a:r>
          </a:p>
          <a:p>
            <a:pPr marL="0" indent="0">
              <a:buNone/>
            </a:pPr>
            <a:endParaRPr lang="ru-RU" sz="1800" i="1" dirty="0">
              <a:latin typeface="Times New Roman" panose="02020603050405020304" pitchFamily="18" charset="0"/>
              <a:cs typeface="Times New Roman" panose="02020603050405020304" pitchFamily="18" charset="0"/>
            </a:endParaRPr>
          </a:p>
          <a:p>
            <a:r>
              <a:rPr lang="ru-RU" sz="2000" u="sng" dirty="0" err="1">
                <a:latin typeface="Times New Roman" panose="02020603050405020304" pitchFamily="18" charset="0"/>
                <a:cs typeface="Times New Roman" panose="02020603050405020304" pitchFamily="18" charset="0"/>
              </a:rPr>
              <a:t>Өткізу</a:t>
            </a:r>
            <a:r>
              <a:rPr lang="ru-RU" sz="2000" u="sng" dirty="0">
                <a:latin typeface="Times New Roman" panose="02020603050405020304" pitchFamily="18" charset="0"/>
                <a:cs typeface="Times New Roman" panose="02020603050405020304" pitchFamily="18" charset="0"/>
              </a:rPr>
              <a:t> </a:t>
            </a:r>
            <a:r>
              <a:rPr lang="ru-RU" sz="2000" u="sng" dirty="0" err="1">
                <a:latin typeface="Times New Roman" panose="02020603050405020304" pitchFamily="18" charset="0"/>
                <a:cs typeface="Times New Roman" panose="02020603050405020304" pitchFamily="18" charset="0"/>
              </a:rPr>
              <a:t>орны</a:t>
            </a:r>
            <a:r>
              <a:rPr lang="ru-RU" sz="2000" u="sng"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marL="0" indent="0">
              <a:buNone/>
            </a:pPr>
            <a:r>
              <a:rPr lang="ru-RU" sz="2000" b="1" dirty="0">
                <a:latin typeface="Times New Roman" panose="02020603050405020304" pitchFamily="18" charset="0"/>
                <a:cs typeface="Times New Roman" panose="02020603050405020304" pitchFamily="18" charset="0"/>
              </a:rPr>
              <a:t>20 </a:t>
            </a:r>
            <a:r>
              <a:rPr lang="ru-RU" sz="2000" b="1" dirty="0" err="1">
                <a:latin typeface="Times New Roman" panose="02020603050405020304" pitchFamily="18" charset="0"/>
                <a:cs typeface="Times New Roman" panose="02020603050405020304" pitchFamily="18" charset="0"/>
              </a:rPr>
              <a:t>маусымнан</a:t>
            </a:r>
            <a:r>
              <a:rPr lang="ru-RU" sz="2000" b="1" dirty="0">
                <a:latin typeface="Times New Roman" panose="02020603050405020304" pitchFamily="18" charset="0"/>
                <a:cs typeface="Times New Roman" panose="02020603050405020304" pitchFamily="18" charset="0"/>
              </a:rPr>
              <a:t> 5 </a:t>
            </a:r>
            <a:r>
              <a:rPr lang="ru-RU" sz="2000" b="1" dirty="0" err="1">
                <a:latin typeface="Times New Roman" panose="02020603050405020304" pitchFamily="18" charset="0"/>
                <a:cs typeface="Times New Roman" panose="02020603050405020304" pitchFamily="18" charset="0"/>
              </a:rPr>
              <a:t>шілдеге</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дейін</a:t>
            </a:r>
            <a:r>
              <a:rPr lang="ru-RU" sz="2000" b="1" dirty="0">
                <a:latin typeface="Times New Roman" panose="02020603050405020304" pitchFamily="18" charset="0"/>
                <a:cs typeface="Times New Roman" panose="02020603050405020304" pitchFamily="18" charset="0"/>
              </a:rPr>
              <a:t>.</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948264" y="2204864"/>
            <a:ext cx="2021016" cy="2376264"/>
          </a:xfrm>
          <a:prstGeom prst="rect">
            <a:avLst/>
          </a:prstGeom>
        </p:spPr>
      </p:pic>
      <p:sp>
        <p:nvSpPr>
          <p:cNvPr id="5" name="Прямоугольник 4"/>
          <p:cNvSpPr/>
          <p:nvPr/>
        </p:nvSpPr>
        <p:spPr>
          <a:xfrm>
            <a:off x="323529" y="4725144"/>
            <a:ext cx="8568952" cy="18722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2400" b="1" dirty="0" err="1">
                <a:solidFill>
                  <a:srgbClr val="FF0000"/>
                </a:solidFill>
                <a:latin typeface="Times New Roman" panose="02020603050405020304" pitchFamily="18" charset="0"/>
                <a:cs typeface="Times New Roman" panose="02020603050405020304" pitchFamily="18" charset="0"/>
              </a:rPr>
              <a:t>Төтенше</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жағдай</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режимінің</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енгізілуіне</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байланысты</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құжат</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қабылдау</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smtClean="0">
                <a:solidFill>
                  <a:srgbClr val="FF0000"/>
                </a:solidFill>
                <a:latin typeface="Times New Roman" panose="02020603050405020304" pitchFamily="18" charset="0"/>
                <a:cs typeface="Times New Roman" panose="02020603050405020304" pitchFamily="18" charset="0"/>
              </a:rPr>
              <a:t>20 </a:t>
            </a:r>
            <a:r>
              <a:rPr lang="ru-RU" sz="2400" b="1" dirty="0" err="1">
                <a:solidFill>
                  <a:srgbClr val="FF0000"/>
                </a:solidFill>
                <a:latin typeface="Times New Roman" panose="02020603050405020304" pitchFamily="18" charset="0"/>
                <a:cs typeface="Times New Roman" panose="02020603050405020304" pitchFamily="18" charset="0"/>
              </a:rPr>
              <a:t>сәуірден</a:t>
            </a:r>
            <a:r>
              <a:rPr lang="ru-RU" sz="2400" b="1" dirty="0">
                <a:solidFill>
                  <a:srgbClr val="FF0000"/>
                </a:solidFill>
                <a:latin typeface="Times New Roman" panose="02020603050405020304" pitchFamily="18" charset="0"/>
                <a:cs typeface="Times New Roman" panose="02020603050405020304" pitchFamily="18" charset="0"/>
              </a:rPr>
              <a:t>  10 </a:t>
            </a:r>
            <a:r>
              <a:rPr lang="ru-RU" sz="2400" b="1" dirty="0" err="1">
                <a:solidFill>
                  <a:srgbClr val="FF0000"/>
                </a:solidFill>
                <a:latin typeface="Times New Roman" panose="02020603050405020304" pitchFamily="18" charset="0"/>
                <a:cs typeface="Times New Roman" panose="02020603050405020304" pitchFamily="18" charset="0"/>
              </a:rPr>
              <a:t>мамырды</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қоса</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алғандағы</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мерзімде</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жүзеге</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dirty="0" err="1">
                <a:solidFill>
                  <a:srgbClr val="FF0000"/>
                </a:solidFill>
                <a:latin typeface="Times New Roman" panose="02020603050405020304" pitchFamily="18" charset="0"/>
                <a:cs typeface="Times New Roman" panose="02020603050405020304" pitchFamily="18" charset="0"/>
              </a:rPr>
              <a:t>асырылады</a:t>
            </a:r>
            <a:endParaRPr lang="ru-RU"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33746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2834" y="0"/>
            <a:ext cx="8229600" cy="836712"/>
          </a:xfrm>
        </p:spPr>
        <p:txBody>
          <a:bodyPr>
            <a:normAutofit/>
          </a:bodyPr>
          <a:lstStyle/>
          <a:p>
            <a:r>
              <a:rPr lang="ru-RU" sz="3600" b="1" dirty="0">
                <a:latin typeface="Times New Roman" panose="02020603050405020304" pitchFamily="18" charset="0"/>
                <a:cs typeface="Times New Roman" panose="02020603050405020304" pitchFamily="18" charset="0"/>
              </a:rPr>
              <a:t>ҰБТ-</a:t>
            </a:r>
            <a:r>
              <a:rPr lang="ru-RU" sz="3600" b="1" dirty="0" err="1">
                <a:latin typeface="Times New Roman" panose="02020603050405020304" pitchFamily="18" charset="0"/>
                <a:cs typeface="Times New Roman" panose="02020603050405020304" pitchFamily="18" charset="0"/>
              </a:rPr>
              <a:t>ға</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өтініш</a:t>
            </a:r>
            <a:r>
              <a:rPr lang="ru-RU" sz="3600" b="1" dirty="0">
                <a:latin typeface="Times New Roman" panose="02020603050405020304" pitchFamily="18" charset="0"/>
                <a:cs typeface="Times New Roman" panose="02020603050405020304" pitchFamily="18" charset="0"/>
              </a:rPr>
              <a:t> беру:</a:t>
            </a:r>
          </a:p>
        </p:txBody>
      </p:sp>
      <p:sp>
        <p:nvSpPr>
          <p:cNvPr id="4" name="Прямоугольник 3"/>
          <p:cNvSpPr/>
          <p:nvPr/>
        </p:nvSpPr>
        <p:spPr>
          <a:xfrm>
            <a:off x="159994" y="1124744"/>
            <a:ext cx="8732486" cy="56166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ru-RU" sz="2000" b="1" dirty="0" err="1">
                <a:solidFill>
                  <a:schemeClr val="tx1"/>
                </a:solidFill>
                <a:latin typeface="Times New Roman" panose="02020603050405020304" pitchFamily="18" charset="0"/>
                <a:cs typeface="Times New Roman" panose="02020603050405020304" pitchFamily="18" charset="0"/>
              </a:rPr>
              <a:t>Міндетті</a:t>
            </a:r>
            <a:r>
              <a:rPr lang="ru-RU" sz="2000" b="1" dirty="0">
                <a:solidFill>
                  <a:schemeClr val="tx1"/>
                </a:solidFill>
                <a:latin typeface="Times New Roman" panose="02020603050405020304" pitchFamily="18" charset="0"/>
                <a:cs typeface="Times New Roman" panose="02020603050405020304" pitchFamily="18" charset="0"/>
              </a:rPr>
              <a:t> </a:t>
            </a:r>
            <a:r>
              <a:rPr lang="ru-RU" sz="2000" b="1" dirty="0" err="1">
                <a:solidFill>
                  <a:schemeClr val="tx1"/>
                </a:solidFill>
                <a:latin typeface="Times New Roman" panose="02020603050405020304" pitchFamily="18" charset="0"/>
                <a:cs typeface="Times New Roman" panose="02020603050405020304" pitchFamily="18" charset="0"/>
              </a:rPr>
              <a:t>түрде</a:t>
            </a:r>
            <a:r>
              <a:rPr lang="ru-RU" sz="2000" b="1" dirty="0">
                <a:solidFill>
                  <a:schemeClr val="tx1"/>
                </a:solidFill>
                <a:latin typeface="Times New Roman" panose="02020603050405020304" pitchFamily="18" charset="0"/>
                <a:cs typeface="Times New Roman" panose="02020603050405020304" pitchFamily="18" charset="0"/>
              </a:rPr>
              <a:t> онлайн </a:t>
            </a:r>
            <a:r>
              <a:rPr lang="ru-RU" sz="2000" b="1" dirty="0" err="1">
                <a:solidFill>
                  <a:schemeClr val="tx1"/>
                </a:solidFill>
                <a:latin typeface="Times New Roman" panose="02020603050405020304" pitchFamily="18" charset="0"/>
                <a:cs typeface="Times New Roman" panose="02020603050405020304" pitchFamily="18" charset="0"/>
              </a:rPr>
              <a:t>режимде</a:t>
            </a:r>
            <a:r>
              <a:rPr lang="ru-RU" sz="2000" b="1" dirty="0">
                <a:solidFill>
                  <a:schemeClr val="tx1"/>
                </a:solidFill>
                <a:latin typeface="Times New Roman" panose="02020603050405020304" pitchFamily="18" charset="0"/>
                <a:cs typeface="Times New Roman" panose="02020603050405020304" pitchFamily="18" charset="0"/>
              </a:rPr>
              <a:t> </a:t>
            </a:r>
            <a:r>
              <a:rPr lang="ru-RU" sz="2000" b="1" dirty="0" err="1">
                <a:solidFill>
                  <a:schemeClr val="tx1"/>
                </a:solidFill>
                <a:latin typeface="Times New Roman" panose="02020603050405020304" pitchFamily="18" charset="0"/>
                <a:cs typeface="Times New Roman" panose="02020603050405020304" pitchFamily="18" charset="0"/>
              </a:rPr>
              <a:t>алдын</a:t>
            </a:r>
            <a:r>
              <a:rPr lang="ru-RU" sz="2000" b="1" dirty="0">
                <a:solidFill>
                  <a:schemeClr val="tx1"/>
                </a:solidFill>
                <a:latin typeface="Times New Roman" panose="02020603050405020304" pitchFamily="18" charset="0"/>
                <a:cs typeface="Times New Roman" panose="02020603050405020304" pitchFamily="18" charset="0"/>
              </a:rPr>
              <a:t>-ала </a:t>
            </a:r>
            <a:r>
              <a:rPr lang="ru-RU" sz="2000" b="1" dirty="0" err="1">
                <a:solidFill>
                  <a:schemeClr val="tx1"/>
                </a:solidFill>
                <a:latin typeface="Times New Roman" panose="02020603050405020304" pitchFamily="18" charset="0"/>
                <a:cs typeface="Times New Roman" panose="02020603050405020304" pitchFamily="18" charset="0"/>
              </a:rPr>
              <a:t>өтініш</a:t>
            </a:r>
            <a:r>
              <a:rPr lang="ru-RU" sz="2000" b="1" dirty="0">
                <a:solidFill>
                  <a:schemeClr val="tx1"/>
                </a:solidFill>
                <a:latin typeface="Times New Roman" panose="02020603050405020304" pitchFamily="18" charset="0"/>
                <a:cs typeface="Times New Roman" panose="02020603050405020304" pitchFamily="18" charset="0"/>
              </a:rPr>
              <a:t> беру </a:t>
            </a:r>
            <a:r>
              <a:rPr lang="ru-RU" sz="2000" b="1" dirty="0" err="1">
                <a:solidFill>
                  <a:schemeClr val="tx1"/>
                </a:solidFill>
                <a:latin typeface="Times New Roman" panose="02020603050405020304" pitchFamily="18" charset="0"/>
                <a:cs typeface="Times New Roman" panose="02020603050405020304" pitchFamily="18" charset="0"/>
              </a:rPr>
              <a:t>керек</a:t>
            </a:r>
            <a:r>
              <a:rPr lang="ru-RU" sz="2000" b="1" dirty="0">
                <a:solidFill>
                  <a:schemeClr val="tx1"/>
                </a:solidFill>
                <a:latin typeface="Times New Roman" panose="02020603050405020304" pitchFamily="18" charset="0"/>
                <a:cs typeface="Times New Roman" panose="02020603050405020304" pitchFamily="18" charset="0"/>
              </a:rPr>
              <a:t> </a:t>
            </a:r>
            <a:r>
              <a:rPr lang="ru-RU" sz="2000" b="1" dirty="0" smtClean="0">
                <a:solidFill>
                  <a:schemeClr val="tx1"/>
                </a:solidFill>
                <a:latin typeface="Times New Roman" panose="02020603050405020304" pitchFamily="18" charset="0"/>
                <a:cs typeface="Times New Roman" panose="02020603050405020304" pitchFamily="18" charset="0"/>
              </a:rPr>
              <a:t>:</a:t>
            </a:r>
          </a:p>
          <a:p>
            <a:pPr marL="342900" indent="-342900" algn="just">
              <a:buFontTx/>
              <a:buChar char="-"/>
            </a:pPr>
            <a:r>
              <a:rPr lang="en-US" sz="2000" b="1" dirty="0" err="1" smtClean="0">
                <a:solidFill>
                  <a:schemeClr val="tx1"/>
                </a:solidFill>
                <a:latin typeface="Times New Roman" panose="02020603050405020304" pitchFamily="18" charset="0"/>
                <a:cs typeface="Times New Roman" panose="02020603050405020304" pitchFamily="18" charset="0"/>
              </a:rPr>
              <a:t>ent</a:t>
            </a:r>
            <a:r>
              <a:rPr lang="ru-RU" sz="2000" b="1" smtClean="0">
                <a:solidFill>
                  <a:schemeClr val="tx1"/>
                </a:solidFill>
                <a:latin typeface="Times New Roman" panose="02020603050405020304" pitchFamily="18" charset="0"/>
                <a:cs typeface="Times New Roman" panose="02020603050405020304" pitchFamily="18" charset="0"/>
              </a:rPr>
              <a:t>2020</a:t>
            </a:r>
            <a:r>
              <a:rPr lang="en-US" sz="2000" b="1" smtClean="0">
                <a:solidFill>
                  <a:schemeClr val="tx1"/>
                </a:solidFill>
                <a:latin typeface="Times New Roman" panose="02020603050405020304" pitchFamily="18" charset="0"/>
                <a:cs typeface="Times New Roman" panose="02020603050405020304" pitchFamily="18" charset="0"/>
              </a:rPr>
              <a:t>-tipo.testcenter.kz</a:t>
            </a:r>
            <a:r>
              <a:rPr lang="ru-RU" sz="2000" b="1"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сайтында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тіркеу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батырмасын</a:t>
            </a:r>
            <a:r>
              <a:rPr lang="ru-RU" sz="2000" dirty="0">
                <a:solidFill>
                  <a:schemeClr val="tx1"/>
                </a:solidFill>
                <a:latin typeface="Times New Roman" panose="02020603050405020304" pitchFamily="18" charset="0"/>
                <a:cs typeface="Times New Roman" panose="02020603050405020304" pitchFamily="18" charset="0"/>
              </a:rPr>
              <a:t> басу </a:t>
            </a:r>
            <a:r>
              <a:rPr lang="ru-RU" sz="2000" dirty="0" err="1">
                <a:solidFill>
                  <a:schemeClr val="tx1"/>
                </a:solidFill>
                <a:latin typeface="Times New Roman" panose="02020603050405020304" pitchFamily="18" charset="0"/>
                <a:cs typeface="Times New Roman" panose="02020603050405020304" pitchFamily="18" charset="0"/>
              </a:rPr>
              <a:t>және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электрондық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поштаны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көрсету</a:t>
            </a:r>
            <a:r>
              <a:rPr lang="ru-RU" sz="2000" dirty="0" smtClean="0">
                <a:solidFill>
                  <a:schemeClr val="tx1"/>
                </a:solidFill>
                <a:latin typeface="Times New Roman" panose="02020603050405020304" pitchFamily="18" charset="0"/>
                <a:cs typeface="Times New Roman" panose="02020603050405020304" pitchFamily="18" charset="0"/>
              </a:rPr>
              <a:t>;</a:t>
            </a:r>
          </a:p>
          <a:p>
            <a:pPr marL="342900" indent="-342900" algn="just">
              <a:buFontTx/>
              <a:buChar char="-"/>
            </a:pPr>
            <a:r>
              <a:rPr lang="ru-RU" sz="2000" dirty="0" err="1">
                <a:solidFill>
                  <a:schemeClr val="tx1"/>
                </a:solidFill>
                <a:latin typeface="Times New Roman" panose="02020603050405020304" pitchFamily="18" charset="0"/>
                <a:cs typeface="Times New Roman" panose="02020603050405020304" pitchFamily="18" charset="0"/>
              </a:rPr>
              <a:t>Электрондық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поштаға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келген</a:t>
            </a:r>
            <a:r>
              <a:rPr lang="ru-RU" sz="2000" dirty="0">
                <a:solidFill>
                  <a:schemeClr val="tx1"/>
                </a:solidFill>
                <a:latin typeface="Times New Roman" panose="02020603050405020304" pitchFamily="18" charset="0"/>
                <a:cs typeface="Times New Roman" panose="02020603050405020304" pitchFamily="18" charset="0"/>
              </a:rPr>
              <a:t> логин </a:t>
            </a:r>
            <a:r>
              <a:rPr lang="ru-RU" sz="2000" dirty="0" err="1">
                <a:solidFill>
                  <a:schemeClr val="tx1"/>
                </a:solidFill>
                <a:latin typeface="Times New Roman" panose="02020603050405020304" pitchFamily="18" charset="0"/>
                <a:cs typeface="Times New Roman" panose="02020603050405020304" pitchFamily="18" charset="0"/>
              </a:rPr>
              <a:t>және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парольмен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сайтта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авторизациялану</a:t>
            </a:r>
            <a:r>
              <a:rPr lang="ru-RU" sz="2000" dirty="0" smtClean="0">
                <a:solidFill>
                  <a:schemeClr val="tx1"/>
                </a:solidFill>
                <a:latin typeface="Times New Roman" panose="02020603050405020304" pitchFamily="18" charset="0"/>
                <a:cs typeface="Times New Roman" panose="02020603050405020304" pitchFamily="18" charset="0"/>
              </a:rPr>
              <a:t>;</a:t>
            </a:r>
          </a:p>
          <a:p>
            <a:pPr marL="342900" indent="-342900" algn="just">
              <a:buFontTx/>
              <a:buChar char="-"/>
            </a:pPr>
            <a:r>
              <a:rPr lang="ru-RU" sz="2000" dirty="0">
                <a:solidFill>
                  <a:schemeClr val="tx1"/>
                </a:solidFill>
                <a:latin typeface="Times New Roman" panose="02020603050405020304" pitchFamily="18" charset="0"/>
                <a:cs typeface="Times New Roman" panose="02020603050405020304" pitchFamily="18" charset="0"/>
              </a:rPr>
              <a:t>ЖСН </a:t>
            </a:r>
            <a:r>
              <a:rPr lang="ru-RU" sz="2000" dirty="0" err="1" smtClean="0">
                <a:solidFill>
                  <a:schemeClr val="tx1"/>
                </a:solidFill>
                <a:latin typeface="Times New Roman" panose="02020603050405020304" pitchFamily="18" charset="0"/>
                <a:cs typeface="Times New Roman" panose="02020603050405020304" pitchFamily="18" charset="0"/>
              </a:rPr>
              <a:t>көрсету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және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сәйкестендіріуден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өту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a:t>
            </a:r>
            <a:r>
              <a:rPr lang="ru-RU" sz="2000" dirty="0" err="1">
                <a:solidFill>
                  <a:schemeClr val="tx1"/>
                </a:solidFill>
                <a:latin typeface="Times New Roman" panose="02020603050405020304" pitchFamily="18" charset="0"/>
                <a:cs typeface="Times New Roman" panose="02020603050405020304" pitchFamily="18" charset="0"/>
              </a:rPr>
              <a:t>егер</a:t>
            </a:r>
            <a:r>
              <a:rPr lang="ru-RU" sz="2000" dirty="0">
                <a:solidFill>
                  <a:schemeClr val="tx1"/>
                </a:solidFill>
                <a:latin typeface="Times New Roman" panose="02020603050405020304" pitchFamily="18" charset="0"/>
                <a:cs typeface="Times New Roman" panose="02020603050405020304" pitchFamily="18" charset="0"/>
              </a:rPr>
              <a:t> ЖСН </a:t>
            </a:r>
            <a:r>
              <a:rPr lang="ru-RU" sz="2000" dirty="0" err="1">
                <a:solidFill>
                  <a:schemeClr val="tx1"/>
                </a:solidFill>
                <a:latin typeface="Times New Roman" panose="02020603050405020304" pitchFamily="18" charset="0"/>
                <a:cs typeface="Times New Roman" panose="02020603050405020304" pitchFamily="18" charset="0"/>
              </a:rPr>
              <a:t>бойынша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деректер</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табылмаса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немесе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қате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көрсетілген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жағдайда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онда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Сіз</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алдын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ала </a:t>
            </a:r>
            <a:r>
              <a:rPr lang="ru-RU" sz="2000" dirty="0" err="1">
                <a:solidFill>
                  <a:schemeClr val="tx1"/>
                </a:solidFill>
                <a:latin typeface="Times New Roman" panose="02020603050405020304" pitchFamily="18" charset="0"/>
                <a:cs typeface="Times New Roman" panose="02020603050405020304" pitchFamily="18" charset="0"/>
              </a:rPr>
              <a:t>өтініш</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берме </a:t>
            </a:r>
            <a:r>
              <a:rPr lang="ru-RU" sz="2000" dirty="0" err="1" smtClean="0">
                <a:solidFill>
                  <a:schemeClr val="tx1"/>
                </a:solidFill>
                <a:latin typeface="Times New Roman" panose="02020603050405020304" pitchFamily="18" charset="0"/>
                <a:cs typeface="Times New Roman" panose="02020603050405020304" pitchFamily="18" charset="0"/>
              </a:rPr>
              <a:t>алмайсыз</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қабылдау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комиссиясына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мәлеметтеріңізді</a:t>
            </a:r>
            <a:r>
              <a:rPr lang="ru-RU" sz="2000" dirty="0" smtClean="0">
                <a:solidFill>
                  <a:schemeClr val="tx1"/>
                </a:solidFill>
                <a:latin typeface="Times New Roman" panose="02020603050405020304" pitchFamily="18" charset="0"/>
                <a:cs typeface="Times New Roman" panose="02020603050405020304" pitchFamily="18" charset="0"/>
              </a:rPr>
              <a:t> беру </a:t>
            </a:r>
            <a:r>
              <a:rPr lang="ru-RU" sz="2000" dirty="0" err="1">
                <a:solidFill>
                  <a:schemeClr val="tx1"/>
                </a:solidFill>
                <a:latin typeface="Times New Roman" panose="02020603050405020304" pitchFamily="18" charset="0"/>
                <a:cs typeface="Times New Roman" panose="02020603050405020304" pitchFamily="18" charset="0"/>
              </a:rPr>
              <a:t>арқылы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жүргізу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қажет</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Оқу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орнын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шетелде</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бітірген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ағымдағы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жылдың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түлектері</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соның</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ішінде</a:t>
            </a:r>
            <a:r>
              <a:rPr lang="ru-RU" sz="2000" dirty="0">
                <a:solidFill>
                  <a:schemeClr val="tx1"/>
                </a:solidFill>
                <a:latin typeface="Times New Roman" panose="02020603050405020304" pitchFamily="18" charset="0"/>
                <a:cs typeface="Times New Roman" panose="02020603050405020304" pitchFamily="18" charset="0"/>
              </a:rPr>
              <a:t> ҚР </a:t>
            </a:r>
            <a:r>
              <a:rPr lang="ru-RU" sz="2000" dirty="0" err="1">
                <a:solidFill>
                  <a:schemeClr val="tx1"/>
                </a:solidFill>
                <a:latin typeface="Times New Roman" panose="02020603050405020304" pitchFamily="18" charset="0"/>
                <a:cs typeface="Times New Roman" panose="02020603050405020304" pitchFamily="18" charset="0"/>
              </a:rPr>
              <a:t>азаматы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болып</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табылмайтын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ұлты</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қазақ</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тұлғалар</a:t>
            </a:r>
            <a:r>
              <a:rPr lang="ru-RU" sz="2000" dirty="0">
                <a:solidFill>
                  <a:schemeClr val="tx1"/>
                </a:solidFill>
                <a:latin typeface="Times New Roman" panose="02020603050405020304" pitchFamily="18" charset="0"/>
                <a:cs typeface="Times New Roman" panose="02020603050405020304" pitchFamily="18" charset="0"/>
              </a:rPr>
              <a:t> да </a:t>
            </a:r>
            <a:r>
              <a:rPr lang="ru-RU" sz="2000" dirty="0" err="1">
                <a:solidFill>
                  <a:schemeClr val="tx1"/>
                </a:solidFill>
                <a:latin typeface="Times New Roman" panose="02020603050405020304" pitchFamily="18" charset="0"/>
                <a:cs typeface="Times New Roman" panose="02020603050405020304" pitchFamily="18" charset="0"/>
              </a:rPr>
              <a:t>алдын</a:t>
            </a:r>
            <a:r>
              <a:rPr lang="ru-RU" sz="2000" dirty="0">
                <a:solidFill>
                  <a:schemeClr val="tx1"/>
                </a:solidFill>
                <a:latin typeface="Times New Roman" panose="02020603050405020304" pitchFamily="18" charset="0"/>
                <a:cs typeface="Times New Roman" panose="02020603050405020304" pitchFamily="18" charset="0"/>
              </a:rPr>
              <a:t> ала </a:t>
            </a:r>
            <a:r>
              <a:rPr lang="ru-RU" sz="2000" dirty="0" err="1">
                <a:solidFill>
                  <a:schemeClr val="tx1"/>
                </a:solidFill>
                <a:latin typeface="Times New Roman" panose="02020603050405020304" pitchFamily="18" charset="0"/>
                <a:cs typeface="Times New Roman" panose="02020603050405020304" pitchFamily="18" charset="0"/>
              </a:rPr>
              <a:t>өтініш</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бере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алмайды</a:t>
            </a:r>
            <a:r>
              <a:rPr lang="ru-RU" sz="2000" dirty="0">
                <a:solidFill>
                  <a:schemeClr val="tx1"/>
                </a:solidFill>
                <a:latin typeface="Times New Roman" panose="02020603050405020304" pitchFamily="18" charset="0"/>
                <a:cs typeface="Times New Roman" panose="02020603050405020304" pitchFamily="18" charset="0"/>
              </a:rPr>
              <a:t>,</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қабылдау</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комиссиясына</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хабарласып</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өтініш</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береді</a:t>
            </a:r>
            <a:r>
              <a:rPr lang="ru-RU" sz="2000" dirty="0" smtClean="0">
                <a:solidFill>
                  <a:schemeClr val="tx1"/>
                </a:solidFill>
                <a:latin typeface="Times New Roman" panose="02020603050405020304" pitchFamily="18" charset="0"/>
                <a:cs typeface="Times New Roman" panose="02020603050405020304" pitchFamily="18" charset="0"/>
              </a:rPr>
              <a:t>;</a:t>
            </a:r>
          </a:p>
          <a:p>
            <a:pPr marL="274638" indent="-274638" algn="just">
              <a:buFontTx/>
              <a:buChar char="-"/>
            </a:pPr>
            <a:r>
              <a:rPr lang="ru-RU" sz="2000" dirty="0" err="1" smtClean="0">
                <a:solidFill>
                  <a:schemeClr val="tx1"/>
                </a:solidFill>
                <a:latin typeface="Times New Roman" panose="02020603050405020304" pitchFamily="18" charset="0"/>
                <a:cs typeface="Times New Roman" panose="02020603050405020304" pitchFamily="18" charset="0"/>
              </a:rPr>
              <a:t>Интерфейске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тіркеу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мәліметтерін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енгізу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керек</a:t>
            </a:r>
            <a:r>
              <a:rPr lang="ru-RU" sz="2000" dirty="0" smtClean="0">
                <a:solidFill>
                  <a:schemeClr val="tx1"/>
                </a:solidFill>
                <a:latin typeface="Times New Roman" panose="02020603050405020304" pitchFamily="18" charset="0"/>
                <a:cs typeface="Times New Roman" panose="02020603050405020304" pitchFamily="18" charset="0"/>
              </a:rPr>
              <a:t>;</a:t>
            </a:r>
          </a:p>
          <a:p>
            <a:pPr marL="274638" indent="-274638" algn="just">
              <a:buFontTx/>
              <a:buChar char="-"/>
            </a:pPr>
            <a:r>
              <a:rPr lang="ru-RU" sz="2000" dirty="0" err="1" smtClean="0">
                <a:solidFill>
                  <a:schemeClr val="tx1"/>
                </a:solidFill>
                <a:latin typeface="Times New Roman" panose="02020603050405020304" pitchFamily="18" charset="0"/>
                <a:cs typeface="Times New Roman" panose="02020603050405020304" pitchFamily="18" charset="0"/>
              </a:rPr>
              <a:t>Мына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тәсілдің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біреуімен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төлем</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жасау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керек</a:t>
            </a:r>
            <a:r>
              <a:rPr lang="ru-RU" sz="2000" dirty="0" smtClean="0">
                <a:solidFill>
                  <a:schemeClr val="tx1"/>
                </a:solidFill>
                <a:latin typeface="Times New Roman" panose="02020603050405020304" pitchFamily="18" charset="0"/>
                <a:cs typeface="Times New Roman" panose="02020603050405020304" pitchFamily="18" charset="0"/>
              </a:rPr>
              <a:t>: банк </a:t>
            </a:r>
            <a:r>
              <a:rPr lang="ru-RU" sz="2000" dirty="0" err="1" smtClean="0">
                <a:solidFill>
                  <a:schemeClr val="tx1"/>
                </a:solidFill>
                <a:latin typeface="Times New Roman" panose="02020603050405020304" pitchFamily="18" charset="0"/>
                <a:cs typeface="Times New Roman" panose="02020603050405020304" pitchFamily="18" charset="0"/>
              </a:rPr>
              <a:t>картасы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немесе</a:t>
            </a:r>
            <a:r>
              <a:rPr lang="ru-RU" sz="2000" dirty="0" smtClean="0">
                <a:solidFill>
                  <a:schemeClr val="tx1"/>
                </a:solidFill>
                <a:latin typeface="Times New Roman" panose="02020603050405020304" pitchFamily="18" charset="0"/>
                <a:cs typeface="Times New Roman" panose="02020603050405020304" pitchFamily="18" charset="0"/>
              </a:rPr>
              <a:t>  </a:t>
            </a:r>
            <a:r>
              <a:rPr lang="en-US" sz="2000" dirty="0" smtClean="0">
                <a:solidFill>
                  <a:schemeClr val="tx1"/>
                </a:solidFill>
                <a:latin typeface="Times New Roman" panose="02020603050405020304" pitchFamily="18" charset="0"/>
                <a:cs typeface="Times New Roman" panose="02020603050405020304" pitchFamily="18" charset="0"/>
              </a:rPr>
              <a:t>Kaspi.kz</a:t>
            </a:r>
            <a:r>
              <a:rPr lang="kk-KZ" sz="2000" dirty="0" smtClean="0">
                <a:solidFill>
                  <a:schemeClr val="tx1"/>
                </a:solidFill>
                <a:latin typeface="Times New Roman" panose="02020603050405020304" pitchFamily="18" charset="0"/>
                <a:cs typeface="Times New Roman" panose="02020603050405020304" pitchFamily="18" charset="0"/>
              </a:rPr>
              <a:t> сайты арқылы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Тестілеу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бағасы</a:t>
            </a:r>
            <a:r>
              <a:rPr lang="ru-RU" sz="2000" dirty="0" smtClean="0">
                <a:solidFill>
                  <a:schemeClr val="tx1"/>
                </a:solidFill>
                <a:latin typeface="Times New Roman" panose="02020603050405020304" pitchFamily="18" charset="0"/>
                <a:cs typeface="Times New Roman" panose="02020603050405020304" pitchFamily="18" charset="0"/>
              </a:rPr>
              <a:t>– 2242 </a:t>
            </a:r>
            <a:r>
              <a:rPr lang="ru-RU" sz="2000" dirty="0" err="1" smtClean="0">
                <a:solidFill>
                  <a:schemeClr val="tx1"/>
                </a:solidFill>
                <a:latin typeface="Times New Roman" panose="02020603050405020304" pitchFamily="18" charset="0"/>
                <a:cs typeface="Times New Roman" panose="02020603050405020304" pitchFamily="18" charset="0"/>
              </a:rPr>
              <a:t>теңге</a:t>
            </a:r>
            <a:r>
              <a:rPr lang="ru-RU" sz="2000" dirty="0" smtClean="0">
                <a:solidFill>
                  <a:schemeClr val="tx1"/>
                </a:solidFill>
                <a:latin typeface="Times New Roman" panose="02020603050405020304" pitchFamily="18" charset="0"/>
                <a:cs typeface="Times New Roman" panose="02020603050405020304" pitchFamily="18" charset="0"/>
              </a:rPr>
              <a:t>;</a:t>
            </a:r>
          </a:p>
          <a:p>
            <a:pPr marL="274638" indent="-274638" algn="just">
              <a:buFontTx/>
              <a:buChar char="-"/>
            </a:pPr>
            <a:r>
              <a:rPr lang="ru-RU" sz="2000" dirty="0" err="1" smtClean="0">
                <a:solidFill>
                  <a:schemeClr val="tx1"/>
                </a:solidFill>
                <a:latin typeface="Times New Roman" panose="02020603050405020304" pitchFamily="18" charset="0"/>
                <a:cs typeface="Times New Roman" panose="02020603050405020304" pitchFamily="18" charset="0"/>
              </a:rPr>
              <a:t>Өтініштің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бірегей</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нөмірін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жазып</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алу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және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техникалық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хатшыға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хабарлау</a:t>
            </a:r>
            <a:r>
              <a:rPr lang="ru-RU" sz="2000" dirty="0" smtClean="0">
                <a:solidFill>
                  <a:schemeClr val="tx1"/>
                </a:solidFill>
                <a:latin typeface="Times New Roman" panose="02020603050405020304" pitchFamily="18" charset="0"/>
                <a:cs typeface="Times New Roman" panose="02020603050405020304" pitchFamily="18" charset="0"/>
              </a:rPr>
              <a:t>. </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462834" y="647690"/>
            <a:ext cx="1516878" cy="477054"/>
          </a:xfrm>
          <a:prstGeom prst="rect">
            <a:avLst/>
          </a:prstGeom>
          <a:noFill/>
        </p:spPr>
        <p:txBody>
          <a:bodyPr wrap="square" rtlCol="0">
            <a:spAutoFit/>
          </a:bodyPr>
          <a:lstStyle/>
          <a:p>
            <a:r>
              <a:rPr lang="kk-KZ" sz="2500" b="1" i="1" dirty="0">
                <a:latin typeface="Times New Roman" panose="02020603050405020304" pitchFamily="18" charset="0"/>
                <a:cs typeface="Times New Roman" panose="02020603050405020304" pitchFamily="18" charset="0"/>
              </a:rPr>
              <a:t>1 қадам</a:t>
            </a:r>
            <a:endParaRPr lang="ru-RU" sz="25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41349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2834" y="0"/>
            <a:ext cx="8229600" cy="836712"/>
          </a:xfrm>
        </p:spPr>
        <p:txBody>
          <a:bodyPr>
            <a:normAutofit/>
          </a:bodyPr>
          <a:lstStyle/>
          <a:p>
            <a:r>
              <a:rPr lang="ru-RU" sz="3600" b="1" dirty="0">
                <a:latin typeface="Times New Roman" panose="02020603050405020304" pitchFamily="18" charset="0"/>
                <a:cs typeface="Times New Roman" panose="02020603050405020304" pitchFamily="18" charset="0"/>
              </a:rPr>
              <a:t>ҰБТ-</a:t>
            </a:r>
            <a:r>
              <a:rPr lang="ru-RU" sz="3600" b="1" dirty="0" err="1">
                <a:latin typeface="Times New Roman" panose="02020603050405020304" pitchFamily="18" charset="0"/>
                <a:cs typeface="Times New Roman" panose="02020603050405020304" pitchFamily="18" charset="0"/>
              </a:rPr>
              <a:t>ға</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өтініш</a:t>
            </a:r>
            <a:r>
              <a:rPr lang="ru-RU" sz="3600" b="1" dirty="0">
                <a:latin typeface="Times New Roman" panose="02020603050405020304" pitchFamily="18" charset="0"/>
                <a:cs typeface="Times New Roman" panose="02020603050405020304" pitchFamily="18" charset="0"/>
              </a:rPr>
              <a:t> беру:</a:t>
            </a:r>
          </a:p>
        </p:txBody>
      </p:sp>
      <p:sp>
        <p:nvSpPr>
          <p:cNvPr id="3" name="Объект 2"/>
          <p:cNvSpPr>
            <a:spLocks noGrp="1"/>
          </p:cNvSpPr>
          <p:nvPr>
            <p:ph idx="1"/>
          </p:nvPr>
        </p:nvSpPr>
        <p:spPr>
          <a:xfrm>
            <a:off x="314136" y="1268760"/>
            <a:ext cx="8732486" cy="3071632"/>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kk-KZ" sz="2000" b="1" dirty="0">
                <a:latin typeface="Times New Roman" panose="02020603050405020304" pitchFamily="18" charset="0"/>
                <a:cs typeface="Times New Roman" panose="02020603050405020304" pitchFamily="18" charset="0"/>
              </a:rPr>
              <a:t>ЖОО-ның қабылдау комиссиясына келесі құжаттарды тапсыру:</a:t>
            </a:r>
            <a:endParaRPr lang="ru-RU" sz="2000" b="1" dirty="0">
              <a:latin typeface="Times New Roman" panose="02020603050405020304" pitchFamily="18" charset="0"/>
              <a:cs typeface="Times New Roman" panose="02020603050405020304" pitchFamily="18" charset="0"/>
            </a:endParaRPr>
          </a:p>
          <a:p>
            <a:pPr marL="274638" indent="-274638">
              <a:buFont typeface="+mj-lt"/>
              <a:buAutoNum type="arabicPeriod"/>
            </a:pPr>
            <a:r>
              <a:rPr lang="ru-RU" sz="2000" dirty="0" err="1">
                <a:latin typeface="Times New Roman" panose="02020603050405020304" pitchFamily="18" charset="0"/>
                <a:cs typeface="Times New Roman" panose="02020603050405020304" pitchFamily="18" charset="0"/>
              </a:rPr>
              <a:t>Өтініш</a:t>
            </a:r>
            <a:r>
              <a:rPr lang="ru-RU" sz="2000" dirty="0">
                <a:latin typeface="Times New Roman" panose="02020603050405020304" pitchFamily="18" charset="0"/>
                <a:cs typeface="Times New Roman" panose="02020603050405020304" pitchFamily="18" charset="0"/>
              </a:rPr>
              <a:t> (ЖОО-да </a:t>
            </a:r>
            <a:r>
              <a:rPr lang="ru-RU" sz="2000" dirty="0" err="1">
                <a:latin typeface="Times New Roman" panose="02020603050405020304" pitchFamily="18" charset="0"/>
                <a:cs typeface="Times New Roman" panose="02020603050405020304" pitchFamily="18" charset="0"/>
              </a:rPr>
              <a:t>беріледі</a:t>
            </a:r>
            <a:r>
              <a:rPr lang="ru-RU" sz="2000" dirty="0">
                <a:latin typeface="Times New Roman" panose="02020603050405020304" pitchFamily="18" charset="0"/>
                <a:cs typeface="Times New Roman" panose="02020603050405020304" pitchFamily="18" charset="0"/>
              </a:rPr>
              <a:t>);</a:t>
            </a:r>
          </a:p>
          <a:p>
            <a:pPr marL="274638" indent="-274638">
              <a:buFont typeface="+mj-lt"/>
              <a:buAutoNum type="arabicPeriod"/>
            </a:pPr>
            <a:r>
              <a:rPr lang="ru-RU" sz="2000" dirty="0">
                <a:latin typeface="Times New Roman" panose="02020603050405020304" pitchFamily="18" charset="0"/>
                <a:cs typeface="Times New Roman" panose="02020603050405020304" pitchFamily="18" charset="0"/>
              </a:rPr>
              <a:t>Жеке </a:t>
            </a:r>
            <a:r>
              <a:rPr lang="ru-RU" sz="2000" dirty="0" err="1">
                <a:latin typeface="Times New Roman" panose="02020603050405020304" pitchFamily="18" charset="0"/>
                <a:cs typeface="Times New Roman" panose="02020603050405020304" pitchFamily="18" charset="0"/>
              </a:rPr>
              <a:t>басын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куәландыратын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құжаттың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көшірмесі</a:t>
            </a:r>
            <a:r>
              <a:rPr lang="ru-RU" sz="2000" dirty="0">
                <a:latin typeface="Times New Roman" panose="02020603050405020304" pitchFamily="18" charset="0"/>
                <a:cs typeface="Times New Roman" panose="02020603050405020304" pitchFamily="18" charset="0"/>
              </a:rPr>
              <a:t>;</a:t>
            </a:r>
          </a:p>
          <a:p>
            <a:pPr marL="274638" indent="-274638">
              <a:buFont typeface="+mj-lt"/>
              <a:buAutoNum type="arabicPeriod"/>
            </a:pPr>
            <a:r>
              <a:rPr lang="ru-RU" sz="2000" dirty="0">
                <a:latin typeface="Times New Roman" panose="02020603050405020304" pitchFamily="18" charset="0"/>
                <a:cs typeface="Times New Roman" panose="02020603050405020304" pitchFamily="18" charset="0"/>
              </a:rPr>
              <a:t>3 x 4 </a:t>
            </a:r>
            <a:r>
              <a:rPr lang="ru-RU" sz="2000" dirty="0" err="1">
                <a:latin typeface="Times New Roman" panose="02020603050405020304" pitchFamily="18" charset="0"/>
                <a:cs typeface="Times New Roman" panose="02020603050405020304" pitchFamily="18" charset="0"/>
              </a:rPr>
              <a:t>өлшемдегі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фотосурет</a:t>
            </a:r>
            <a:r>
              <a:rPr lang="ru-RU" sz="2000" dirty="0">
                <a:latin typeface="Times New Roman" panose="02020603050405020304" pitchFamily="18" charset="0"/>
                <a:cs typeface="Times New Roman" panose="02020603050405020304" pitchFamily="18" charset="0"/>
              </a:rPr>
              <a:t>;</a:t>
            </a:r>
          </a:p>
          <a:p>
            <a:pPr marL="274638" indent="-274638" algn="just">
              <a:buFont typeface="+mj-lt"/>
              <a:buAutoNum type="arabicPeriod"/>
            </a:pPr>
            <a:r>
              <a:rPr lang="ru-RU" sz="2000" dirty="0">
                <a:latin typeface="Times New Roman" panose="02020603050405020304" pitchFamily="18" charset="0"/>
                <a:cs typeface="Times New Roman" panose="02020603050405020304" pitchFamily="18" charset="0"/>
              </a:rPr>
              <a:t>Орта, </a:t>
            </a:r>
            <a:r>
              <a:rPr lang="ru-RU" sz="2000" dirty="0" err="1">
                <a:latin typeface="Times New Roman" panose="02020603050405020304" pitchFamily="18" charset="0"/>
                <a:cs typeface="Times New Roman" panose="02020603050405020304" pitchFamily="18" charset="0"/>
              </a:rPr>
              <a:t>техникалық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кәсіптік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немесе</a:t>
            </a:r>
            <a:r>
              <a:rPr lang="ru-RU" sz="2000" dirty="0">
                <a:latin typeface="Times New Roman" panose="02020603050405020304" pitchFamily="18" charset="0"/>
                <a:cs typeface="Times New Roman" panose="02020603050405020304" pitchFamily="18" charset="0"/>
              </a:rPr>
              <a:t> орта </a:t>
            </a:r>
            <a:r>
              <a:rPr lang="ru-RU" sz="2000" dirty="0" err="1">
                <a:latin typeface="Times New Roman" panose="02020603050405020304" pitchFamily="18" charset="0"/>
                <a:cs typeface="Times New Roman" panose="02020603050405020304" pitchFamily="18" charset="0"/>
              </a:rPr>
              <a:t>білімнен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кейінгі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білімі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құжатты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түпнұсқа</a:t>
            </a:r>
            <a:r>
              <a:rPr lang="ru-RU" sz="2000" dirty="0">
                <a:latin typeface="Times New Roman" panose="02020603050405020304" pitchFamily="18" charset="0"/>
                <a:cs typeface="Times New Roman" panose="02020603050405020304" pitchFamily="18" charset="0"/>
              </a:rPr>
              <a:t>);</a:t>
            </a:r>
          </a:p>
          <a:p>
            <a:pPr marL="274638" indent="-274638" algn="just">
              <a:buFont typeface="+mj-lt"/>
              <a:buAutoNum type="arabicPeriod"/>
            </a:pPr>
            <a:r>
              <a:rPr lang="ru-RU" sz="2000" dirty="0">
                <a:latin typeface="Times New Roman" panose="02020603050405020304" pitchFamily="18" charset="0"/>
                <a:cs typeface="Times New Roman" panose="02020603050405020304" pitchFamily="18" charset="0"/>
              </a:rPr>
              <a:t>086-У </a:t>
            </a:r>
            <a:r>
              <a:rPr lang="ru-RU" sz="2000" dirty="0" err="1">
                <a:latin typeface="Times New Roman" panose="02020603050405020304" pitchFamily="18" charset="0"/>
                <a:cs typeface="Times New Roman" panose="02020603050405020304" pitchFamily="18" charset="0"/>
              </a:rPr>
              <a:t>нысанындағы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медициналық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анықтаманы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электронды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нысанда</a:t>
            </a:r>
            <a:r>
              <a:rPr lang="ru-RU" sz="2000" dirty="0">
                <a:latin typeface="Times New Roman" panose="02020603050405020304" pitchFamily="18" charset="0"/>
                <a:cs typeface="Times New Roman" panose="02020603050405020304" pitchFamily="18" charset="0"/>
              </a:rPr>
              <a:t>.</a:t>
            </a:r>
          </a:p>
        </p:txBody>
      </p:sp>
      <p:sp>
        <p:nvSpPr>
          <p:cNvPr id="6" name="TextBox 5"/>
          <p:cNvSpPr txBox="1"/>
          <p:nvPr/>
        </p:nvSpPr>
        <p:spPr>
          <a:xfrm>
            <a:off x="465556" y="692696"/>
            <a:ext cx="8429646" cy="477054"/>
          </a:xfrm>
          <a:prstGeom prst="rect">
            <a:avLst/>
          </a:prstGeom>
          <a:noFill/>
        </p:spPr>
        <p:txBody>
          <a:bodyPr wrap="square" rtlCol="0">
            <a:spAutoFit/>
          </a:bodyPr>
          <a:lstStyle/>
          <a:p>
            <a:r>
              <a:rPr lang="kk-KZ" sz="2500" b="1" i="1" dirty="0">
                <a:latin typeface="Times New Roman" panose="02020603050405020304" pitchFamily="18" charset="0"/>
                <a:cs typeface="Times New Roman" panose="02020603050405020304" pitchFamily="18" charset="0"/>
              </a:rPr>
              <a:t>2 қадам (Төтенше жағдай режимі аяқталғаннан кейін) </a:t>
            </a:r>
            <a:endParaRPr lang="ru-RU" sz="25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61024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292080" y="4437120"/>
            <a:ext cx="2143125" cy="2143125"/>
          </a:xfrm>
          <a:prstGeom prst="rect">
            <a:avLst/>
          </a:prstGeom>
        </p:spPr>
      </p:pic>
      <p:sp>
        <p:nvSpPr>
          <p:cNvPr id="2" name="Заголовок 1"/>
          <p:cNvSpPr>
            <a:spLocks noGrp="1"/>
          </p:cNvSpPr>
          <p:nvPr>
            <p:ph type="title"/>
          </p:nvPr>
        </p:nvSpPr>
        <p:spPr>
          <a:xfrm>
            <a:off x="539552" y="-11725"/>
            <a:ext cx="8229600" cy="1143000"/>
          </a:xfrm>
        </p:spPr>
        <p:txBody>
          <a:bodyPr>
            <a:normAutofit/>
          </a:bodyPr>
          <a:lstStyle/>
          <a:p>
            <a:r>
              <a:rPr lang="ru-RU" sz="3600" b="1" dirty="0" err="1">
                <a:latin typeface="Times New Roman" panose="02020603050405020304" pitchFamily="18" charset="0"/>
                <a:cs typeface="Times New Roman" panose="02020603050405020304" pitchFamily="18" charset="0"/>
              </a:rPr>
              <a:t>Рұқсаттама</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алу</a:t>
            </a:r>
            <a:endParaRPr lang="ru-RU" sz="36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971600" y="1128611"/>
            <a:ext cx="7797552" cy="707886"/>
          </a:xfrm>
          <a:prstGeom prst="rect">
            <a:avLst/>
          </a:prstGeom>
          <a:noFill/>
        </p:spPr>
        <p:txBody>
          <a:bodyPr wrap="square" rtlCol="0">
            <a:spAutoFit/>
          </a:bodyPr>
          <a:lstStyle/>
          <a:p>
            <a:r>
              <a:rPr lang="ru-RU" sz="2000" b="1" dirty="0" err="1">
                <a:latin typeface="Times New Roman" panose="02020603050405020304" pitchFamily="18" charset="0"/>
                <a:cs typeface="Times New Roman" panose="02020603050405020304" pitchFamily="18" charset="0"/>
              </a:rPr>
              <a:t>Рұқсаттама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алу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үшін</a:t>
            </a:r>
            <a:r>
              <a:rPr lang="ru-RU" sz="2000" b="1" dirty="0">
                <a:latin typeface="Times New Roman" panose="02020603050405020304" pitchFamily="18" charset="0"/>
                <a:cs typeface="Times New Roman" panose="02020603050405020304" pitchFamily="18" charset="0"/>
              </a:rPr>
              <a:t> ЖОО-</a:t>
            </a:r>
            <a:r>
              <a:rPr lang="ru-RU" sz="2000" b="1" dirty="0" err="1">
                <a:latin typeface="Times New Roman" panose="02020603050405020304" pitchFamily="18" charset="0"/>
                <a:cs typeface="Times New Roman" panose="02020603050405020304" pitchFamily="18" charset="0"/>
              </a:rPr>
              <a:t>ның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қабылдау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комиссиясына</a:t>
            </a:r>
            <a:r>
              <a:rPr lang="ru-RU" sz="2000" b="1" dirty="0">
                <a:latin typeface="Times New Roman" panose="02020603050405020304" pitchFamily="18" charset="0"/>
                <a:cs typeface="Times New Roman" panose="02020603050405020304" pitchFamily="18" charset="0"/>
              </a:rPr>
              <a:t> бару </a:t>
            </a:r>
            <a:r>
              <a:rPr lang="ru-RU" sz="2000" b="1" dirty="0" err="1">
                <a:latin typeface="Times New Roman" panose="02020603050405020304" pitchFamily="18" charset="0"/>
                <a:cs typeface="Times New Roman" panose="02020603050405020304" pitchFamily="18" charset="0"/>
              </a:rPr>
              <a:t>қажет</a:t>
            </a:r>
            <a:r>
              <a:rPr lang="ru-RU" sz="2000" b="1" dirty="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(ТЖ </a:t>
            </a:r>
            <a:r>
              <a:rPr lang="ru-RU" sz="2000" b="1" dirty="0" err="1" smtClean="0">
                <a:latin typeface="Times New Roman" panose="02020603050405020304" pitchFamily="18" charset="0"/>
                <a:cs typeface="Times New Roman" panose="02020603050405020304" pitchFamily="18" charset="0"/>
              </a:rPr>
              <a:t>режимі</a:t>
            </a:r>
            <a:r>
              <a:rPr lang="ru-RU" sz="2000" b="1" dirty="0" smtClean="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аяқталғаннан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кейін</a:t>
            </a:r>
            <a:r>
              <a:rPr lang="ru-RU" sz="2000" b="1" dirty="0">
                <a:latin typeface="Times New Roman" panose="02020603050405020304" pitchFamily="18" charset="0"/>
                <a:cs typeface="Times New Roman" panose="02020603050405020304" pitchFamily="18" charset="0"/>
              </a:rPr>
              <a:t>)</a:t>
            </a:r>
          </a:p>
        </p:txBody>
      </p:sp>
      <p:sp>
        <p:nvSpPr>
          <p:cNvPr id="4" name="TextBox 3"/>
          <p:cNvSpPr txBox="1"/>
          <p:nvPr/>
        </p:nvSpPr>
        <p:spPr>
          <a:xfrm>
            <a:off x="971600" y="2060852"/>
            <a:ext cx="7344816" cy="3600986"/>
          </a:xfrm>
          <a:prstGeom prst="rect">
            <a:avLst/>
          </a:prstGeom>
          <a:noFill/>
        </p:spPr>
        <p:txBody>
          <a:bodyPr wrap="square" rtlCol="0">
            <a:spAutoFit/>
          </a:bodyPr>
          <a:lstStyle/>
          <a:p>
            <a:pPr>
              <a:lnSpc>
                <a:spcPct val="150000"/>
              </a:lnSpc>
            </a:pPr>
            <a:r>
              <a:rPr lang="ru-RU" sz="2000" b="1" dirty="0" err="1">
                <a:latin typeface="Times New Roman" panose="02020603050405020304" pitchFamily="18" charset="0"/>
                <a:cs typeface="Times New Roman" panose="02020603050405020304" pitchFamily="18" charset="0"/>
              </a:rPr>
              <a:t>Рұқсаттаманы</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алғаннан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кейін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тексеру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қажет</a:t>
            </a:r>
            <a:r>
              <a:rPr lang="ru-RU" sz="2000" dirty="0">
                <a:latin typeface="Times New Roman" panose="02020603050405020304" pitchFamily="18" charset="0"/>
                <a:cs typeface="Times New Roman" panose="02020603050405020304" pitchFamily="18" charset="0"/>
              </a:rPr>
              <a:t>:</a:t>
            </a:r>
          </a:p>
          <a:p>
            <a:pPr marL="342900" indent="-342900">
              <a:lnSpc>
                <a:spcPct val="150000"/>
              </a:lnSpc>
              <a:buFont typeface="+mj-lt"/>
              <a:buAutoNum type="arabicPeriod"/>
            </a:pPr>
            <a:r>
              <a:rPr lang="ru-RU" sz="2000" dirty="0">
                <a:latin typeface="Times New Roman" panose="02020603050405020304" pitchFamily="18" charset="0"/>
                <a:cs typeface="Times New Roman" panose="02020603050405020304" pitchFamily="18" charset="0"/>
              </a:rPr>
              <a:t>ТАӘ (бар </a:t>
            </a:r>
            <a:r>
              <a:rPr lang="ru-RU" sz="2000" dirty="0" err="1">
                <a:latin typeface="Times New Roman" panose="02020603050405020304" pitchFamily="18" charset="0"/>
                <a:cs typeface="Times New Roman" panose="02020603050405020304" pitchFamily="18" charset="0"/>
              </a:rPr>
              <a:t>болған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жағдайда</a:t>
            </a:r>
            <a:r>
              <a:rPr lang="ru-RU" sz="2000" dirty="0">
                <a:latin typeface="Times New Roman" panose="02020603050405020304" pitchFamily="18" charset="0"/>
                <a:cs typeface="Times New Roman" panose="02020603050405020304" pitchFamily="18" charset="0"/>
              </a:rPr>
              <a:t>);</a:t>
            </a:r>
          </a:p>
          <a:p>
            <a:pPr marL="342900" indent="-342900">
              <a:lnSpc>
                <a:spcPct val="150000"/>
              </a:lnSpc>
              <a:buFont typeface="+mj-lt"/>
              <a:buAutoNum type="arabicPeriod"/>
            </a:pPr>
            <a:r>
              <a:rPr lang="ru-RU" sz="2000" dirty="0" err="1">
                <a:latin typeface="Times New Roman" panose="02020603050405020304" pitchFamily="18" charset="0"/>
                <a:cs typeface="Times New Roman" panose="02020603050405020304" pitchFamily="18" charset="0"/>
              </a:rPr>
              <a:t>Жалпы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кәсіптік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арнайы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пәндерді</a:t>
            </a:r>
            <a:r>
              <a:rPr lang="ru-RU" sz="2000"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a:t>
            </a:r>
            <a:r>
              <a:rPr lang="ru-RU" i="1" dirty="0" err="1">
                <a:latin typeface="Times New Roman" panose="02020603050405020304" pitchFamily="18" charset="0"/>
                <a:cs typeface="Times New Roman" panose="02020603050405020304" pitchFamily="18" charset="0"/>
              </a:rPr>
              <a:t>қысқартылған</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оқыту</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мерзімдерін</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көздейтін</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білім</a:t>
            </a:r>
            <a:r>
              <a:rPr lang="ru-RU" i="1" dirty="0">
                <a:latin typeface="Times New Roman" panose="02020603050405020304" pitchFamily="18" charset="0"/>
                <a:cs typeface="Times New Roman" panose="02020603050405020304" pitchFamily="18" charset="0"/>
              </a:rPr>
              <a:t> беру </a:t>
            </a:r>
            <a:r>
              <a:rPr lang="ru-RU" i="1" dirty="0" err="1">
                <a:latin typeface="Times New Roman" panose="02020603050405020304" pitchFamily="18" charset="0"/>
                <a:cs typeface="Times New Roman" panose="02020603050405020304" pitchFamily="18" charset="0"/>
              </a:rPr>
              <a:t>бағдарламаларына</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өтініш</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берген</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тұлғалар</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үшін</a:t>
            </a:r>
            <a:r>
              <a:rPr lang="ru-RU"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a:t>
            </a:r>
          </a:p>
          <a:p>
            <a:pPr marL="342900" indent="-342900">
              <a:lnSpc>
                <a:spcPct val="150000"/>
              </a:lnSpc>
              <a:buFont typeface="+mj-lt"/>
              <a:buAutoNum type="arabicPeriod"/>
            </a:pPr>
            <a:r>
              <a:rPr lang="ru-RU" sz="2000" dirty="0" err="1">
                <a:latin typeface="Times New Roman" panose="02020603050405020304" pitchFamily="18" charset="0"/>
                <a:cs typeface="Times New Roman" panose="02020603050405020304" pitchFamily="18" charset="0"/>
              </a:rPr>
              <a:t>Тестілеу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тапсыру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тілі</a:t>
            </a:r>
            <a:r>
              <a:rPr lang="ru-RU" sz="2000" dirty="0">
                <a:latin typeface="Times New Roman" panose="02020603050405020304" pitchFamily="18" charset="0"/>
                <a:cs typeface="Times New Roman" panose="02020603050405020304" pitchFamily="18" charset="0"/>
              </a:rPr>
              <a:t>.</a:t>
            </a:r>
          </a:p>
          <a:p>
            <a:pPr>
              <a:lnSpc>
                <a:spcPct val="150000"/>
              </a:lnSpc>
            </a:pPr>
            <a:r>
              <a:rPr lang="ru-RU" i="1" dirty="0" err="1">
                <a:latin typeface="Times New Roman" panose="02020603050405020304" pitchFamily="18" charset="0"/>
                <a:cs typeface="Times New Roman" panose="02020603050405020304" pitchFamily="18" charset="0"/>
              </a:rPr>
              <a:t>Мәліметтер</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дұрыс</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болмаған</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жағдайда</a:t>
            </a:r>
            <a:r>
              <a:rPr lang="ru-RU" i="1" dirty="0">
                <a:latin typeface="Times New Roman" panose="02020603050405020304" pitchFamily="18" charset="0"/>
                <a:cs typeface="Times New Roman" panose="02020603050405020304" pitchFamily="18" charset="0"/>
              </a:rPr>
              <a:t> ЖОО-</a:t>
            </a:r>
            <a:r>
              <a:rPr lang="ru-RU" i="1" dirty="0" err="1">
                <a:latin typeface="Times New Roman" panose="02020603050405020304" pitchFamily="18" charset="0"/>
                <a:cs typeface="Times New Roman" panose="02020603050405020304" pitchFamily="18" charset="0"/>
              </a:rPr>
              <a:t>ның</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қабылдау</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комиссиясына</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хабарлау</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қажет</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24588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143000"/>
          </a:xfrm>
        </p:spPr>
        <p:txBody>
          <a:bodyPr>
            <a:normAutofit/>
          </a:bodyPr>
          <a:lstStyle/>
          <a:p>
            <a:r>
              <a:rPr lang="ru-RU" sz="3600" b="1" dirty="0">
                <a:latin typeface="Times New Roman" panose="02020603050405020304" pitchFamily="18" charset="0"/>
                <a:cs typeface="Times New Roman" panose="02020603050405020304" pitchFamily="18" charset="0"/>
              </a:rPr>
              <a:t>ҰБТ </a:t>
            </a:r>
            <a:r>
              <a:rPr lang="ru-RU" sz="3600" b="1" dirty="0" err="1">
                <a:latin typeface="Times New Roman" panose="02020603050405020304" pitchFamily="18" charset="0"/>
                <a:cs typeface="Times New Roman" panose="02020603050405020304" pitchFamily="18" charset="0"/>
              </a:rPr>
              <a:t>өткізу</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16340" y="980728"/>
            <a:ext cx="8229600" cy="2317616"/>
          </a:xfrm>
        </p:spPr>
        <p:txBody>
          <a:bodyPr>
            <a:normAutofit/>
          </a:bodyPr>
          <a:lstStyle/>
          <a:p>
            <a:pPr marL="0" indent="0">
              <a:buNone/>
            </a:pPr>
            <a:r>
              <a:rPr lang="ru-RU" sz="2000" b="1" dirty="0" err="1">
                <a:latin typeface="Times New Roman" panose="02020603050405020304" pitchFamily="18" charset="0"/>
                <a:cs typeface="Times New Roman" panose="02020603050405020304" pitchFamily="18" charset="0"/>
              </a:rPr>
              <a:t>Тестілеуге</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кіргізу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кезінде</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өзімен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бірге</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міндетті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түрде</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болуы</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керек</a:t>
            </a:r>
            <a:r>
              <a:rPr lang="ru-RU" sz="2000" b="1" dirty="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ru-RU" sz="2000" u="sng" dirty="0">
                <a:latin typeface="Times New Roman" panose="02020603050405020304" pitchFamily="18" charset="0"/>
                <a:cs typeface="Times New Roman" panose="02020603050405020304" pitchFamily="18" charset="0"/>
              </a:rPr>
              <a:t>Жеке </a:t>
            </a:r>
            <a:r>
              <a:rPr lang="ru-RU" sz="2000" u="sng" dirty="0" err="1">
                <a:latin typeface="Times New Roman" panose="02020603050405020304" pitchFamily="18" charset="0"/>
                <a:cs typeface="Times New Roman" panose="02020603050405020304" pitchFamily="18" charset="0"/>
              </a:rPr>
              <a:t>куәлік</a:t>
            </a:r>
            <a:r>
              <a:rPr lang="ru-RU" sz="20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ru-RU" sz="2000" u="sng" dirty="0" err="1">
                <a:latin typeface="Times New Roman" panose="02020603050405020304" pitchFamily="18" charset="0"/>
                <a:cs typeface="Times New Roman" panose="02020603050405020304" pitchFamily="18" charset="0"/>
              </a:rPr>
              <a:t>Тестілеу</a:t>
            </a:r>
            <a:r>
              <a:rPr lang="ru-RU" sz="2000" u="sng" dirty="0">
                <a:latin typeface="Times New Roman" panose="02020603050405020304" pitchFamily="18" charset="0"/>
                <a:cs typeface="Times New Roman" panose="02020603050405020304" pitchFamily="18" charset="0"/>
              </a:rPr>
              <a:t> </a:t>
            </a:r>
            <a:r>
              <a:rPr lang="ru-RU" sz="2000" u="sng" dirty="0" err="1">
                <a:latin typeface="Times New Roman" panose="02020603050405020304" pitchFamily="18" charset="0"/>
                <a:cs typeface="Times New Roman" panose="02020603050405020304" pitchFamily="18" charset="0"/>
              </a:rPr>
              <a:t>рұқсаттамасы</a:t>
            </a:r>
            <a:r>
              <a:rPr lang="ru-RU" sz="20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ru-RU" sz="2000" u="sng" dirty="0" err="1">
                <a:latin typeface="Times New Roman" panose="02020603050405020304" pitchFamily="18" charset="0"/>
                <a:cs typeface="Times New Roman" panose="02020603050405020304" pitchFamily="18" charset="0"/>
              </a:rPr>
              <a:t>Қара</a:t>
            </a:r>
            <a:r>
              <a:rPr lang="ru-RU" sz="2000" u="sng" dirty="0">
                <a:latin typeface="Times New Roman" panose="02020603050405020304" pitchFamily="18" charset="0"/>
                <a:cs typeface="Times New Roman" panose="02020603050405020304" pitchFamily="18" charset="0"/>
              </a:rPr>
              <a:t> </a:t>
            </a:r>
            <a:r>
              <a:rPr lang="ru-RU" sz="2000" u="sng" dirty="0" err="1">
                <a:latin typeface="Times New Roman" panose="02020603050405020304" pitchFamily="18" charset="0"/>
                <a:cs typeface="Times New Roman" panose="02020603050405020304" pitchFamily="18" charset="0"/>
              </a:rPr>
              <a:t>немесе</a:t>
            </a:r>
            <a:r>
              <a:rPr lang="ru-RU" sz="2000" u="sng" dirty="0">
                <a:latin typeface="Times New Roman" panose="02020603050405020304" pitchFamily="18" charset="0"/>
                <a:cs typeface="Times New Roman" panose="02020603050405020304" pitchFamily="18" charset="0"/>
              </a:rPr>
              <a:t> </a:t>
            </a:r>
            <a:r>
              <a:rPr lang="ru-RU" sz="2000" u="sng" dirty="0" err="1">
                <a:latin typeface="Times New Roman" panose="02020603050405020304" pitchFamily="18" charset="0"/>
                <a:cs typeface="Times New Roman" panose="02020603050405020304" pitchFamily="18" charset="0"/>
              </a:rPr>
              <a:t>көк</a:t>
            </a:r>
            <a:r>
              <a:rPr lang="ru-RU" sz="2000" u="sng" dirty="0">
                <a:latin typeface="Times New Roman" panose="02020603050405020304" pitchFamily="18" charset="0"/>
                <a:cs typeface="Times New Roman" panose="02020603050405020304" pitchFamily="18" charset="0"/>
              </a:rPr>
              <a:t> </a:t>
            </a:r>
            <a:r>
              <a:rPr lang="ru-RU" sz="2000" u="sng" dirty="0" err="1">
                <a:latin typeface="Times New Roman" panose="02020603050405020304" pitchFamily="18" charset="0"/>
                <a:cs typeface="Times New Roman" panose="02020603050405020304" pitchFamily="18" charset="0"/>
              </a:rPr>
              <a:t>түсті</a:t>
            </a:r>
            <a:r>
              <a:rPr lang="ru-RU" sz="2000" u="sng" dirty="0">
                <a:latin typeface="Times New Roman" panose="02020603050405020304" pitchFamily="18" charset="0"/>
                <a:cs typeface="Times New Roman" panose="02020603050405020304" pitchFamily="18" charset="0"/>
              </a:rPr>
              <a:t> ручка</a:t>
            </a:r>
            <a:r>
              <a:rPr lang="ru-RU" sz="2000" dirty="0">
                <a:latin typeface="Times New Roman" panose="02020603050405020304" pitchFamily="18" charset="0"/>
                <a:cs typeface="Times New Roman" panose="02020603050405020304" pitchFamily="18" charset="0"/>
              </a:rPr>
              <a:t>.</a:t>
            </a:r>
          </a:p>
          <a:p>
            <a:endParaRPr lang="ru-RU" dirty="0"/>
          </a:p>
        </p:txBody>
      </p:sp>
      <p:sp>
        <p:nvSpPr>
          <p:cNvPr id="4" name="TextBox 3"/>
          <p:cNvSpPr txBox="1"/>
          <p:nvPr/>
        </p:nvSpPr>
        <p:spPr>
          <a:xfrm>
            <a:off x="316340" y="4936114"/>
            <a:ext cx="8563192" cy="1969770"/>
          </a:xfrm>
          <a:prstGeom prst="rect">
            <a:avLst/>
          </a:prstGeom>
          <a:noFill/>
        </p:spPr>
        <p:txBody>
          <a:bodyPr wrap="square" rtlCol="0">
            <a:spAutoFit/>
          </a:bodyPr>
          <a:lstStyle/>
          <a:p>
            <a:r>
              <a:rPr lang="ru-RU" sz="2000" b="1" dirty="0" err="1">
                <a:latin typeface="Times New Roman" panose="02020603050405020304" pitchFamily="18" charset="0"/>
                <a:cs typeface="Times New Roman" panose="02020603050405020304" pitchFamily="18" charset="0"/>
              </a:rPr>
              <a:t>Жұмыс</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тәртібі</a:t>
            </a:r>
            <a:r>
              <a:rPr lang="ru-RU" sz="2000" b="1" dirty="0">
                <a:latin typeface="Times New Roman" panose="02020603050405020304" pitchFamily="18" charset="0"/>
                <a:cs typeface="Times New Roman" panose="02020603050405020304" pitchFamily="18" charset="0"/>
              </a:rPr>
              <a:t>:</a:t>
            </a:r>
          </a:p>
          <a:p>
            <a:pPr marL="285750" lvl="0" indent="-285750">
              <a:buFont typeface="Wingdings" panose="05000000000000000000" pitchFamily="2" charset="2"/>
              <a:buChar char="ü"/>
            </a:pPr>
            <a:r>
              <a:rPr lang="ru-RU" sz="1600" dirty="0">
                <a:solidFill>
                  <a:prstClr val="black"/>
                </a:solidFill>
                <a:latin typeface="Times New Roman" panose="02020603050405020304" pitchFamily="18" charset="0"/>
                <a:cs typeface="Times New Roman" panose="02020603050405020304" pitchFamily="18" charset="0"/>
              </a:rPr>
              <a:t>ҰБТ </a:t>
            </a:r>
            <a:r>
              <a:rPr lang="ru-RU" sz="1600" dirty="0" err="1">
                <a:solidFill>
                  <a:prstClr val="black"/>
                </a:solidFill>
                <a:latin typeface="Times New Roman" panose="02020603050405020304" pitchFamily="18" charset="0"/>
                <a:cs typeface="Times New Roman" panose="02020603050405020304" pitchFamily="18" charset="0"/>
              </a:rPr>
              <a:t>өткізу</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қағидаларымен</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ТАНЫСЫҢЫЗ</a:t>
            </a:r>
            <a:r>
              <a:rPr lang="ru-RU" sz="1600" dirty="0">
                <a:solidFill>
                  <a:prstClr val="black"/>
                </a:solidFill>
                <a:latin typeface="Times New Roman" panose="02020603050405020304" pitchFamily="18" charset="0"/>
                <a:cs typeface="Times New Roman" panose="02020603050405020304" pitchFamily="18" charset="0"/>
              </a:rPr>
              <a:t>;</a:t>
            </a:r>
          </a:p>
          <a:p>
            <a:pPr marL="285750" lvl="0" indent="-285750">
              <a:buFont typeface="Wingdings" panose="05000000000000000000" pitchFamily="2" charset="2"/>
              <a:buChar char="ü"/>
            </a:pPr>
            <a:r>
              <a:rPr lang="ru-RU" sz="1600" dirty="0" err="1">
                <a:solidFill>
                  <a:prstClr val="black"/>
                </a:solidFill>
                <a:latin typeface="Times New Roman" panose="02020603050405020304" pitchFamily="18" charset="0"/>
                <a:cs typeface="Times New Roman" panose="02020603050405020304" pitchFamily="18" charset="0"/>
              </a:rPr>
              <a:t>Жауап</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парағындағы</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қызметтік</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секторларды</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МҰҚИЯТ </a:t>
            </a:r>
            <a:r>
              <a:rPr lang="ru-RU" sz="1600" dirty="0" err="1">
                <a:solidFill>
                  <a:prstClr val="black"/>
                </a:solidFill>
                <a:latin typeface="Times New Roman" panose="02020603050405020304" pitchFamily="18" charset="0"/>
                <a:cs typeface="Times New Roman" panose="02020603050405020304" pitchFamily="18" charset="0"/>
              </a:rPr>
              <a:t>толтырыңыз</a:t>
            </a:r>
            <a:r>
              <a:rPr lang="ru-RU" sz="1600" dirty="0">
                <a:solidFill>
                  <a:prstClr val="black"/>
                </a:solidFill>
                <a:latin typeface="Times New Roman" panose="02020603050405020304" pitchFamily="18" charset="0"/>
                <a:cs typeface="Times New Roman" panose="02020603050405020304" pitchFamily="18" charset="0"/>
              </a:rPr>
              <a:t>;</a:t>
            </a:r>
          </a:p>
          <a:p>
            <a:pPr marL="285750" lvl="0" indent="-285750">
              <a:buFont typeface="Wingdings" panose="05000000000000000000" pitchFamily="2" charset="2"/>
              <a:buChar char="ü"/>
            </a:pPr>
            <a:r>
              <a:rPr lang="ru-RU" sz="1600" dirty="0" err="1">
                <a:solidFill>
                  <a:prstClr val="black"/>
                </a:solidFill>
                <a:latin typeface="Times New Roman" panose="02020603050405020304" pitchFamily="18" charset="0"/>
                <a:cs typeface="Times New Roman" panose="02020603050405020304" pitchFamily="18" charset="0"/>
              </a:rPr>
              <a:t>Кітапшаның</a:t>
            </a:r>
            <a:r>
              <a:rPr lang="ru-RU" sz="1600" b="1"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бүтіндігін</a:t>
            </a:r>
            <a:r>
              <a:rPr lang="ru-RU" sz="1600" b="1"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беттерінің</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түгелдігін</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және</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баспаның</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сапалылығын</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ТЕКСЕРІҢІЗ;</a:t>
            </a:r>
            <a:endParaRPr lang="ru-RU" sz="1600" dirty="0">
              <a:solidFill>
                <a:prstClr val="black"/>
              </a:solidFill>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u-RU" sz="1600" dirty="0" err="1">
                <a:solidFill>
                  <a:prstClr val="black"/>
                </a:solidFill>
                <a:latin typeface="Times New Roman" panose="02020603050405020304" pitchFamily="18" charset="0"/>
                <a:cs typeface="Times New Roman" panose="02020603050405020304" pitchFamily="18" charset="0"/>
              </a:rPr>
              <a:t>Тестілеу</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тапсырмаларын</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ОРЫНДАҢЫЗ</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және</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жауап</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парағын</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толтырыңыз</a:t>
            </a:r>
            <a:r>
              <a:rPr lang="ru-RU" sz="1600" dirty="0">
                <a:solidFill>
                  <a:prstClr val="black"/>
                </a:solidFill>
                <a:latin typeface="Times New Roman" panose="02020603050405020304" pitchFamily="18" charset="0"/>
                <a:cs typeface="Times New Roman" panose="02020603050405020304" pitchFamily="18" charset="0"/>
              </a:rPr>
              <a:t>;</a:t>
            </a:r>
          </a:p>
          <a:p>
            <a:pPr marL="285750" lvl="0" indent="-285750">
              <a:buFont typeface="Wingdings" panose="05000000000000000000" pitchFamily="2" charset="2"/>
              <a:buChar char="ü"/>
            </a:pPr>
            <a:r>
              <a:rPr lang="ru-RU" sz="1600" dirty="0" err="1">
                <a:solidFill>
                  <a:prstClr val="black"/>
                </a:solidFill>
                <a:latin typeface="Times New Roman" panose="02020603050405020304" pitchFamily="18" charset="0"/>
                <a:cs typeface="Times New Roman" panose="02020603050405020304" pitchFamily="18" charset="0"/>
              </a:rPr>
              <a:t>Кітапша</a:t>
            </a:r>
            <a:r>
              <a:rPr lang="ru-RU" sz="1600" dirty="0">
                <a:solidFill>
                  <a:prstClr val="black"/>
                </a:solidFill>
                <a:latin typeface="Times New Roman" panose="02020603050405020304" pitchFamily="18" charset="0"/>
                <a:cs typeface="Times New Roman" panose="02020603050405020304" pitchFamily="18" charset="0"/>
              </a:rPr>
              <a:t> мен </a:t>
            </a:r>
            <a:r>
              <a:rPr lang="ru-RU" sz="1600" dirty="0" err="1">
                <a:solidFill>
                  <a:prstClr val="black"/>
                </a:solidFill>
                <a:latin typeface="Times New Roman" panose="02020603050405020304" pitchFamily="18" charset="0"/>
                <a:cs typeface="Times New Roman" panose="02020603050405020304" pitchFamily="18" charset="0"/>
              </a:rPr>
              <a:t>жауап</a:t>
            </a:r>
            <a:r>
              <a:rPr lang="ru-RU" sz="1600" dirty="0">
                <a:solidFill>
                  <a:prstClr val="black"/>
                </a:solidFill>
                <a:latin typeface="Times New Roman" panose="02020603050405020304" pitchFamily="18" charset="0"/>
                <a:cs typeface="Times New Roman" panose="02020603050405020304" pitchFamily="18" charset="0"/>
              </a:rPr>
              <a:t> </a:t>
            </a:r>
            <a:r>
              <a:rPr lang="ru-RU" sz="1600" dirty="0" err="1">
                <a:solidFill>
                  <a:prstClr val="black"/>
                </a:solidFill>
                <a:latin typeface="Times New Roman" panose="02020603050405020304" pitchFamily="18" charset="0"/>
                <a:cs typeface="Times New Roman" panose="02020603050405020304" pitchFamily="18" charset="0"/>
              </a:rPr>
              <a:t>парағын</a:t>
            </a:r>
            <a:r>
              <a:rPr lang="ru-RU" sz="1600" dirty="0">
                <a:solidFill>
                  <a:prstClr val="black"/>
                </a:solidFill>
                <a:latin typeface="Times New Roman" panose="02020603050405020304" pitchFamily="18" charset="0"/>
                <a:cs typeface="Times New Roman" panose="02020603050405020304" pitchFamily="18" charset="0"/>
              </a:rPr>
              <a:t> аудитория </a:t>
            </a:r>
            <a:r>
              <a:rPr lang="ru-RU" sz="1600" dirty="0" err="1">
                <a:solidFill>
                  <a:prstClr val="black"/>
                </a:solidFill>
                <a:latin typeface="Times New Roman" panose="02020603050405020304" pitchFamily="18" charset="0"/>
                <a:cs typeface="Times New Roman" panose="02020603050405020304" pitchFamily="18" charset="0"/>
              </a:rPr>
              <a:t>кезекшісіне</a:t>
            </a:r>
            <a:r>
              <a:rPr lang="ru-RU" sz="1600" dirty="0">
                <a:solidFill>
                  <a:prstClr val="black"/>
                </a:solidFill>
                <a:latin typeface="Times New Roman" panose="02020603050405020304" pitchFamily="18" charset="0"/>
                <a:cs typeface="Times New Roman" panose="02020603050405020304" pitchFamily="18" charset="0"/>
              </a:rPr>
              <a:t> </a:t>
            </a:r>
            <a:r>
              <a:rPr lang="ru-RU" sz="1600" b="1" dirty="0">
                <a:solidFill>
                  <a:prstClr val="black"/>
                </a:solidFill>
                <a:latin typeface="Times New Roman" panose="02020603050405020304" pitchFamily="18" charset="0"/>
                <a:cs typeface="Times New Roman" panose="02020603050405020304" pitchFamily="18" charset="0"/>
              </a:rPr>
              <a:t>ТАПСЫРЫҢЫЗ</a:t>
            </a:r>
            <a:r>
              <a:rPr lang="ru-RU" sz="2000" b="1" dirty="0">
                <a:solidFill>
                  <a:prstClr val="black"/>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endParaRPr lang="ru-RU" dirty="0"/>
          </a:p>
        </p:txBody>
      </p:sp>
      <p:sp>
        <p:nvSpPr>
          <p:cNvPr id="7" name="TextBox 6"/>
          <p:cNvSpPr txBox="1"/>
          <p:nvPr/>
        </p:nvSpPr>
        <p:spPr>
          <a:xfrm>
            <a:off x="1272214" y="2535813"/>
            <a:ext cx="7211144" cy="1015663"/>
          </a:xfrm>
          <a:prstGeom prst="rect">
            <a:avLst/>
          </a:prstGeom>
          <a:noFill/>
        </p:spPr>
        <p:txBody>
          <a:bodyPr wrap="square" rtlCol="0">
            <a:spAutoFit/>
          </a:bodyPr>
          <a:lstStyle/>
          <a:p>
            <a:r>
              <a:rPr lang="ru-RU" sz="2000" dirty="0" err="1">
                <a:latin typeface="Times New Roman" panose="02020603050405020304" pitchFamily="18" charset="0"/>
                <a:cs typeface="Times New Roman" panose="02020603050405020304" pitchFamily="18" charset="0"/>
              </a:rPr>
              <a:t>Металліздегішпен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тексеру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аймағында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тыйым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салынған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табылған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жағдайда</a:t>
            </a:r>
            <a:r>
              <a:rPr lang="ru-RU" sz="2000" dirty="0">
                <a:latin typeface="Times New Roman" panose="02020603050405020304" pitchFamily="18" charset="0"/>
                <a:cs typeface="Times New Roman" panose="02020603050405020304" pitchFamily="18" charset="0"/>
              </a:rPr>
              <a:t>, акт </a:t>
            </a:r>
            <a:r>
              <a:rPr lang="ru-RU" sz="2000" dirty="0" err="1">
                <a:latin typeface="Times New Roman" panose="02020603050405020304" pitchFamily="18" charset="0"/>
                <a:cs typeface="Times New Roman" panose="02020603050405020304" pitchFamily="18" charset="0"/>
              </a:rPr>
              <a:t>жасалады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түсуші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ағымдағы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тестілеу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тапсыруға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жіберілмейді</a:t>
            </a:r>
            <a:r>
              <a:rPr lang="ru-RU" sz="2000" dirty="0">
                <a:latin typeface="Times New Roman" panose="02020603050405020304" pitchFamily="18" charset="0"/>
                <a:cs typeface="Times New Roman" panose="02020603050405020304" pitchFamily="18" charset="0"/>
              </a:rPr>
              <a:t>.</a:t>
            </a:r>
          </a:p>
        </p:txBody>
      </p:sp>
      <p:pic>
        <p:nvPicPr>
          <p:cNvPr id="5" name="Рисунок 4"/>
          <p:cNvPicPr>
            <a:picLocks noChangeAspect="1"/>
          </p:cNvPicPr>
          <p:nvPr/>
        </p:nvPicPr>
        <p:blipFill>
          <a:blip r:embed="rId2" cstate="print"/>
          <a:stretch>
            <a:fillRect/>
          </a:stretch>
        </p:blipFill>
        <p:spPr>
          <a:xfrm>
            <a:off x="296769" y="2518465"/>
            <a:ext cx="975445" cy="975445"/>
          </a:xfrm>
          <a:prstGeom prst="rect">
            <a:avLst/>
          </a:prstGeom>
        </p:spPr>
      </p:pic>
      <p:pic>
        <p:nvPicPr>
          <p:cNvPr id="6" name="Рисунок 5"/>
          <p:cNvPicPr>
            <a:picLocks noChangeAspect="1"/>
          </p:cNvPicPr>
          <p:nvPr/>
        </p:nvPicPr>
        <p:blipFill>
          <a:blip r:embed="rId3" cstate="print"/>
          <a:stretch>
            <a:fillRect/>
          </a:stretch>
        </p:blipFill>
        <p:spPr>
          <a:xfrm>
            <a:off x="394313" y="3704252"/>
            <a:ext cx="780356" cy="1079086"/>
          </a:xfrm>
          <a:prstGeom prst="rect">
            <a:avLst/>
          </a:prstGeom>
        </p:spPr>
      </p:pic>
      <p:sp>
        <p:nvSpPr>
          <p:cNvPr id="9" name="Прямоугольник 8"/>
          <p:cNvSpPr/>
          <p:nvPr/>
        </p:nvSpPr>
        <p:spPr>
          <a:xfrm>
            <a:off x="1272214" y="3825430"/>
            <a:ext cx="7116210" cy="646331"/>
          </a:xfrm>
          <a:prstGeom prst="rect">
            <a:avLst/>
          </a:prstGeom>
        </p:spPr>
        <p:txBody>
          <a:bodyPr wrap="square">
            <a:spAutoFit/>
          </a:bodyPr>
          <a:lstStyle/>
          <a:p>
            <a:r>
              <a:rPr lang="ru-RU" dirty="0" err="1">
                <a:solidFill>
                  <a:srgbClr val="000000"/>
                </a:solidFill>
                <a:latin typeface="Times New Roman" panose="02020603050405020304" pitchFamily="18" charset="0"/>
                <a:ea typeface="Times New Roman" panose="02020603050405020304" pitchFamily="18" charset="0"/>
              </a:rPr>
              <a:t>Тестілеуге</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өз</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орнына</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бөтен</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тұлғаны</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кіргізуге</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талпынған</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түсушілер</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ағымдағы</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жылы</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тестілеу</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тапсыруға</a:t>
            </a:r>
            <a:r>
              <a:rPr lang="ru-RU" dirty="0">
                <a:solidFill>
                  <a:srgbClr val="000000"/>
                </a:solidFill>
                <a:latin typeface="Times New Roman" panose="02020603050405020304" pitchFamily="18" charset="0"/>
                <a:ea typeface="Times New Roman" panose="02020603050405020304" pitchFamily="18" charset="0"/>
              </a:rPr>
              <a:t> </a:t>
            </a:r>
            <a:r>
              <a:rPr lang="ru-RU" dirty="0" err="1">
                <a:solidFill>
                  <a:srgbClr val="000000"/>
                </a:solidFill>
                <a:latin typeface="Times New Roman" panose="02020603050405020304" pitchFamily="18" charset="0"/>
                <a:ea typeface="Times New Roman" panose="02020603050405020304" pitchFamily="18" charset="0"/>
              </a:rPr>
              <a:t>жіберілмейді</a:t>
            </a:r>
            <a:r>
              <a:rPr lang="ru-RU" b="1"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xmlns="" val="10160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28881" y="4786843"/>
            <a:ext cx="2801660" cy="2098541"/>
          </a:xfrm>
          <a:prstGeom prst="rect">
            <a:avLst/>
          </a:prstGeom>
        </p:spPr>
      </p:pic>
      <p:sp>
        <p:nvSpPr>
          <p:cNvPr id="2" name="Заголовок 1"/>
          <p:cNvSpPr>
            <a:spLocks noGrp="1"/>
          </p:cNvSpPr>
          <p:nvPr>
            <p:ph type="title"/>
          </p:nvPr>
        </p:nvSpPr>
        <p:spPr>
          <a:xfrm>
            <a:off x="457200" y="0"/>
            <a:ext cx="8229600" cy="1143000"/>
          </a:xfrm>
        </p:spPr>
        <p:txBody>
          <a:bodyPr>
            <a:normAutofit/>
          </a:bodyPr>
          <a:lstStyle/>
          <a:p>
            <a:r>
              <a:rPr lang="ru-RU" sz="3600" b="1" dirty="0" err="1">
                <a:latin typeface="Times New Roman" panose="02020603050405020304" pitchFamily="18" charset="0"/>
                <a:cs typeface="Times New Roman" panose="02020603050405020304" pitchFamily="18" charset="0"/>
              </a:rPr>
              <a:t>Тыйым</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салынады</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556792"/>
            <a:ext cx="7956376" cy="4693880"/>
          </a:xfrm>
        </p:spPr>
        <p:txBody>
          <a:bodyPr>
            <a:normAutofit fontScale="77500" lnSpcReduction="20000"/>
          </a:bodyPr>
          <a:lstStyle/>
          <a:p>
            <a:pPr algn="just">
              <a:buClr>
                <a:srgbClr val="FF0000"/>
              </a:buClr>
              <a:buSzPct val="145000"/>
              <a:buFont typeface="Times New Roman" panose="02020603050405020304" pitchFamily="18" charset="0"/>
              <a:buChar char="×"/>
            </a:pPr>
            <a:r>
              <a:rPr lang="ru-RU" sz="2200" dirty="0" err="1">
                <a:latin typeface="Times New Roman" panose="02020603050405020304" pitchFamily="18" charset="0"/>
                <a:cs typeface="Times New Roman" panose="02020603050405020304" pitchFamily="18" charset="0"/>
              </a:rPr>
              <a:t>Министрлік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өкілінің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рұқсатынсыз</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алып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жүруінсіз</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аудиториядан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шығуға</a:t>
            </a:r>
            <a:r>
              <a:rPr lang="ru-RU" sz="2200" dirty="0">
                <a:latin typeface="Times New Roman" panose="02020603050405020304" pitchFamily="18" charset="0"/>
                <a:cs typeface="Times New Roman" panose="02020603050405020304" pitchFamily="18" charset="0"/>
              </a:rPr>
              <a:t>;</a:t>
            </a:r>
          </a:p>
          <a:p>
            <a:pPr algn="just">
              <a:buClr>
                <a:srgbClr val="FF0000"/>
              </a:buClr>
              <a:buSzPct val="145000"/>
              <a:buFont typeface="Times New Roman" panose="02020603050405020304" pitchFamily="18" charset="0"/>
              <a:buChar char="×"/>
            </a:pPr>
            <a:endParaRPr lang="ru-RU" sz="2200" dirty="0">
              <a:latin typeface="Times New Roman" panose="02020603050405020304" pitchFamily="18" charset="0"/>
              <a:cs typeface="Times New Roman" panose="02020603050405020304" pitchFamily="18" charset="0"/>
            </a:endParaRPr>
          </a:p>
          <a:p>
            <a:pPr algn="just">
              <a:buClr>
                <a:srgbClr val="FF0000"/>
              </a:buClr>
              <a:buSzPct val="145000"/>
              <a:buFont typeface="Times New Roman" panose="02020603050405020304" pitchFamily="18" charset="0"/>
              <a:buChar char="×"/>
            </a:pPr>
            <a:r>
              <a:rPr lang="ru-RU" sz="2200" dirty="0" err="1">
                <a:latin typeface="Times New Roman" panose="02020603050405020304" pitchFamily="18" charset="0"/>
                <a:cs typeface="Times New Roman" panose="02020603050405020304" pitchFamily="18" charset="0"/>
              </a:rPr>
              <a:t>С</a:t>
            </a:r>
            <a:r>
              <a:rPr lang="ru-RU" sz="2200" dirty="0" err="1" smtClean="0">
                <a:latin typeface="Times New Roman" panose="02020603050405020304" pitchFamily="18" charset="0"/>
                <a:cs typeface="Times New Roman" panose="02020603050405020304" pitchFamily="18" charset="0"/>
              </a:rPr>
              <a:t>өйлесуге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орын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ауыстыруға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тестілеу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материалдарымен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алмасуға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аудиториядан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алып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шығуға</a:t>
            </a:r>
            <a:r>
              <a:rPr lang="ru-RU" sz="2200" dirty="0">
                <a:latin typeface="Times New Roman" panose="02020603050405020304" pitchFamily="18" charset="0"/>
                <a:cs typeface="Times New Roman" panose="02020603050405020304" pitchFamily="18" charset="0"/>
              </a:rPr>
              <a:t>;</a:t>
            </a:r>
          </a:p>
          <a:p>
            <a:pPr algn="just">
              <a:buClr>
                <a:srgbClr val="FF0000"/>
              </a:buClr>
              <a:buSzPct val="145000"/>
              <a:buFont typeface="Times New Roman" panose="02020603050405020304" pitchFamily="18" charset="0"/>
              <a:buChar char="×"/>
            </a:pPr>
            <a:endParaRPr lang="ru-RU" sz="2200" dirty="0">
              <a:latin typeface="Times New Roman" panose="02020603050405020304" pitchFamily="18" charset="0"/>
              <a:cs typeface="Times New Roman" panose="02020603050405020304" pitchFamily="18" charset="0"/>
            </a:endParaRPr>
          </a:p>
          <a:p>
            <a:pPr algn="just">
              <a:buClr>
                <a:srgbClr val="FF0000"/>
              </a:buClr>
              <a:buSzPct val="145000"/>
              <a:buFont typeface="Times New Roman" panose="02020603050405020304" pitchFamily="18" charset="0"/>
              <a:buChar char="×"/>
            </a:pPr>
            <a:r>
              <a:rPr lang="ru-RU" sz="2200" dirty="0" err="1">
                <a:latin typeface="Times New Roman" panose="02020603050405020304" pitchFamily="18" charset="0"/>
                <a:cs typeface="Times New Roman" panose="02020603050405020304" pitchFamily="18" charset="0"/>
              </a:rPr>
              <a:t>Ұялы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байланыс</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құралдарын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және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басқа</a:t>
            </a:r>
            <a:r>
              <a:rPr lang="ru-RU" sz="2200" dirty="0">
                <a:latin typeface="Times New Roman" panose="02020603050405020304" pitchFamily="18" charset="0"/>
                <a:cs typeface="Times New Roman" panose="02020603050405020304" pitchFamily="18" charset="0"/>
              </a:rPr>
              <a:t> да </a:t>
            </a:r>
            <a:r>
              <a:rPr lang="ru-RU" sz="2200" dirty="0" err="1">
                <a:latin typeface="Times New Roman" panose="02020603050405020304" pitchFamily="18" charset="0"/>
                <a:cs typeface="Times New Roman" panose="02020603050405020304" pitchFamily="18" charset="0"/>
              </a:rPr>
              <a:t>электрондық</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құралдарын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оқу-әдістемелік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құралдарды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шпаргалкаларды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калькуляторды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пайдалануына</a:t>
            </a:r>
            <a:r>
              <a:rPr lang="ru-RU" sz="2200" dirty="0">
                <a:latin typeface="Times New Roman" panose="02020603050405020304" pitchFamily="18" charset="0"/>
                <a:cs typeface="Times New Roman" panose="02020603050405020304" pitchFamily="18" charset="0"/>
              </a:rPr>
              <a:t>;</a:t>
            </a:r>
          </a:p>
          <a:p>
            <a:pPr algn="just">
              <a:buClr>
                <a:srgbClr val="FF0000"/>
              </a:buClr>
              <a:buSzPct val="145000"/>
              <a:buFont typeface="Times New Roman" panose="02020603050405020304" pitchFamily="18" charset="0"/>
              <a:buChar char="×"/>
            </a:pPr>
            <a:endParaRPr lang="ru-RU" sz="2200" dirty="0">
              <a:latin typeface="Times New Roman" panose="02020603050405020304" pitchFamily="18" charset="0"/>
              <a:cs typeface="Times New Roman" panose="02020603050405020304" pitchFamily="18" charset="0"/>
            </a:endParaRPr>
          </a:p>
          <a:p>
            <a:pPr algn="just">
              <a:buClr>
                <a:srgbClr val="FF0000"/>
              </a:buClr>
              <a:buSzPct val="145000"/>
              <a:buFont typeface="Times New Roman" panose="02020603050405020304" pitchFamily="18" charset="0"/>
              <a:buChar char="×"/>
            </a:pPr>
            <a:r>
              <a:rPr lang="ru-RU" sz="2200" dirty="0" err="1">
                <a:latin typeface="Times New Roman" panose="02020603050405020304" pitchFamily="18" charset="0"/>
                <a:cs typeface="Times New Roman" panose="02020603050405020304" pitchFamily="18" charset="0"/>
              </a:rPr>
              <a:t>Тестілеу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материалдарын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жауап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парағы</a:t>
            </a:r>
            <a:r>
              <a:rPr lang="ru-RU" sz="2200" dirty="0">
                <a:latin typeface="Times New Roman" panose="02020603050405020304" pitchFamily="18" charset="0"/>
                <a:cs typeface="Times New Roman" panose="02020603050405020304" pitchFamily="18" charset="0"/>
              </a:rPr>
              <a:t> мен </a:t>
            </a:r>
            <a:r>
              <a:rPr lang="ru-RU" sz="2200" dirty="0" err="1">
                <a:latin typeface="Times New Roman" panose="02020603050405020304" pitchFamily="18" charset="0"/>
                <a:cs typeface="Times New Roman" panose="02020603050405020304" pitchFamily="18" charset="0"/>
              </a:rPr>
              <a:t>кітапшалар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умаждауға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беттерді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жыртуға</a:t>
            </a:r>
            <a:r>
              <a:rPr lang="ru-RU" sz="2200" dirty="0">
                <a:latin typeface="Times New Roman" panose="02020603050405020304" pitchFamily="18" charset="0"/>
                <a:cs typeface="Times New Roman" panose="02020603050405020304" pitchFamily="18" charset="0"/>
              </a:rPr>
              <a:t>;</a:t>
            </a:r>
          </a:p>
          <a:p>
            <a:pPr algn="just">
              <a:buClr>
                <a:srgbClr val="FF0000"/>
              </a:buClr>
              <a:buSzPct val="145000"/>
              <a:buFont typeface="Times New Roman" panose="02020603050405020304" pitchFamily="18" charset="0"/>
              <a:buChar char="×"/>
            </a:pPr>
            <a:endParaRPr lang="ru-RU" sz="2200" dirty="0">
              <a:latin typeface="Times New Roman" panose="02020603050405020304" pitchFamily="18" charset="0"/>
              <a:cs typeface="Times New Roman" panose="02020603050405020304" pitchFamily="18" charset="0"/>
            </a:endParaRPr>
          </a:p>
          <a:p>
            <a:pPr algn="just">
              <a:buClr>
                <a:srgbClr val="FF0000"/>
              </a:buClr>
              <a:buSzPct val="145000"/>
              <a:buFont typeface="Times New Roman" panose="02020603050405020304" pitchFamily="18" charset="0"/>
              <a:buChar char="×"/>
            </a:pPr>
            <a:r>
              <a:rPr lang="ru-RU" sz="2200" dirty="0">
                <a:latin typeface="Times New Roman" panose="02020603050405020304" pitchFamily="18" charset="0"/>
                <a:cs typeface="Times New Roman" panose="02020603050405020304" pitchFamily="18" charset="0"/>
              </a:rPr>
              <a:t>корректор </a:t>
            </a:r>
            <a:r>
              <a:rPr lang="ru-RU" sz="2200" dirty="0" err="1">
                <a:latin typeface="Times New Roman" panose="02020603050405020304" pitchFamily="18" charset="0"/>
                <a:cs typeface="Times New Roman" panose="02020603050405020304" pitchFamily="18" charset="0"/>
              </a:rPr>
              <a:t>сұйықтығын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қолдануға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жауап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парағының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бояуға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қарастырылмаған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секторларын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бояу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жауап</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парағының</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нөмірі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арқылы</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бүлдіруге</a:t>
            </a:r>
            <a:r>
              <a:rPr lang="ru-RU" sz="2200" dirty="0">
                <a:latin typeface="Times New Roman" panose="02020603050405020304" pitchFamily="18" charset="0"/>
                <a:cs typeface="Times New Roman" panose="02020603050405020304" pitchFamily="18" charset="0"/>
              </a:rPr>
              <a:t>;</a:t>
            </a:r>
          </a:p>
          <a:p>
            <a:pPr algn="just">
              <a:buClr>
                <a:srgbClr val="FF0000"/>
              </a:buClr>
              <a:buSzPct val="145000"/>
              <a:buFont typeface="Times New Roman" panose="02020603050405020304" pitchFamily="18" charset="0"/>
              <a:buChar char="×"/>
            </a:pPr>
            <a:endParaRPr lang="ru-RU" sz="2200" dirty="0">
              <a:latin typeface="Times New Roman" panose="02020603050405020304" pitchFamily="18" charset="0"/>
              <a:cs typeface="Times New Roman" panose="02020603050405020304" pitchFamily="18" charset="0"/>
            </a:endParaRPr>
          </a:p>
          <a:p>
            <a:pPr algn="just">
              <a:buClr>
                <a:srgbClr val="FF0000"/>
              </a:buClr>
              <a:buSzPct val="145000"/>
              <a:buFont typeface="Times New Roman" panose="02020603050405020304" pitchFamily="18" charset="0"/>
              <a:buChar char="×"/>
            </a:pPr>
            <a:r>
              <a:rPr lang="ru-RU" sz="2200" dirty="0" err="1">
                <a:latin typeface="Times New Roman" panose="02020603050405020304" pitchFamily="18" charset="0"/>
                <a:cs typeface="Times New Roman" panose="02020603050405020304" pitchFamily="18" charset="0"/>
              </a:rPr>
              <a:t>Тестілеуге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берілген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уақыт</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аяқталған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кезде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тестілеу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материалдарын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уақытында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кезекшіге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тапсыру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тапсырмаған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жағдайда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нәтижелер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қабылданбайды</a:t>
            </a:r>
            <a:r>
              <a:rPr lang="ru-RU" sz="2200" dirty="0" smtClean="0">
                <a:latin typeface="Times New Roman" panose="02020603050405020304" pitchFamily="18" charset="0"/>
                <a:cs typeface="Times New Roman" panose="02020603050405020304" pitchFamily="18" charset="0"/>
              </a:rPr>
              <a:t>;</a:t>
            </a:r>
          </a:p>
          <a:p>
            <a:pPr algn="just">
              <a:buClr>
                <a:srgbClr val="FF0000"/>
              </a:buClr>
              <a:buSzPct val="145000"/>
              <a:buFont typeface="Times New Roman" panose="02020603050405020304" pitchFamily="18" charset="0"/>
              <a:buChar char="×"/>
            </a:pPr>
            <a:endParaRPr lang="ru-RU" sz="2200" dirty="0" smtClean="0">
              <a:latin typeface="Times New Roman" panose="02020603050405020304" pitchFamily="18" charset="0"/>
              <a:cs typeface="Times New Roman" panose="02020603050405020304" pitchFamily="18" charset="0"/>
            </a:endParaRPr>
          </a:p>
          <a:p>
            <a:pPr algn="just">
              <a:buClr>
                <a:srgbClr val="FF0000"/>
              </a:buClr>
              <a:buSzPct val="145000"/>
              <a:buFont typeface="Times New Roman" panose="02020603050405020304" pitchFamily="18" charset="0"/>
              <a:buChar char="×"/>
            </a:pPr>
            <a:r>
              <a:rPr lang="ru-RU" sz="2200" dirty="0" err="1">
                <a:latin typeface="Times New Roman" panose="02020603050405020304" pitchFamily="18" charset="0"/>
                <a:cs typeface="Times New Roman" panose="02020603050405020304" pitchFamily="18" charset="0"/>
              </a:rPr>
              <a:t>Қауіпсіздік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жүйесіне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қасақана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зиян</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келтіруге</a:t>
            </a:r>
            <a:r>
              <a:rPr lang="ru-RU" sz="2200" dirty="0">
                <a:latin typeface="Times New Roman" panose="02020603050405020304" pitchFamily="18" charset="0"/>
                <a:cs typeface="Times New Roman" panose="02020603050405020304" pitchFamily="18" charset="0"/>
              </a:rPr>
              <a:t>.</a:t>
            </a:r>
          </a:p>
          <a:p>
            <a:pPr algn="just">
              <a:buClr>
                <a:srgbClr val="FF0000"/>
              </a:buClr>
              <a:buSzPct val="145000"/>
              <a:buFont typeface="Times New Roman" panose="02020603050405020304" pitchFamily="18" charset="0"/>
              <a:buChar char="×"/>
            </a:pPr>
            <a:endParaRPr lang="ru-RU" sz="2200" dirty="0">
              <a:latin typeface="Times New Roman" panose="02020603050405020304" pitchFamily="18" charset="0"/>
              <a:cs typeface="Times New Roman" panose="02020603050405020304" pitchFamily="18" charset="0"/>
            </a:endParaRPr>
          </a:p>
          <a:p>
            <a:pPr algn="just">
              <a:buClr>
                <a:srgbClr val="FF0000"/>
              </a:buClr>
              <a:buSzPct val="145000"/>
              <a:buFont typeface="Times New Roman" panose="02020603050405020304" pitchFamily="18" charset="0"/>
              <a:buChar char="×"/>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2160471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2048</TotalTime>
  <Words>1771</Words>
  <Application>Microsoft Office PowerPoint</Application>
  <PresentationFormat>Экран (4:3)</PresentationFormat>
  <Paragraphs>195</Paragraphs>
  <Slides>19</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ҰЛТТЫҚ БІРЫҢҒАЙ ТЕСТІЛЕУ</vt:lpstr>
      <vt:lpstr>Слайд 2</vt:lpstr>
      <vt:lpstr>Слайд 3</vt:lpstr>
      <vt:lpstr>ҰБТ мерзімі</vt:lpstr>
      <vt:lpstr>ҰБТ-ға өтініш беру:</vt:lpstr>
      <vt:lpstr>ҰБТ-ға өтініш беру:</vt:lpstr>
      <vt:lpstr>Рұқсаттама алу</vt:lpstr>
      <vt:lpstr>ҰБТ өткізу</vt:lpstr>
      <vt:lpstr>Тыйым салынады</vt:lpstr>
      <vt:lpstr>ҰБТ форматы</vt:lpstr>
      <vt:lpstr>ҰБТ форматы</vt:lpstr>
      <vt:lpstr>Нәтижелер</vt:lpstr>
      <vt:lpstr>Апелляция</vt:lpstr>
      <vt:lpstr>Тамыз айындағы ҰБТ</vt:lpstr>
      <vt:lpstr>Шығармашылық емтихан</vt:lpstr>
      <vt:lpstr>Арнаулы емтихандар</vt:lpstr>
      <vt:lpstr>Жоғары білімнің білім беру грантын беру конкурсы</vt:lpstr>
      <vt:lpstr>Қабылдау</vt:lpstr>
      <vt:lpstr>ҰБТ-ға дайындық</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ЕДИНОЕ НАЦИОНАЛЬНОЕ ТЕСТИРОВАНИЕ</dc:title>
  <dc:creator>Магжан Иманжанов</dc:creator>
  <cp:lastModifiedBy>Admin</cp:lastModifiedBy>
  <cp:revision>119</cp:revision>
  <cp:lastPrinted>2020-04-27T06:03:20Z</cp:lastPrinted>
  <dcterms:created xsi:type="dcterms:W3CDTF">2020-03-30T14:47:48Z</dcterms:created>
  <dcterms:modified xsi:type="dcterms:W3CDTF">2020-12-02T05:46:23Z</dcterms:modified>
</cp:coreProperties>
</file>