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9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382" r:id="rId2"/>
    <p:sldId id="257" r:id="rId3"/>
    <p:sldId id="383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20" r:id="rId29"/>
  </p:sldIdLst>
  <p:sldSz cx="18288000" cy="10287000"/>
  <p:notesSz cx="6858000" cy="9144000"/>
  <p:embeddedFontLst>
    <p:embeddedFont>
      <p:font typeface="Tex Gyre Termes Bold" charset="0"/>
      <p:regular r:id="rId31"/>
    </p:embeddedFont>
    <p:embeddedFont>
      <p:font typeface="Clear Sans Regular" charset="0"/>
      <p:regular r:id="rId32"/>
    </p:embeddedFont>
    <p:embeddedFont>
      <p:font typeface="Tex Gyre Termes" charset="0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Clear Sans Regular Bold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2" autoAdjust="0"/>
  </p:normalViewPr>
  <p:slideViewPr>
    <p:cSldViewPr>
      <p:cViewPr>
        <p:scale>
          <a:sx n="40" d="100"/>
          <a:sy n="40" d="100"/>
        </p:scale>
        <p:origin x="-104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image" Target="../media/image6.jpeg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0"/>
      <c:depthPercent val="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01924759405113E-2"/>
          <c:y val="3.944139953411098E-2"/>
          <c:w val="0.93717585301837836"/>
          <c:h val="0.627703898322729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ІІI тоқсан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Лист1!$A$2:$A$14</c:f>
              <c:strCache>
                <c:ptCount val="13"/>
                <c:pt idx="0">
                  <c:v>2 «А»</c:v>
                </c:pt>
                <c:pt idx="1">
                  <c:v>2 «Ә»</c:v>
                </c:pt>
                <c:pt idx="2">
                  <c:v>2 «Б»</c:v>
                </c:pt>
                <c:pt idx="3">
                  <c:v>2 «В»</c:v>
                </c:pt>
                <c:pt idx="4">
                  <c:v>2 «Г»</c:v>
                </c:pt>
                <c:pt idx="5">
                  <c:v>2 «Ғ»</c:v>
                </c:pt>
                <c:pt idx="6">
                  <c:v>2 «Д»</c:v>
                </c:pt>
                <c:pt idx="7">
                  <c:v>2 «Е»</c:v>
                </c:pt>
                <c:pt idx="8">
                  <c:v>2 «Ж»</c:v>
                </c:pt>
                <c:pt idx="9">
                  <c:v>2 «З»</c:v>
                </c:pt>
                <c:pt idx="10">
                  <c:v>2 «И»</c:v>
                </c:pt>
                <c:pt idx="11">
                  <c:v>2 «К»</c:v>
                </c:pt>
                <c:pt idx="12">
                  <c:v>2 «Қ»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64</c:v>
                </c:pt>
                <c:pt idx="1">
                  <c:v>61</c:v>
                </c:pt>
                <c:pt idx="2">
                  <c:v>69.23</c:v>
                </c:pt>
                <c:pt idx="3">
                  <c:v>71</c:v>
                </c:pt>
                <c:pt idx="4">
                  <c:v>62.5</c:v>
                </c:pt>
                <c:pt idx="5">
                  <c:v>74.069999999999993</c:v>
                </c:pt>
                <c:pt idx="6">
                  <c:v>65.22</c:v>
                </c:pt>
                <c:pt idx="7">
                  <c:v>62.5</c:v>
                </c:pt>
                <c:pt idx="8">
                  <c:v>59.1</c:v>
                </c:pt>
                <c:pt idx="9">
                  <c:v>73.08</c:v>
                </c:pt>
                <c:pt idx="10">
                  <c:v>62</c:v>
                </c:pt>
                <c:pt idx="11">
                  <c:v>64</c:v>
                </c:pt>
                <c:pt idx="12">
                  <c:v>68.180000000000007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spPr>
            <a:solidFill>
              <a:srgbClr val="FFFF00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dLbls>
            <c:delete val="1"/>
          </c:dLbls>
          <c:cat>
            <c:strRef>
              <c:f>Лист1!$A$2:$A$14</c:f>
              <c:strCache>
                <c:ptCount val="13"/>
                <c:pt idx="0">
                  <c:v>2 «А»</c:v>
                </c:pt>
                <c:pt idx="1">
                  <c:v>2 «Ә»</c:v>
                </c:pt>
                <c:pt idx="2">
                  <c:v>2 «Б»</c:v>
                </c:pt>
                <c:pt idx="3">
                  <c:v>2 «В»</c:v>
                </c:pt>
                <c:pt idx="4">
                  <c:v>2 «Г»</c:v>
                </c:pt>
                <c:pt idx="5">
                  <c:v>2 «Ғ»</c:v>
                </c:pt>
                <c:pt idx="6">
                  <c:v>2 «Д»</c:v>
                </c:pt>
                <c:pt idx="7">
                  <c:v>2 «Е»</c:v>
                </c:pt>
                <c:pt idx="8">
                  <c:v>2 «Ж»</c:v>
                </c:pt>
                <c:pt idx="9">
                  <c:v>2 «З»</c:v>
                </c:pt>
                <c:pt idx="10">
                  <c:v>2 «И»</c:v>
                </c:pt>
                <c:pt idx="11">
                  <c:v>2 «К»</c:v>
                </c:pt>
                <c:pt idx="12">
                  <c:v>2 «Қ»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72</c:v>
                </c:pt>
                <c:pt idx="1">
                  <c:v>68.180000000000007</c:v>
                </c:pt>
                <c:pt idx="2">
                  <c:v>77</c:v>
                </c:pt>
                <c:pt idx="3">
                  <c:v>74</c:v>
                </c:pt>
                <c:pt idx="4">
                  <c:v>65.22</c:v>
                </c:pt>
                <c:pt idx="5">
                  <c:v>77.78</c:v>
                </c:pt>
                <c:pt idx="6">
                  <c:v>74</c:v>
                </c:pt>
                <c:pt idx="7">
                  <c:v>66.67</c:v>
                </c:pt>
                <c:pt idx="8">
                  <c:v>59.1</c:v>
                </c:pt>
                <c:pt idx="9">
                  <c:v>76</c:v>
                </c:pt>
                <c:pt idx="10">
                  <c:v>65.22</c:v>
                </c:pt>
                <c:pt idx="11">
                  <c:v>72</c:v>
                </c:pt>
                <c:pt idx="12">
                  <c:v>71.430000000000007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gapDepth val="232"/>
        <c:shape val="cylinder"/>
        <c:axId val="208936448"/>
        <c:axId val="212220096"/>
        <c:axId val="0"/>
      </c:bar3DChart>
      <c:catAx>
        <c:axId val="2089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12220096"/>
        <c:crosses val="autoZero"/>
        <c:auto val="1"/>
        <c:lblAlgn val="ctr"/>
        <c:lblOffset val="100"/>
        <c:noMultiLvlLbl val="0"/>
      </c:catAx>
      <c:valAx>
        <c:axId val="2122200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089364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vert="horz"/>
          <a:lstStyle/>
          <a:p>
            <a:pPr rtl="0">
              <a:defRPr sz="1600"/>
            </a:pPr>
            <a:endParaRPr lang="ru-RU"/>
          </a:p>
        </c:txPr>
      </c:dTable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IІI тоқсан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  <c:pt idx="10">
                  <c:v> «И»</c:v>
                </c:pt>
                <c:pt idx="11">
                  <c:v> «К»</c:v>
                </c:pt>
                <c:pt idx="12">
                  <c:v> «Қ»</c:v>
                </c:pt>
                <c:pt idx="13">
                  <c:v> «Л»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57.690000000000005</c:v>
                </c:pt>
                <c:pt idx="1">
                  <c:v>56</c:v>
                </c:pt>
                <c:pt idx="2">
                  <c:v>54.55</c:v>
                </c:pt>
                <c:pt idx="3">
                  <c:v>50</c:v>
                </c:pt>
                <c:pt idx="4">
                  <c:v>56</c:v>
                </c:pt>
                <c:pt idx="5">
                  <c:v>62.5</c:v>
                </c:pt>
                <c:pt idx="6">
                  <c:v>52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60</c:v>
                </c:pt>
                <c:pt idx="11">
                  <c:v>58.33</c:v>
                </c:pt>
                <c:pt idx="12">
                  <c:v>75</c:v>
                </c:pt>
                <c:pt idx="13">
                  <c:v>52.17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IV тоқсан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  <c:pt idx="10">
                  <c:v> «И»</c:v>
                </c:pt>
                <c:pt idx="11">
                  <c:v> «К»</c:v>
                </c:pt>
                <c:pt idx="12">
                  <c:v> «Қ»</c:v>
                </c:pt>
                <c:pt idx="13">
                  <c:v> «Л»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57.690000000000005</c:v>
                </c:pt>
                <c:pt idx="1">
                  <c:v>56</c:v>
                </c:pt>
                <c:pt idx="2">
                  <c:v>54.55</c:v>
                </c:pt>
                <c:pt idx="3">
                  <c:v>52.17</c:v>
                </c:pt>
                <c:pt idx="4">
                  <c:v>60</c:v>
                </c:pt>
                <c:pt idx="5">
                  <c:v>66.669999999999987</c:v>
                </c:pt>
                <c:pt idx="6">
                  <c:v>56</c:v>
                </c:pt>
                <c:pt idx="7">
                  <c:v>51.849999999999994</c:v>
                </c:pt>
                <c:pt idx="8">
                  <c:v>50</c:v>
                </c:pt>
                <c:pt idx="9">
                  <c:v>53.849999999999994</c:v>
                </c:pt>
                <c:pt idx="10">
                  <c:v>56</c:v>
                </c:pt>
                <c:pt idx="11">
                  <c:v>58.33</c:v>
                </c:pt>
                <c:pt idx="12">
                  <c:v>75</c:v>
                </c:pt>
                <c:pt idx="13">
                  <c:v>52.17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652224"/>
        <c:axId val="292751040"/>
      </c:barChart>
      <c:catAx>
        <c:axId val="28965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2751040"/>
        <c:crosses val="autoZero"/>
        <c:auto val="1"/>
        <c:lblAlgn val="ctr"/>
        <c:lblOffset val="100"/>
        <c:noMultiLvlLbl val="0"/>
      </c:catAx>
      <c:valAx>
        <c:axId val="292751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9652224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legend>
      <c:legendPos val="b"/>
      <c:layout/>
      <c:overlay val="0"/>
    </c:legend>
    <c:plotVisOnly val="1"/>
    <c:dispBlanksAs val="gap"/>
    <c:showDLblsOverMax val="0"/>
  </c:chart>
  <c:spPr>
    <a:solidFill>
      <a:srgbClr val="CCFFCC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floor>
    <c:sideWall>
      <c:thickness val="0"/>
    </c:sideWall>
    <c:backWall>
      <c:thickness val="0"/>
      <c:spPr>
        <a:solidFill>
          <a:srgbClr val="CCFFCC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ІIІ тоқсан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5"/>
              <c:layout>
                <c:manualLayout>
                  <c:x val="-1.4571847007998219E-2"/>
                  <c:y val="1.3852777336419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Сыныбы</c:v>
                </c:pt>
                <c:pt idx="1">
                  <c:v>Жалпы саны </c:v>
                </c:pt>
                <c:pt idx="2">
                  <c:v>Үздік</c:v>
                </c:pt>
                <c:pt idx="3">
                  <c:v>Екпінді</c:v>
                </c:pt>
                <c:pt idx="4">
                  <c:v>Орта </c:v>
                </c:pt>
                <c:pt idx="5">
                  <c:v>Білім сапасы</c:v>
                </c:pt>
                <c:pt idx="6">
                  <c:v>Орта балл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</c:v>
                </c:pt>
                <c:pt idx="1">
                  <c:v>343</c:v>
                </c:pt>
                <c:pt idx="2">
                  <c:v>48</c:v>
                </c:pt>
                <c:pt idx="3">
                  <c:v>144</c:v>
                </c:pt>
                <c:pt idx="4">
                  <c:v>151</c:v>
                </c:pt>
                <c:pt idx="5">
                  <c:v>55.97</c:v>
                </c:pt>
                <c:pt idx="6">
                  <c:v>3.69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9143694015996438E-2"/>
                  <c:y val="4.6175924454733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657477606398594E-2"/>
                  <c:y val="-1.1543981113683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486216409597868E-2"/>
                  <c:y val="4.6175924454733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Сыныбы</c:v>
                </c:pt>
                <c:pt idx="1">
                  <c:v>Жалпы саны </c:v>
                </c:pt>
                <c:pt idx="2">
                  <c:v>Үздік</c:v>
                </c:pt>
                <c:pt idx="3">
                  <c:v>Екпінді</c:v>
                </c:pt>
                <c:pt idx="4">
                  <c:v>Орта </c:v>
                </c:pt>
                <c:pt idx="5">
                  <c:v>Білім сапасы</c:v>
                </c:pt>
                <c:pt idx="6">
                  <c:v>Орта балл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</c:v>
                </c:pt>
                <c:pt idx="1">
                  <c:v>343</c:v>
                </c:pt>
                <c:pt idx="2">
                  <c:v>49</c:v>
                </c:pt>
                <c:pt idx="3">
                  <c:v>147</c:v>
                </c:pt>
                <c:pt idx="4">
                  <c:v>147</c:v>
                </c:pt>
                <c:pt idx="5">
                  <c:v>57.14</c:v>
                </c:pt>
                <c:pt idx="6">
                  <c:v>3.71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85581312"/>
        <c:axId val="292754496"/>
        <c:axId val="0"/>
      </c:bar3DChart>
      <c:catAx>
        <c:axId val="285581312"/>
        <c:scaling>
          <c:orientation val="minMax"/>
        </c:scaling>
        <c:delete val="1"/>
        <c:axPos val="b"/>
        <c:majorTickMark val="none"/>
        <c:minorTickMark val="none"/>
        <c:tickLblPos val="nextTo"/>
        <c:crossAx val="292754496"/>
        <c:crosses val="autoZero"/>
        <c:auto val="1"/>
        <c:lblAlgn val="ctr"/>
        <c:lblOffset val="100"/>
        <c:noMultiLvlLbl val="0"/>
      </c:catAx>
      <c:valAx>
        <c:axId val="292754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8558131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38100" cap="flat" cmpd="sng" algn="ctr">
            <a:solidFill>
              <a:schemeClr val="accent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rgbClr val="FFFF99"/>
        </a:solidFill>
      </c:spPr>
    </c:plotArea>
    <c:legend>
      <c:legendPos val="t"/>
      <c:layout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2E7FE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0"/>
      <c:rotY val="0"/>
      <c:depthPercent val="60"/>
      <c:rAngAx val="0"/>
      <c:perspective val="0"/>
    </c:view3D>
    <c:floor>
      <c:thickness val="0"/>
    </c:floor>
    <c:sideWall>
      <c:thickness val="0"/>
    </c:sideWall>
    <c:back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4.0601924759405092E-2"/>
          <c:y val="3.9441399534110896E-2"/>
          <c:w val="0.94412029746282022"/>
          <c:h val="0.625424702179057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ІII тоқсан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Лист1!$A$2:$A$14</c:f>
              <c:strCache>
                <c:ptCount val="13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  <c:pt idx="10">
                  <c:v> «И»</c:v>
                </c:pt>
                <c:pt idx="11">
                  <c:v> «К»</c:v>
                </c:pt>
                <c:pt idx="12">
                  <c:v> «Қ»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61.54</c:v>
                </c:pt>
                <c:pt idx="1">
                  <c:v>57.69</c:v>
                </c:pt>
                <c:pt idx="2">
                  <c:v>58.33</c:v>
                </c:pt>
                <c:pt idx="3">
                  <c:v>58.33</c:v>
                </c:pt>
                <c:pt idx="4">
                  <c:v>66.67</c:v>
                </c:pt>
                <c:pt idx="5">
                  <c:v>56</c:v>
                </c:pt>
                <c:pt idx="6">
                  <c:v>50</c:v>
                </c:pt>
                <c:pt idx="7">
                  <c:v>48.15</c:v>
                </c:pt>
                <c:pt idx="8">
                  <c:v>68</c:v>
                </c:pt>
                <c:pt idx="9">
                  <c:v>57.69</c:v>
                </c:pt>
                <c:pt idx="10">
                  <c:v>52</c:v>
                </c:pt>
                <c:pt idx="11">
                  <c:v>64</c:v>
                </c:pt>
                <c:pt idx="12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invertIfNegative val="0"/>
          <c:cat>
            <c:strRef>
              <c:f>Лист1!$A$2:$A$14</c:f>
              <c:strCache>
                <c:ptCount val="13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  <c:pt idx="10">
                  <c:v> «И»</c:v>
                </c:pt>
                <c:pt idx="11">
                  <c:v> «К»</c:v>
                </c:pt>
                <c:pt idx="12">
                  <c:v> «Қ»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63</c:v>
                </c:pt>
                <c:pt idx="1">
                  <c:v>57.69</c:v>
                </c:pt>
                <c:pt idx="2">
                  <c:v>56</c:v>
                </c:pt>
                <c:pt idx="3">
                  <c:v>59.09</c:v>
                </c:pt>
                <c:pt idx="4">
                  <c:v>66.67</c:v>
                </c:pt>
                <c:pt idx="5">
                  <c:v>56</c:v>
                </c:pt>
                <c:pt idx="6">
                  <c:v>56</c:v>
                </c:pt>
                <c:pt idx="7">
                  <c:v>48.15</c:v>
                </c:pt>
                <c:pt idx="8">
                  <c:v>66.67</c:v>
                </c:pt>
                <c:pt idx="9">
                  <c:v>63</c:v>
                </c:pt>
                <c:pt idx="10">
                  <c:v>52.17</c:v>
                </c:pt>
                <c:pt idx="11">
                  <c:v>64</c:v>
                </c:pt>
                <c:pt idx="12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285582336"/>
        <c:axId val="293626432"/>
        <c:axId val="0"/>
      </c:bar3DChart>
      <c:catAx>
        <c:axId val="285582336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93626432"/>
        <c:crosses val="autoZero"/>
        <c:auto val="1"/>
        <c:lblAlgn val="ctr"/>
        <c:lblOffset val="100"/>
        <c:noMultiLvlLbl val="0"/>
      </c:catAx>
      <c:valAx>
        <c:axId val="29362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855823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vert="horz"/>
          <a:lstStyle/>
          <a:p>
            <a:pPr rtl="0">
              <a:defRPr sz="1400"/>
            </a:pPr>
            <a:endParaRPr lang="ru-RU"/>
          </a:p>
        </c:txPr>
      </c:dTable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floor>
    <c:sideWall>
      <c:thickness val="0"/>
    </c:sideWall>
    <c:backWall>
      <c:thickness val="0"/>
      <c:spPr>
        <a:solidFill>
          <a:srgbClr val="CCFFCC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ІIІ тоқсан</c:v>
                </c:pt>
              </c:strCache>
            </c:strRef>
          </c:tx>
          <c:spPr>
            <a:solidFill>
              <a:srgbClr val="CC66FF"/>
            </a:solidFill>
          </c:spPr>
          <c:invertIfNegative val="0"/>
          <c:dLbls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Сыныбы</c:v>
                </c:pt>
                <c:pt idx="1">
                  <c:v>Жалпы саны </c:v>
                </c:pt>
                <c:pt idx="2">
                  <c:v>Үздік</c:v>
                </c:pt>
                <c:pt idx="3">
                  <c:v>Екпінді</c:v>
                </c:pt>
                <c:pt idx="4">
                  <c:v>Орта </c:v>
                </c:pt>
                <c:pt idx="5">
                  <c:v>Білім сапасы</c:v>
                </c:pt>
                <c:pt idx="6">
                  <c:v>Орта балл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</c:v>
                </c:pt>
                <c:pt idx="1">
                  <c:v>331</c:v>
                </c:pt>
                <c:pt idx="2">
                  <c:v>48</c:v>
                </c:pt>
                <c:pt idx="3">
                  <c:v>143</c:v>
                </c:pt>
                <c:pt idx="4">
                  <c:v>140</c:v>
                </c:pt>
                <c:pt idx="5">
                  <c:v>57.7</c:v>
                </c:pt>
                <c:pt idx="6">
                  <c:v>3.71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47721399135969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486216409597868E-2"/>
                  <c:y val="3.363339822927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400585811197511E-2"/>
                  <c:y val="-1.201192793902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7721399135969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28592350399911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Сыныбы</c:v>
                </c:pt>
                <c:pt idx="1">
                  <c:v>Жалпы саны </c:v>
                </c:pt>
                <c:pt idx="2">
                  <c:v>Үздік</c:v>
                </c:pt>
                <c:pt idx="3">
                  <c:v>Екпінді</c:v>
                </c:pt>
                <c:pt idx="4">
                  <c:v>Орта </c:v>
                </c:pt>
                <c:pt idx="5">
                  <c:v>Білім сапасы</c:v>
                </c:pt>
                <c:pt idx="6">
                  <c:v>Орта балл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</c:v>
                </c:pt>
                <c:pt idx="1">
                  <c:v>328</c:v>
                </c:pt>
                <c:pt idx="2">
                  <c:v>43</c:v>
                </c:pt>
                <c:pt idx="3">
                  <c:v>149</c:v>
                </c:pt>
                <c:pt idx="4">
                  <c:v>136</c:v>
                </c:pt>
                <c:pt idx="5">
                  <c:v>58.53</c:v>
                </c:pt>
                <c:pt idx="6">
                  <c:v>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3169664"/>
        <c:axId val="292755648"/>
        <c:axId val="0"/>
      </c:bar3DChart>
      <c:catAx>
        <c:axId val="293169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292755648"/>
        <c:crosses val="autoZero"/>
        <c:auto val="1"/>
        <c:lblAlgn val="ctr"/>
        <c:lblOffset val="100"/>
        <c:noMultiLvlLbl val="0"/>
      </c:catAx>
      <c:valAx>
        <c:axId val="292755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93169664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38100" cap="flat" cmpd="sng" algn="ctr">
            <a:solidFill>
              <a:schemeClr val="accent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rgbClr val="FFFF99"/>
        </a:solidFill>
      </c:spPr>
    </c:plotArea>
    <c:legend>
      <c:legendPos val="t"/>
      <c:layout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2E7FE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0"/>
      <c:rotY val="0"/>
      <c:depthPercent val="60"/>
      <c:rAngAx val="0"/>
      <c:perspective val="0"/>
    </c:view3D>
    <c:floor>
      <c:thickness val="0"/>
    </c:floor>
    <c:sideWall>
      <c:thickness val="0"/>
    </c:sideWall>
    <c:back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4.0601924759405092E-2"/>
          <c:y val="3.9441399534110896E-2"/>
          <c:w val="0.94412029746282045"/>
          <c:h val="0.62542470217905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IIІ тоқсан</c:v>
                </c:pt>
              </c:strCache>
            </c:strRef>
          </c:tx>
          <c:spPr>
            <a:solidFill>
              <a:srgbClr val="45F22E"/>
            </a:solidFill>
          </c:spPr>
          <c:invertIfNegative val="0"/>
          <c:cat>
            <c:strRef>
              <c:f>Лист1!$A$2:$A$13</c:f>
              <c:strCache>
                <c:ptCount val="12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  <c:pt idx="10">
                  <c:v> «И»</c:v>
                </c:pt>
                <c:pt idx="11">
                  <c:v> «К»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56.52</c:v>
                </c:pt>
                <c:pt idx="1">
                  <c:v>54.17</c:v>
                </c:pt>
                <c:pt idx="2">
                  <c:v>54.55</c:v>
                </c:pt>
                <c:pt idx="3">
                  <c:v>56.52</c:v>
                </c:pt>
                <c:pt idx="4">
                  <c:v>56</c:v>
                </c:pt>
                <c:pt idx="5">
                  <c:v>54.17</c:v>
                </c:pt>
                <c:pt idx="6">
                  <c:v>53.849999999999994</c:v>
                </c:pt>
                <c:pt idx="7">
                  <c:v>52</c:v>
                </c:pt>
                <c:pt idx="8">
                  <c:v>56.52</c:v>
                </c:pt>
                <c:pt idx="9">
                  <c:v>54.17</c:v>
                </c:pt>
                <c:pt idx="10">
                  <c:v>52.17</c:v>
                </c:pt>
                <c:pt idx="11">
                  <c:v>52.17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IV тоқсан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FFFF00"/>
              </a:solidFill>
            </a:ln>
          </c:spPr>
          <c:invertIfNegative val="0"/>
          <c:cat>
            <c:strRef>
              <c:f>Лист1!$A$2:$A$13</c:f>
              <c:strCache>
                <c:ptCount val="12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  <c:pt idx="10">
                  <c:v> «И»</c:v>
                </c:pt>
                <c:pt idx="11">
                  <c:v> «К»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60.87</c:v>
                </c:pt>
                <c:pt idx="1">
                  <c:v>54.17</c:v>
                </c:pt>
                <c:pt idx="2">
                  <c:v>50</c:v>
                </c:pt>
                <c:pt idx="3">
                  <c:v>56.52</c:v>
                </c:pt>
                <c:pt idx="4">
                  <c:v>60</c:v>
                </c:pt>
                <c:pt idx="5">
                  <c:v>54.17</c:v>
                </c:pt>
                <c:pt idx="6">
                  <c:v>54.17</c:v>
                </c:pt>
                <c:pt idx="7">
                  <c:v>52</c:v>
                </c:pt>
                <c:pt idx="8">
                  <c:v>58.33</c:v>
                </c:pt>
                <c:pt idx="9">
                  <c:v>56.52</c:v>
                </c:pt>
                <c:pt idx="10">
                  <c:v>56.52</c:v>
                </c:pt>
                <c:pt idx="11">
                  <c:v>56.52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293170688"/>
        <c:axId val="293631040"/>
        <c:axId val="0"/>
      </c:bar3DChart>
      <c:catAx>
        <c:axId val="29317068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93631040"/>
        <c:crosses val="autoZero"/>
        <c:auto val="1"/>
        <c:lblAlgn val="ctr"/>
        <c:lblOffset val="100"/>
        <c:noMultiLvlLbl val="0"/>
      </c:catAx>
      <c:valAx>
        <c:axId val="29363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931706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vert="horz"/>
          <a:lstStyle/>
          <a:p>
            <a:pPr rtl="0">
              <a:defRPr sz="1400"/>
            </a:pPr>
            <a:endParaRPr lang="ru-RU"/>
          </a:p>
        </c:txPr>
      </c:dTable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55314863143946"/>
          <c:y val="2.3181100677420293E-2"/>
          <c:w val="0.72745409370668968"/>
          <c:h val="0.64698230879715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ІII тоқсан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Сыныбы</c:v>
                </c:pt>
                <c:pt idx="1">
                  <c:v>Жалпы саны </c:v>
                </c:pt>
                <c:pt idx="2">
                  <c:v>Үздік</c:v>
                </c:pt>
                <c:pt idx="3">
                  <c:v>Екпінді</c:v>
                </c:pt>
                <c:pt idx="4">
                  <c:v>Орта</c:v>
                </c:pt>
                <c:pt idx="5">
                  <c:v>Білім сапасы</c:v>
                </c:pt>
                <c:pt idx="6">
                  <c:v>Орта баға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</c:v>
                </c:pt>
                <c:pt idx="1">
                  <c:v>285</c:v>
                </c:pt>
                <c:pt idx="2">
                  <c:v>38</c:v>
                </c:pt>
                <c:pt idx="3">
                  <c:v>117</c:v>
                </c:pt>
                <c:pt idx="4">
                  <c:v>130</c:v>
                </c:pt>
                <c:pt idx="5">
                  <c:v>54.379999999999995</c:v>
                </c:pt>
                <c:pt idx="6">
                  <c:v>3.67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VІ тоқсан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Сыныбы</c:v>
                </c:pt>
                <c:pt idx="1">
                  <c:v>Жалпы саны </c:v>
                </c:pt>
                <c:pt idx="2">
                  <c:v>Үздік</c:v>
                </c:pt>
                <c:pt idx="3">
                  <c:v>Екпінді</c:v>
                </c:pt>
                <c:pt idx="4">
                  <c:v>Орта</c:v>
                </c:pt>
                <c:pt idx="5">
                  <c:v>Білім сапасы</c:v>
                </c:pt>
                <c:pt idx="6">
                  <c:v>Орта баға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</c:v>
                </c:pt>
                <c:pt idx="1">
                  <c:v>285</c:v>
                </c:pt>
                <c:pt idx="2">
                  <c:v>35</c:v>
                </c:pt>
                <c:pt idx="3">
                  <c:v>124</c:v>
                </c:pt>
                <c:pt idx="4">
                  <c:v>126</c:v>
                </c:pt>
                <c:pt idx="5">
                  <c:v>55.78</c:v>
                </c:pt>
                <c:pt idx="6">
                  <c:v>3.69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293404160"/>
        <c:axId val="293632192"/>
      </c:barChart>
      <c:catAx>
        <c:axId val="293404160"/>
        <c:scaling>
          <c:orientation val="minMax"/>
        </c:scaling>
        <c:delete val="1"/>
        <c:axPos val="b"/>
        <c:majorTickMark val="none"/>
        <c:minorTickMark val="none"/>
        <c:tickLblPos val="nextTo"/>
        <c:crossAx val="293632192"/>
        <c:crosses val="autoZero"/>
        <c:auto val="1"/>
        <c:lblAlgn val="ctr"/>
        <c:lblOffset val="100"/>
        <c:noMultiLvlLbl val="0"/>
      </c:catAx>
      <c:valAx>
        <c:axId val="293632192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93404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38100" cap="flat" cmpd="sng" algn="ctr">
            <a:solidFill>
              <a:schemeClr val="accent4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solidFill>
            <a:schemeClr val="tx2">
              <a:lumMod val="60000"/>
              <a:lumOff val="40000"/>
            </a:schemeClr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0"/>
      <c:rotY val="0"/>
      <c:depthPercent val="60"/>
      <c:rAngAx val="0"/>
      <c:perspective val="0"/>
    </c:view3D>
    <c:floor>
      <c:thickness val="0"/>
    </c:floor>
    <c:sideWall>
      <c:thickness val="0"/>
    </c:sideWall>
    <c:back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4.0601924759405092E-2"/>
          <c:y val="3.9441399534110896E-2"/>
          <c:w val="0.94412029746282078"/>
          <c:h val="0.625424702179058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IІI тоқсан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Лист1!$A$2:$A$14</c:f>
              <c:strCache>
                <c:ptCount val="13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  <c:pt idx="10">
                  <c:v> «И»</c:v>
                </c:pt>
                <c:pt idx="11">
                  <c:v> «К»</c:v>
                </c:pt>
                <c:pt idx="12">
                  <c:v> «Қ»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41.67</c:v>
                </c:pt>
                <c:pt idx="1">
                  <c:v>48</c:v>
                </c:pt>
                <c:pt idx="2">
                  <c:v>48</c:v>
                </c:pt>
                <c:pt idx="3">
                  <c:v>56</c:v>
                </c:pt>
                <c:pt idx="4">
                  <c:v>57.14</c:v>
                </c:pt>
                <c:pt idx="5">
                  <c:v>52</c:v>
                </c:pt>
                <c:pt idx="6">
                  <c:v>54.17</c:v>
                </c:pt>
                <c:pt idx="7">
                  <c:v>43.48</c:v>
                </c:pt>
                <c:pt idx="8">
                  <c:v>58.33</c:v>
                </c:pt>
                <c:pt idx="9">
                  <c:v>53.849999999999994</c:v>
                </c:pt>
                <c:pt idx="10">
                  <c:v>45.83</c:v>
                </c:pt>
                <c:pt idx="11">
                  <c:v>48.15</c:v>
                </c:pt>
                <c:pt idx="12">
                  <c:v>54.55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Лист1!$A$2:$A$14</c:f>
              <c:strCache>
                <c:ptCount val="13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  <c:pt idx="10">
                  <c:v> «И»</c:v>
                </c:pt>
                <c:pt idx="11">
                  <c:v> «К»</c:v>
                </c:pt>
                <c:pt idx="12">
                  <c:v> «Қ»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43.48</c:v>
                </c:pt>
                <c:pt idx="1">
                  <c:v>52</c:v>
                </c:pt>
                <c:pt idx="2">
                  <c:v>50</c:v>
                </c:pt>
                <c:pt idx="3">
                  <c:v>56</c:v>
                </c:pt>
                <c:pt idx="4">
                  <c:v>60.71</c:v>
                </c:pt>
                <c:pt idx="5">
                  <c:v>60</c:v>
                </c:pt>
                <c:pt idx="6">
                  <c:v>58.33</c:v>
                </c:pt>
                <c:pt idx="7">
                  <c:v>47.83</c:v>
                </c:pt>
                <c:pt idx="8">
                  <c:v>54.17</c:v>
                </c:pt>
                <c:pt idx="9">
                  <c:v>57.690000000000005</c:v>
                </c:pt>
                <c:pt idx="10">
                  <c:v>54.17</c:v>
                </c:pt>
                <c:pt idx="11">
                  <c:v>55.56</c:v>
                </c:pt>
                <c:pt idx="12">
                  <c:v>54.55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293666816"/>
        <c:axId val="293930688"/>
        <c:axId val="0"/>
      </c:bar3DChart>
      <c:catAx>
        <c:axId val="293666816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93930688"/>
        <c:crosses val="autoZero"/>
        <c:auto val="1"/>
        <c:lblAlgn val="ctr"/>
        <c:lblOffset val="100"/>
        <c:noMultiLvlLbl val="0"/>
      </c:catAx>
      <c:valAx>
        <c:axId val="29393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936668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vert="horz"/>
          <a:lstStyle/>
          <a:p>
            <a:pPr rtl="0">
              <a:defRPr sz="1400"/>
            </a:pPr>
            <a:endParaRPr lang="ru-RU"/>
          </a:p>
        </c:txPr>
      </c:dTable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55314863143946"/>
          <c:y val="2.3181100677420307E-2"/>
          <c:w val="0.72745409370668968"/>
          <c:h val="0.64698230879715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ІІI тоқсан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Сыныбы</c:v>
                </c:pt>
                <c:pt idx="1">
                  <c:v>Жалпы саны </c:v>
                </c:pt>
                <c:pt idx="2">
                  <c:v>Үздік</c:v>
                </c:pt>
                <c:pt idx="3">
                  <c:v>Екпінді</c:v>
                </c:pt>
                <c:pt idx="4">
                  <c:v>Орта</c:v>
                </c:pt>
                <c:pt idx="5">
                  <c:v>Білім сапасы</c:v>
                </c:pt>
                <c:pt idx="6">
                  <c:v>Орта баға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</c:v>
                </c:pt>
                <c:pt idx="1">
                  <c:v>322</c:v>
                </c:pt>
                <c:pt idx="2">
                  <c:v>30</c:v>
                </c:pt>
                <c:pt idx="3">
                  <c:v>134</c:v>
                </c:pt>
                <c:pt idx="4">
                  <c:v>158</c:v>
                </c:pt>
                <c:pt idx="5">
                  <c:v>50.93</c:v>
                </c:pt>
                <c:pt idx="6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Сыныбы</c:v>
                </c:pt>
                <c:pt idx="1">
                  <c:v>Жалпы саны </c:v>
                </c:pt>
                <c:pt idx="2">
                  <c:v>Үздік</c:v>
                </c:pt>
                <c:pt idx="3">
                  <c:v>Екпінді</c:v>
                </c:pt>
                <c:pt idx="4">
                  <c:v>Орта</c:v>
                </c:pt>
                <c:pt idx="5">
                  <c:v>Білім сапасы</c:v>
                </c:pt>
                <c:pt idx="6">
                  <c:v>Орта баға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</c:v>
                </c:pt>
                <c:pt idx="1">
                  <c:v>320</c:v>
                </c:pt>
                <c:pt idx="2">
                  <c:v>30</c:v>
                </c:pt>
                <c:pt idx="3">
                  <c:v>144</c:v>
                </c:pt>
                <c:pt idx="4">
                  <c:v>146</c:v>
                </c:pt>
                <c:pt idx="5">
                  <c:v>54.37</c:v>
                </c:pt>
                <c:pt idx="6">
                  <c:v>3.63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293848064"/>
        <c:axId val="293929536"/>
      </c:barChart>
      <c:catAx>
        <c:axId val="293848064"/>
        <c:scaling>
          <c:orientation val="minMax"/>
        </c:scaling>
        <c:delete val="1"/>
        <c:axPos val="b"/>
        <c:majorTickMark val="none"/>
        <c:minorTickMark val="none"/>
        <c:tickLblPos val="nextTo"/>
        <c:crossAx val="293929536"/>
        <c:crosses val="autoZero"/>
        <c:auto val="1"/>
        <c:lblAlgn val="ctr"/>
        <c:lblOffset val="100"/>
        <c:noMultiLvlLbl val="0"/>
      </c:catAx>
      <c:valAx>
        <c:axId val="293929536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938480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38100" cap="flat" cmpd="sng" algn="ctr">
            <a:solidFill>
              <a:schemeClr val="accent4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solidFill>
            <a:schemeClr val="tx2">
              <a:lumMod val="60000"/>
              <a:lumOff val="40000"/>
            </a:schemeClr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21872265966755"/>
          <c:y val="2.7094798231840689E-2"/>
          <c:w val="0.8916882929561738"/>
          <c:h val="0.81386885196135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ІІI тоқсан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9.4393380781701147E-3"/>
                  <c:y val="-1.461176987651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732436592706047E-3"/>
                  <c:y val="-4.383530962953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394619556237274E-3"/>
                  <c:y val="-1.7047064855932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197309778118125E-3"/>
                  <c:y val="-2.191765481476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732436592706047E-3"/>
                  <c:y val="-2.6788244773607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2929746370824075E-3"/>
                  <c:y val="-3.8964719670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1662</c:v>
                </c:pt>
                <c:pt idx="1">
                  <c:v>216</c:v>
                </c:pt>
                <c:pt idx="2">
                  <c:v>705</c:v>
                </c:pt>
                <c:pt idx="3">
                  <c:v>741</c:v>
                </c:pt>
                <c:pt idx="4">
                  <c:v>55.41</c:v>
                </c:pt>
                <c:pt idx="5">
                  <c:v>3.68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6688786575121578E-2"/>
                  <c:y val="-1.6460790138664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74335363489601E-2"/>
                  <c:y val="-2.962942224959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118728651050319E-2"/>
                  <c:y val="-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9144512116319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74335363489601E-2"/>
                  <c:y val="-2.633726422186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914451211631941E-2"/>
                  <c:y val="-6.035553327616662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1653</c:v>
                </c:pt>
                <c:pt idx="1">
                  <c:v>218</c:v>
                </c:pt>
                <c:pt idx="2">
                  <c:v>727</c:v>
                </c:pt>
                <c:pt idx="3">
                  <c:v>708</c:v>
                </c:pt>
                <c:pt idx="4">
                  <c:v>57.160000000000004</c:v>
                </c:pt>
                <c:pt idx="5">
                  <c:v>3.69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93849600"/>
        <c:axId val="293935296"/>
        <c:axId val="132048128"/>
      </c:bar3DChart>
      <c:catAx>
        <c:axId val="2938496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93935296"/>
        <c:crosses val="autoZero"/>
        <c:auto val="1"/>
        <c:lblAlgn val="ctr"/>
        <c:lblOffset val="100"/>
        <c:noMultiLvlLbl val="0"/>
      </c:catAx>
      <c:valAx>
        <c:axId val="293935296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accent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93849600"/>
        <c:crosses val="autoZero"/>
        <c:crossBetween val="between"/>
      </c:valAx>
      <c:serAx>
        <c:axId val="132048128"/>
        <c:scaling>
          <c:orientation val="minMax"/>
        </c:scaling>
        <c:delete val="1"/>
        <c:axPos val="b"/>
        <c:majorTickMark val="out"/>
        <c:minorTickMark val="none"/>
        <c:tickLblPos val="nextTo"/>
        <c:crossAx val="293935296"/>
        <c:crosses val="autoZero"/>
      </c:serAx>
    </c:plotArea>
    <c:legend>
      <c:legendPos val="b"/>
      <c:layout>
        <c:manualLayout>
          <c:xMode val="edge"/>
          <c:yMode val="edge"/>
          <c:x val="0.31519416428182034"/>
          <c:y val="1.4188565465522961E-2"/>
          <c:w val="0.48552605197528115"/>
          <c:h val="0.11523227082173319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0"/>
      <c:rotY val="0"/>
      <c:depthPercent val="60"/>
      <c:rAngAx val="0"/>
      <c:perspective val="0"/>
    </c:view3D>
    <c:floor>
      <c:thickness val="0"/>
    </c:floor>
    <c:sideWall>
      <c:thickness val="0"/>
    </c:sideWall>
    <c:back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4.0601924759405092E-2"/>
          <c:y val="3.9441399534110896E-2"/>
          <c:w val="0.94412029746282078"/>
          <c:h val="0.625424702179058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IІI тоқсан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37.5</c:v>
                </c:pt>
                <c:pt idx="1">
                  <c:v>52</c:v>
                </c:pt>
                <c:pt idx="2">
                  <c:v>45.83</c:v>
                </c:pt>
                <c:pt idx="3">
                  <c:v>51.849999999999994</c:v>
                </c:pt>
                <c:pt idx="4">
                  <c:v>50</c:v>
                </c:pt>
                <c:pt idx="5">
                  <c:v>50</c:v>
                </c:pt>
                <c:pt idx="6">
                  <c:v>48.15</c:v>
                </c:pt>
                <c:pt idx="7">
                  <c:v>56</c:v>
                </c:pt>
                <c:pt idx="8">
                  <c:v>65</c:v>
                </c:pt>
                <c:pt idx="9">
                  <c:v>54.17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IV тоқсан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invertIfNegative val="0"/>
          <c:cat>
            <c:strRef>
              <c:f>Лист1!$A$2:$A$11</c:f>
              <c:strCache>
                <c:ptCount val="10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37.5</c:v>
                </c:pt>
                <c:pt idx="1">
                  <c:v>52</c:v>
                </c:pt>
                <c:pt idx="2">
                  <c:v>45.83</c:v>
                </c:pt>
                <c:pt idx="3">
                  <c:v>55.56</c:v>
                </c:pt>
                <c:pt idx="4">
                  <c:v>51.849999999999994</c:v>
                </c:pt>
                <c:pt idx="5">
                  <c:v>50</c:v>
                </c:pt>
                <c:pt idx="6">
                  <c:v>51.849999999999994</c:v>
                </c:pt>
                <c:pt idx="7">
                  <c:v>56</c:v>
                </c:pt>
                <c:pt idx="8">
                  <c:v>61.9</c:v>
                </c:pt>
                <c:pt idx="9">
                  <c:v>52.17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334857728"/>
        <c:axId val="293988608"/>
        <c:axId val="0"/>
      </c:bar3DChart>
      <c:catAx>
        <c:axId val="33485772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accent4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 rot="-60000000" vert="horz"/>
          <a:lstStyle/>
          <a:p>
            <a:pP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988608"/>
        <c:crosses val="autoZero"/>
        <c:auto val="1"/>
        <c:lblAlgn val="ctr"/>
        <c:lblOffset val="100"/>
        <c:noMultiLvlLbl val="0"/>
      </c:catAx>
      <c:valAx>
        <c:axId val="29398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34857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txPr>
          <a:bodyPr rot="0" vert="horz"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floor>
    <c:side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0381255468066491"/>
          <c:y val="2.7050590914574037E-2"/>
          <c:w val="0.86787379702537382"/>
          <c:h val="0.758553522097873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ІІI тоқсан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Сыныбы </c:v>
                </c:pt>
                <c:pt idx="1">
                  <c:v>Барлық оқушы</c:v>
                </c:pt>
                <c:pt idx="2">
                  <c:v>Үздік </c:v>
                </c:pt>
                <c:pt idx="3">
                  <c:v>Екпінді</c:v>
                </c:pt>
                <c:pt idx="4">
                  <c:v>Орта</c:v>
                </c:pt>
                <c:pt idx="5">
                  <c:v>Білім сапасы</c:v>
                </c:pt>
                <c:pt idx="6">
                  <c:v>Орта балы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312</c:v>
                </c:pt>
                <c:pt idx="2">
                  <c:v>69</c:v>
                </c:pt>
                <c:pt idx="3">
                  <c:v>137</c:v>
                </c:pt>
                <c:pt idx="4">
                  <c:v>106</c:v>
                </c:pt>
                <c:pt idx="5">
                  <c:v>66.02</c:v>
                </c:pt>
                <c:pt idx="6">
                  <c:v>3.88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Сыныбы </c:v>
                </c:pt>
                <c:pt idx="1">
                  <c:v>Барлық оқушы</c:v>
                </c:pt>
                <c:pt idx="2">
                  <c:v>Үздік </c:v>
                </c:pt>
                <c:pt idx="3">
                  <c:v>Екпінді</c:v>
                </c:pt>
                <c:pt idx="4">
                  <c:v>Орта</c:v>
                </c:pt>
                <c:pt idx="5">
                  <c:v>Білім сапасы</c:v>
                </c:pt>
                <c:pt idx="6">
                  <c:v>Орта балы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</c:v>
                </c:pt>
                <c:pt idx="1">
                  <c:v>309</c:v>
                </c:pt>
                <c:pt idx="2">
                  <c:v>72</c:v>
                </c:pt>
                <c:pt idx="3">
                  <c:v>144</c:v>
                </c:pt>
                <c:pt idx="4">
                  <c:v>93</c:v>
                </c:pt>
                <c:pt idx="5">
                  <c:v>69.900000000000006</c:v>
                </c:pt>
                <c:pt idx="6">
                  <c:v>3.9299999999999997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83947008"/>
        <c:axId val="292749312"/>
        <c:axId val="0"/>
      </c:bar3DChart>
      <c:catAx>
        <c:axId val="283947008"/>
        <c:scaling>
          <c:orientation val="minMax"/>
        </c:scaling>
        <c:delete val="0"/>
        <c:axPos val="b"/>
        <c:majorGridlines>
          <c:spPr>
            <a:ln>
              <a:solidFill>
                <a:srgbClr val="FFFF00"/>
              </a:solidFill>
            </a:ln>
          </c:spPr>
        </c:majorGridlines>
        <c:majorTickMark val="none"/>
        <c:minorTickMark val="none"/>
        <c:tickLblPos val="nextTo"/>
        <c:crossAx val="292749312"/>
        <c:crosses val="autoZero"/>
        <c:auto val="1"/>
        <c:lblAlgn val="ctr"/>
        <c:lblOffset val="100"/>
        <c:noMultiLvlLbl val="0"/>
      </c:catAx>
      <c:valAx>
        <c:axId val="292749312"/>
        <c:scaling>
          <c:orientation val="minMax"/>
        </c:scaling>
        <c:delete val="0"/>
        <c:axPos val="l"/>
        <c:majorGridlines>
          <c:spPr>
            <a:ln>
              <a:solidFill>
                <a:srgbClr val="45F22E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83947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txPr>
          <a:bodyPr/>
          <a:lstStyle/>
          <a:p>
            <a:pPr rtl="0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57775590551216"/>
          <c:y val="5.9999612888999104E-2"/>
          <c:w val="0.86014446631671215"/>
          <c:h val="0.733171217516938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ІIІ тоқсан </c:v>
                </c:pt>
              </c:strCache>
            </c:strRef>
          </c:tx>
          <c:spPr>
            <a:solidFill>
              <a:srgbClr val="CC66FF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Сыныбы</c:v>
                </c:pt>
                <c:pt idx="1">
                  <c:v>Жалпы саны</c:v>
                </c:pt>
                <c:pt idx="2">
                  <c:v>Үздік </c:v>
                </c:pt>
                <c:pt idx="3">
                  <c:v>Екпінді</c:v>
                </c:pt>
                <c:pt idx="4">
                  <c:v>Орта</c:v>
                </c:pt>
                <c:pt idx="5">
                  <c:v>Білім сапасы </c:v>
                </c:pt>
                <c:pt idx="6">
                  <c:v>Орта баға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</c:v>
                </c:pt>
                <c:pt idx="1">
                  <c:v>244</c:v>
                </c:pt>
                <c:pt idx="2">
                  <c:v>32</c:v>
                </c:pt>
                <c:pt idx="3">
                  <c:v>92</c:v>
                </c:pt>
                <c:pt idx="4">
                  <c:v>120</c:v>
                </c:pt>
                <c:pt idx="5">
                  <c:v>50.809999999999995</c:v>
                </c:pt>
                <c:pt idx="6">
                  <c:v>3.63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Сыныбы</c:v>
                </c:pt>
                <c:pt idx="1">
                  <c:v>Жалпы саны</c:v>
                </c:pt>
                <c:pt idx="2">
                  <c:v>Үздік </c:v>
                </c:pt>
                <c:pt idx="3">
                  <c:v>Екпінді</c:v>
                </c:pt>
                <c:pt idx="4">
                  <c:v>Орта</c:v>
                </c:pt>
                <c:pt idx="5">
                  <c:v>Білім сапасы </c:v>
                </c:pt>
                <c:pt idx="6">
                  <c:v>Орта баға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</c:v>
                </c:pt>
                <c:pt idx="1">
                  <c:v>245</c:v>
                </c:pt>
                <c:pt idx="2">
                  <c:v>32</c:v>
                </c:pt>
                <c:pt idx="3">
                  <c:v>94</c:v>
                </c:pt>
                <c:pt idx="4">
                  <c:v>119</c:v>
                </c:pt>
                <c:pt idx="5">
                  <c:v>51.42</c:v>
                </c:pt>
                <c:pt idx="6">
                  <c:v>3.64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4530560"/>
        <c:axId val="293989760"/>
        <c:axId val="0"/>
      </c:bar3DChart>
      <c:catAx>
        <c:axId val="3345305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3989760"/>
        <c:crosses val="autoZero"/>
        <c:auto val="1"/>
        <c:lblAlgn val="ctr"/>
        <c:lblOffset val="100"/>
        <c:noMultiLvlLbl val="0"/>
      </c:catAx>
      <c:valAx>
        <c:axId val="293989760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accent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34530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 rtl="0"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0"/>
      <c:rotY val="0"/>
      <c:depthPercent val="60"/>
      <c:rAngAx val="0"/>
      <c:perspective val="0"/>
    </c:view3D>
    <c:floor>
      <c:thickness val="0"/>
    </c:floor>
    <c:sideWall>
      <c:thickness val="0"/>
    </c:sideWall>
    <c:back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4.0601924759405092E-2"/>
          <c:y val="3.9441399534110896E-2"/>
          <c:w val="0.944120297462821"/>
          <c:h val="0.625424702179058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ІII тоқсан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Лист1!$A$2:$A$11</c:f>
              <c:strCache>
                <c:ptCount val="10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56</c:v>
                </c:pt>
                <c:pt idx="1">
                  <c:v>63</c:v>
                </c:pt>
                <c:pt idx="2">
                  <c:v>74</c:v>
                </c:pt>
                <c:pt idx="3">
                  <c:v>78.260000000000005</c:v>
                </c:pt>
                <c:pt idx="4">
                  <c:v>60</c:v>
                </c:pt>
                <c:pt idx="5">
                  <c:v>65</c:v>
                </c:pt>
                <c:pt idx="6">
                  <c:v>65.22</c:v>
                </c:pt>
                <c:pt idx="7">
                  <c:v>63.64</c:v>
                </c:pt>
                <c:pt idx="8">
                  <c:v>61</c:v>
                </c:pt>
                <c:pt idx="9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IV тоқсан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invertIfNegative val="0"/>
          <c:cat>
            <c:strRef>
              <c:f>Лист1!$A$2:$A$11</c:f>
              <c:strCache>
                <c:ptCount val="10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56</c:v>
                </c:pt>
                <c:pt idx="1">
                  <c:v>63</c:v>
                </c:pt>
                <c:pt idx="2">
                  <c:v>74</c:v>
                </c:pt>
                <c:pt idx="3">
                  <c:v>75</c:v>
                </c:pt>
                <c:pt idx="4">
                  <c:v>64</c:v>
                </c:pt>
                <c:pt idx="5">
                  <c:v>65</c:v>
                </c:pt>
                <c:pt idx="6">
                  <c:v>65.22</c:v>
                </c:pt>
                <c:pt idx="7">
                  <c:v>63.64</c:v>
                </c:pt>
                <c:pt idx="8">
                  <c:v>61</c:v>
                </c:pt>
                <c:pt idx="9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288867840"/>
        <c:axId val="293991488"/>
        <c:axId val="0"/>
      </c:bar3DChart>
      <c:catAx>
        <c:axId val="28886784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93991488"/>
        <c:crosses val="autoZero"/>
        <c:auto val="1"/>
        <c:lblAlgn val="ctr"/>
        <c:lblOffset val="100"/>
        <c:noMultiLvlLbl val="0"/>
      </c:catAx>
      <c:valAx>
        <c:axId val="29399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888678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vert="horz"/>
          <a:lstStyle/>
          <a:p>
            <a:pPr rtl="0">
              <a:defRPr sz="1400"/>
            </a:pPr>
            <a:endParaRPr lang="ru-RU"/>
          </a:p>
        </c:txPr>
      </c:dTable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57775590551221"/>
          <c:y val="5.9999612888999104E-2"/>
          <c:w val="0.86014446631671249"/>
          <c:h val="0.697269001015129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ІIІ тоқсан</c:v>
                </c:pt>
              </c:strCache>
            </c:strRef>
          </c:tx>
          <c:spPr>
            <a:solidFill>
              <a:srgbClr val="CC66FF"/>
            </a:solidFill>
          </c:spPr>
          <c:invertIfNegative val="0"/>
          <c:dLbls>
            <c:dLbl>
              <c:idx val="0"/>
              <c:layout>
                <c:manualLayout>
                  <c:x val="1.6161503045234463E-2"/>
                  <c:y val="4.8705899588377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769101982670434E-3"/>
                  <c:y val="-1.4611769876513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76910198267052E-3"/>
                  <c:y val="-7.3058849382566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7691019826699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692275495667732E-3"/>
                  <c:y val="-2.4352949794188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3461377478337133E-3"/>
                  <c:y val="-2.4352949794188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Сыныбы</c:v>
                </c:pt>
                <c:pt idx="1">
                  <c:v>Жалпы саны</c:v>
                </c:pt>
                <c:pt idx="2">
                  <c:v>Үздік </c:v>
                </c:pt>
                <c:pt idx="3">
                  <c:v>Екпінді</c:v>
                </c:pt>
                <c:pt idx="4">
                  <c:v>Орта</c:v>
                </c:pt>
                <c:pt idx="5">
                  <c:v>Білім сапасы </c:v>
                </c:pt>
                <c:pt idx="6">
                  <c:v>Орта баға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</c:v>
                </c:pt>
                <c:pt idx="1">
                  <c:v>231</c:v>
                </c:pt>
                <c:pt idx="2">
                  <c:v>31</c:v>
                </c:pt>
                <c:pt idx="3">
                  <c:v>121</c:v>
                </c:pt>
                <c:pt idx="4">
                  <c:v>79</c:v>
                </c:pt>
                <c:pt idx="5">
                  <c:v>65.8</c:v>
                </c:pt>
                <c:pt idx="6">
                  <c:v>3.79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3611111111111142E-2"/>
                  <c:y val="-6.6666200061591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664E-2"/>
                  <c:y val="-1.555542588109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222222222222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944444444444442E-2"/>
                  <c:y val="6.4256318284987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833333333333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6944444444444443E-2"/>
                  <c:y val="-1.5555446681038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1944444444444442E-2"/>
                  <c:y val="-8.8888266748789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Сыныбы</c:v>
                </c:pt>
                <c:pt idx="1">
                  <c:v>Жалпы саны</c:v>
                </c:pt>
                <c:pt idx="2">
                  <c:v>Үздік </c:v>
                </c:pt>
                <c:pt idx="3">
                  <c:v>Екпінді</c:v>
                </c:pt>
                <c:pt idx="4">
                  <c:v>Орта</c:v>
                </c:pt>
                <c:pt idx="5">
                  <c:v>Білім сапасы </c:v>
                </c:pt>
                <c:pt idx="6">
                  <c:v>Орта баға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11</c:v>
                </c:pt>
                <c:pt idx="1">
                  <c:v>232</c:v>
                </c:pt>
                <c:pt idx="2">
                  <c:v>27</c:v>
                </c:pt>
                <c:pt idx="3">
                  <c:v>126</c:v>
                </c:pt>
                <c:pt idx="4">
                  <c:v>79</c:v>
                </c:pt>
                <c:pt idx="5">
                  <c:v>65.940000000000012</c:v>
                </c:pt>
                <c:pt idx="6">
                  <c:v>3.77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4531072"/>
        <c:axId val="293988032"/>
        <c:axId val="0"/>
      </c:bar3DChart>
      <c:catAx>
        <c:axId val="3345310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3988032"/>
        <c:crosses val="autoZero"/>
        <c:auto val="1"/>
        <c:lblAlgn val="ctr"/>
        <c:lblOffset val="100"/>
        <c:noMultiLvlLbl val="0"/>
      </c:catAx>
      <c:valAx>
        <c:axId val="293988032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accent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34531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 rtl="0"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</c:plotArea>
    <c:legend>
      <c:legendPos val="t"/>
      <c:layout/>
      <c:overlay val="0"/>
      <c:txPr>
        <a:bodyPr/>
        <a:lstStyle/>
        <a:p>
          <a:pPr>
            <a:defRPr sz="1400" i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21872265966755"/>
          <c:y val="2.7094798231840689E-2"/>
          <c:w val="0.89168829295617402"/>
          <c:h val="0.81386885196135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ІIІ тоқсан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9.4393380781701147E-3"/>
                  <c:y val="-1.461176987651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732436592706047E-3"/>
                  <c:y val="-4.383530962953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394619556237309E-3"/>
                  <c:y val="-1.7047064855932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197309778118125E-3"/>
                  <c:y val="-2.191765481476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732436592706047E-3"/>
                  <c:y val="-2.6788244773607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2929746370824075E-3"/>
                  <c:y val="-3.8964719670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475</c:v>
                </c:pt>
                <c:pt idx="1">
                  <c:v>63</c:v>
                </c:pt>
                <c:pt idx="2">
                  <c:v>213</c:v>
                </c:pt>
                <c:pt idx="3">
                  <c:v>199</c:v>
                </c:pt>
                <c:pt idx="4">
                  <c:v>58.1</c:v>
                </c:pt>
                <c:pt idx="5">
                  <c:v>3.71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spPr>
            <a:solidFill>
              <a:srgbClr val="70EE12"/>
            </a:soli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5140115848142391E-2"/>
                  <c:y val="-3.292158027732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344393287560796E-2"/>
                  <c:y val="1.646079013866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323006090468794E-2"/>
                  <c:y val="-1.646079013866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688786575121578E-2"/>
                  <c:y val="-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935838408724065E-2"/>
                  <c:y val="-1.646079013866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477</c:v>
                </c:pt>
                <c:pt idx="1">
                  <c:v>59</c:v>
                </c:pt>
                <c:pt idx="2">
                  <c:v>229</c:v>
                </c:pt>
                <c:pt idx="3">
                  <c:v>198</c:v>
                </c:pt>
                <c:pt idx="4">
                  <c:v>58.28</c:v>
                </c:pt>
                <c:pt idx="5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334531584"/>
        <c:axId val="335242368"/>
        <c:axId val="230038656"/>
      </c:bar3DChart>
      <c:catAx>
        <c:axId val="3345315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335242368"/>
        <c:crosses val="autoZero"/>
        <c:auto val="1"/>
        <c:lblAlgn val="ctr"/>
        <c:lblOffset val="100"/>
        <c:noMultiLvlLbl val="0"/>
      </c:catAx>
      <c:valAx>
        <c:axId val="335242368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accent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34531584"/>
        <c:crosses val="autoZero"/>
        <c:crossBetween val="between"/>
      </c:valAx>
      <c:serAx>
        <c:axId val="230038656"/>
        <c:scaling>
          <c:orientation val="minMax"/>
        </c:scaling>
        <c:delete val="1"/>
        <c:axPos val="b"/>
        <c:majorTickMark val="out"/>
        <c:minorTickMark val="none"/>
        <c:tickLblPos val="nextTo"/>
        <c:crossAx val="335242368"/>
        <c:crosses val="autoZero"/>
      </c:serAx>
    </c:plotArea>
    <c:legend>
      <c:legendPos val="b"/>
      <c:layout>
        <c:manualLayout>
          <c:xMode val="edge"/>
          <c:yMode val="edge"/>
          <c:x val="0.31519416428182045"/>
          <c:y val="1.4188565465522961E-2"/>
          <c:w val="0.48552605197528115"/>
          <c:h val="0.11523227082173319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21872265966755"/>
          <c:y val="2.7094798231840689E-2"/>
          <c:w val="0.89168829295617424"/>
          <c:h val="0.81386885196135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IІІ тоқсан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6.1164075874694818E-3"/>
                  <c:y val="2.8186316443266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111011365191689E-3"/>
                  <c:y val="5.49295270802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394619556237361E-3"/>
                  <c:y val="-1.7047064855932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197309778118125E-3"/>
                  <c:y val="-2.191765481476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732436592706047E-3"/>
                  <c:y val="-2.6788244773607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2929746370824075E-3"/>
                  <c:y val="-3.8964719670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Барлығы</c:v>
                </c:pt>
                <c:pt idx="1">
                  <c:v>Жалпы саны</c:v>
                </c:pt>
                <c:pt idx="2">
                  <c:v>Үздік</c:v>
                </c:pt>
                <c:pt idx="3">
                  <c:v>Екпінді</c:v>
                </c:pt>
                <c:pt idx="4">
                  <c:v>Орта</c:v>
                </c:pt>
                <c:pt idx="5">
                  <c:v>Білім сапасы</c:v>
                </c:pt>
                <c:pt idx="6">
                  <c:v>Орта балл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3130</c:v>
                </c:pt>
                <c:pt idx="1">
                  <c:v>3432</c:v>
                </c:pt>
                <c:pt idx="2">
                  <c:v>482</c:v>
                </c:pt>
                <c:pt idx="3">
                  <c:v>1353</c:v>
                </c:pt>
                <c:pt idx="4">
                  <c:v>1295</c:v>
                </c:pt>
                <c:pt idx="5">
                  <c:v>58.620000000000005</c:v>
                </c:pt>
                <c:pt idx="6">
                  <c:v>3.74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9843887896517365E-3"/>
                  <c:y val="-7.901179266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489739616052866E-2"/>
                  <c:y val="-1.646079013866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1462929883913E-3"/>
                  <c:y val="-6.2551002526925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458517195356424E-3"/>
                  <c:y val="-7.571963463785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198036176981716E-2"/>
                  <c:y val="-2.633726422186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6552184457446013E-2"/>
                  <c:y val="-5.5966686471459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9937555158606936E-2"/>
                  <c:y val="-2.304510619413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Барлығы</c:v>
                </c:pt>
                <c:pt idx="1">
                  <c:v>Жалпы саны</c:v>
                </c:pt>
                <c:pt idx="2">
                  <c:v>Үздік</c:v>
                </c:pt>
                <c:pt idx="3">
                  <c:v>Екпінді</c:v>
                </c:pt>
                <c:pt idx="4">
                  <c:v>Орта</c:v>
                </c:pt>
                <c:pt idx="5">
                  <c:v>Білім сапасы</c:v>
                </c:pt>
                <c:pt idx="6">
                  <c:v>Орта балл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3117</c:v>
                </c:pt>
                <c:pt idx="1">
                  <c:v>3418</c:v>
                </c:pt>
                <c:pt idx="2">
                  <c:v>503</c:v>
                </c:pt>
                <c:pt idx="3">
                  <c:v>1402</c:v>
                </c:pt>
                <c:pt idx="4">
                  <c:v>1212</c:v>
                </c:pt>
                <c:pt idx="5">
                  <c:v>61.11</c:v>
                </c:pt>
                <c:pt idx="6">
                  <c:v>3.77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335341568"/>
        <c:axId val="335243520"/>
        <c:axId val="230093440"/>
      </c:bar3DChart>
      <c:catAx>
        <c:axId val="3353415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35243520"/>
        <c:crosses val="autoZero"/>
        <c:auto val="1"/>
        <c:lblAlgn val="ctr"/>
        <c:lblOffset val="100"/>
        <c:noMultiLvlLbl val="0"/>
      </c:catAx>
      <c:valAx>
        <c:axId val="335243520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accent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35341568"/>
        <c:crosses val="autoZero"/>
        <c:crossBetween val="between"/>
      </c:valAx>
      <c:serAx>
        <c:axId val="230093440"/>
        <c:scaling>
          <c:orientation val="minMax"/>
        </c:scaling>
        <c:delete val="1"/>
        <c:axPos val="b"/>
        <c:majorTickMark val="out"/>
        <c:minorTickMark val="none"/>
        <c:tickLblPos val="nextTo"/>
        <c:crossAx val="335243520"/>
        <c:crosses val="autoZero"/>
      </c:serAx>
    </c:plotArea>
    <c:legend>
      <c:legendPos val="b"/>
      <c:layout>
        <c:manualLayout>
          <c:xMode val="edge"/>
          <c:yMode val="edge"/>
          <c:x val="0.31519416428182057"/>
          <c:y val="1.4188565465522961E-2"/>
          <c:w val="0.44922503874348374"/>
          <c:h val="0.11523227082173319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2022-2023 ОЖ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Үлгерімі</c:v>
                </c:pt>
                <c:pt idx="1">
                  <c:v>Білім сапасы</c:v>
                </c:pt>
                <c:pt idx="3">
                  <c:v>Үздік </c:v>
                </c:pt>
                <c:pt idx="4">
                  <c:v>Екпінді</c:v>
                </c:pt>
                <c:pt idx="5">
                  <c:v>Орта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59</c:v>
                </c:pt>
                <c:pt idx="3">
                  <c:v>482</c:v>
                </c:pt>
                <c:pt idx="4">
                  <c:v>1353</c:v>
                </c:pt>
                <c:pt idx="5">
                  <c:v>1295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6E-4F16-800E-420A9ABCF3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2023-2024 ОЖ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Үлгерімі</c:v>
                </c:pt>
                <c:pt idx="1">
                  <c:v>Білім сапасы</c:v>
                </c:pt>
                <c:pt idx="3">
                  <c:v>Үздік </c:v>
                </c:pt>
                <c:pt idx="4">
                  <c:v>Екпінді</c:v>
                </c:pt>
                <c:pt idx="5">
                  <c:v>Орта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100</c:v>
                </c:pt>
                <c:pt idx="1">
                  <c:v>61.1</c:v>
                </c:pt>
                <c:pt idx="3">
                  <c:v>503</c:v>
                </c:pt>
                <c:pt idx="4">
                  <c:v>1402</c:v>
                </c:pt>
                <c:pt idx="5">
                  <c:v>1212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6E-4F16-800E-420A9ABCF3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055552"/>
        <c:axId val="187712064"/>
      </c:barChart>
      <c:catAx>
        <c:axId val="18805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712064"/>
        <c:crosses val="autoZero"/>
        <c:auto val="1"/>
        <c:lblAlgn val="ctr"/>
        <c:lblOffset val="100"/>
        <c:noMultiLvlLbl val="0"/>
      </c:catAx>
      <c:valAx>
        <c:axId val="187712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805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0"/>
      <c:rotY val="0"/>
      <c:depthPercent val="60"/>
      <c:rAngAx val="0"/>
      <c:perspective val="0"/>
    </c:view3D>
    <c:floor>
      <c:thickness val="0"/>
    </c:floor>
    <c:sideWall>
      <c:thickness val="0"/>
    </c:sideWall>
    <c:back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4.0601924759405092E-2"/>
          <c:y val="3.9441399534110896E-2"/>
          <c:w val="0.94412029746281978"/>
          <c:h val="0.625424702179057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ІІI тоқсан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  <c:pt idx="10">
                  <c:v> «И»</c:v>
                </c:pt>
                <c:pt idx="11">
                  <c:v> «К»</c:v>
                </c:pt>
                <c:pt idx="12">
                  <c:v> «Қ»</c:v>
                </c:pt>
                <c:pt idx="13">
                  <c:v> «Л»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60</c:v>
                </c:pt>
                <c:pt idx="1">
                  <c:v>64</c:v>
                </c:pt>
                <c:pt idx="2">
                  <c:v>58.33</c:v>
                </c:pt>
                <c:pt idx="3">
                  <c:v>60</c:v>
                </c:pt>
                <c:pt idx="4">
                  <c:v>64</c:v>
                </c:pt>
                <c:pt idx="5">
                  <c:v>66.7</c:v>
                </c:pt>
                <c:pt idx="6">
                  <c:v>70.37</c:v>
                </c:pt>
                <c:pt idx="7">
                  <c:v>56</c:v>
                </c:pt>
                <c:pt idx="8">
                  <c:v>64</c:v>
                </c:pt>
                <c:pt idx="9">
                  <c:v>60.87</c:v>
                </c:pt>
                <c:pt idx="10">
                  <c:v>60</c:v>
                </c:pt>
                <c:pt idx="11">
                  <c:v>63</c:v>
                </c:pt>
                <c:pt idx="12">
                  <c:v>60</c:v>
                </c:pt>
                <c:pt idx="13">
                  <c:v>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  <c:pt idx="10">
                  <c:v> «И»</c:v>
                </c:pt>
                <c:pt idx="11">
                  <c:v> «К»</c:v>
                </c:pt>
                <c:pt idx="12">
                  <c:v> «Қ»</c:v>
                </c:pt>
                <c:pt idx="13">
                  <c:v> «Л»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66.67</c:v>
                </c:pt>
                <c:pt idx="1">
                  <c:v>72</c:v>
                </c:pt>
                <c:pt idx="2">
                  <c:v>65.22</c:v>
                </c:pt>
                <c:pt idx="3">
                  <c:v>68</c:v>
                </c:pt>
                <c:pt idx="4">
                  <c:v>68</c:v>
                </c:pt>
                <c:pt idx="5">
                  <c:v>69.569999999999993</c:v>
                </c:pt>
                <c:pt idx="6">
                  <c:v>77.78</c:v>
                </c:pt>
                <c:pt idx="7">
                  <c:v>60</c:v>
                </c:pt>
                <c:pt idx="8">
                  <c:v>68</c:v>
                </c:pt>
                <c:pt idx="9">
                  <c:v>66.67</c:v>
                </c:pt>
                <c:pt idx="10">
                  <c:v>64</c:v>
                </c:pt>
                <c:pt idx="11">
                  <c:v>66.67</c:v>
                </c:pt>
                <c:pt idx="12">
                  <c:v>64</c:v>
                </c:pt>
                <c:pt idx="1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283950080"/>
        <c:axId val="292753344"/>
        <c:axId val="0"/>
      </c:bar3DChart>
      <c:catAx>
        <c:axId val="28395008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bg1"/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/>
            </a:pPr>
            <a:endParaRPr lang="ru-RU"/>
          </a:p>
        </c:txPr>
        <c:crossAx val="292753344"/>
        <c:crosses val="autoZero"/>
        <c:auto val="1"/>
        <c:lblAlgn val="ctr"/>
        <c:lblOffset val="100"/>
        <c:noMultiLvlLbl val="0"/>
      </c:catAx>
      <c:valAx>
        <c:axId val="2927533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839500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vert="horz"/>
          <a:lstStyle/>
          <a:p>
            <a:pPr rtl="0">
              <a:defRPr sz="1400"/>
            </a:pPr>
            <a:endParaRPr lang="ru-RU"/>
          </a:p>
        </c:txPr>
      </c:dTable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0381255468066491"/>
          <c:y val="2.7050590914574048E-2"/>
          <c:w val="0.86787379702537404"/>
          <c:h val="0.76633137437906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ІІI тоқсан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Сыныбы </c:v>
                </c:pt>
                <c:pt idx="1">
                  <c:v>Ж.оқушы</c:v>
                </c:pt>
                <c:pt idx="2">
                  <c:v>Үздік </c:v>
                </c:pt>
                <c:pt idx="3">
                  <c:v>Екпінді</c:v>
                </c:pt>
                <c:pt idx="4">
                  <c:v>Орта</c:v>
                </c:pt>
                <c:pt idx="5">
                  <c:v>Білім сапасы</c:v>
                </c:pt>
                <c:pt idx="6">
                  <c:v>Орта балы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</c:v>
                </c:pt>
                <c:pt idx="1">
                  <c:v>350</c:v>
                </c:pt>
                <c:pt idx="2">
                  <c:v>74</c:v>
                </c:pt>
                <c:pt idx="3">
                  <c:v>146</c:v>
                </c:pt>
                <c:pt idx="4">
                  <c:v>130</c:v>
                </c:pt>
                <c:pt idx="5">
                  <c:v>62.849999999999994</c:v>
                </c:pt>
                <c:pt idx="6">
                  <c:v>3.84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Сыныбы </c:v>
                </c:pt>
                <c:pt idx="1">
                  <c:v>Ж.оқушы</c:v>
                </c:pt>
                <c:pt idx="2">
                  <c:v>Үздік </c:v>
                </c:pt>
                <c:pt idx="3">
                  <c:v>Екпінді</c:v>
                </c:pt>
                <c:pt idx="4">
                  <c:v>Орта</c:v>
                </c:pt>
                <c:pt idx="5">
                  <c:v>Білім сапасы</c:v>
                </c:pt>
                <c:pt idx="6">
                  <c:v>Орта балы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</c:v>
                </c:pt>
                <c:pt idx="1">
                  <c:v>348</c:v>
                </c:pt>
                <c:pt idx="2">
                  <c:v>84</c:v>
                </c:pt>
                <c:pt idx="3">
                  <c:v>153</c:v>
                </c:pt>
                <c:pt idx="4">
                  <c:v>113</c:v>
                </c:pt>
                <c:pt idx="5">
                  <c:v>68.099999999999994</c:v>
                </c:pt>
                <c:pt idx="6">
                  <c:v>3.92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89097728"/>
        <c:axId val="276698176"/>
        <c:axId val="0"/>
      </c:bar3DChart>
      <c:catAx>
        <c:axId val="289097728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dk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majorTickMark val="none"/>
        <c:minorTickMark val="none"/>
        <c:tickLblPos val="nextTo"/>
        <c:crossAx val="276698176"/>
        <c:crosses val="autoZero"/>
        <c:auto val="1"/>
        <c:lblAlgn val="ctr"/>
        <c:lblOffset val="100"/>
        <c:noMultiLvlLbl val="0"/>
      </c:catAx>
      <c:valAx>
        <c:axId val="276698176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accent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crossAx val="289097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38100" cap="flat" cmpd="sng" algn="ctr">
            <a:solidFill>
              <a:schemeClr val="dk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</c:dTable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0"/>
      <c:rotY val="0"/>
      <c:depthPercent val="60"/>
      <c:rAngAx val="0"/>
      <c:perspective val="0"/>
    </c:view3D>
    <c:floor>
      <c:thickness val="0"/>
    </c:floor>
    <c:side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4.0601924759405092E-2"/>
          <c:y val="3.9441399534110896E-2"/>
          <c:w val="0.94412029746282"/>
          <c:h val="0.62542470217905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ІІI тоқсан</c:v>
                </c:pt>
              </c:strCache>
            </c:strRef>
          </c:tx>
          <c:spPr>
            <a:solidFill>
              <a:srgbClr val="70EE12"/>
            </a:solidFill>
          </c:spPr>
          <c:invertIfNegative val="0"/>
          <c:dLbls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rot="0" vert="horz"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  <c:pt idx="10">
                  <c:v> «И»</c:v>
                </c:pt>
                <c:pt idx="11">
                  <c:v> «К»</c:v>
                </c:pt>
                <c:pt idx="12">
                  <c:v> «Қ»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62.5</c:v>
                </c:pt>
                <c:pt idx="1">
                  <c:v>65.38</c:v>
                </c:pt>
                <c:pt idx="2">
                  <c:v>64</c:v>
                </c:pt>
                <c:pt idx="3">
                  <c:v>62.5</c:v>
                </c:pt>
                <c:pt idx="4">
                  <c:v>64.290000000000006</c:v>
                </c:pt>
                <c:pt idx="5">
                  <c:v>62.5</c:v>
                </c:pt>
                <c:pt idx="6">
                  <c:v>72</c:v>
                </c:pt>
                <c:pt idx="7">
                  <c:v>63</c:v>
                </c:pt>
                <c:pt idx="8">
                  <c:v>65.38</c:v>
                </c:pt>
                <c:pt idx="9">
                  <c:v>60</c:v>
                </c:pt>
                <c:pt idx="10">
                  <c:v>64</c:v>
                </c:pt>
                <c:pt idx="11">
                  <c:v>64</c:v>
                </c:pt>
                <c:pt idx="12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invertIfNegative val="0"/>
          <c:cat>
            <c:strRef>
              <c:f>Лист1!$A$2:$A$14</c:f>
              <c:strCache>
                <c:ptCount val="13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  <c:pt idx="10">
                  <c:v> «И»</c:v>
                </c:pt>
                <c:pt idx="11">
                  <c:v> «К»</c:v>
                </c:pt>
                <c:pt idx="12">
                  <c:v> «Қ»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66.67</c:v>
                </c:pt>
                <c:pt idx="1">
                  <c:v>69.23</c:v>
                </c:pt>
                <c:pt idx="2">
                  <c:v>68</c:v>
                </c:pt>
                <c:pt idx="3">
                  <c:v>69.569999999999993</c:v>
                </c:pt>
                <c:pt idx="4">
                  <c:v>67.86</c:v>
                </c:pt>
                <c:pt idx="5">
                  <c:v>70.83</c:v>
                </c:pt>
                <c:pt idx="6">
                  <c:v>76</c:v>
                </c:pt>
                <c:pt idx="7">
                  <c:v>70.37</c:v>
                </c:pt>
                <c:pt idx="8">
                  <c:v>69.23</c:v>
                </c:pt>
                <c:pt idx="9">
                  <c:v>68</c:v>
                </c:pt>
                <c:pt idx="10">
                  <c:v>65.38</c:v>
                </c:pt>
                <c:pt idx="11">
                  <c:v>68</c:v>
                </c:pt>
                <c:pt idx="12">
                  <c:v>69.23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274759680"/>
        <c:axId val="276693568"/>
        <c:axId val="0"/>
      </c:bar3DChart>
      <c:catAx>
        <c:axId val="27475968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bg1"/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/>
            </a:pPr>
            <a:endParaRPr lang="ru-RU"/>
          </a:p>
        </c:txPr>
        <c:crossAx val="276693568"/>
        <c:crosses val="autoZero"/>
        <c:auto val="1"/>
        <c:lblAlgn val="ctr"/>
        <c:lblOffset val="100"/>
        <c:noMultiLvlLbl val="0"/>
      </c:catAx>
      <c:valAx>
        <c:axId val="2766935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747596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vert="horz"/>
          <a:lstStyle/>
          <a:p>
            <a:pPr rtl="0">
              <a:defRPr sz="1400"/>
            </a:pPr>
            <a:endParaRPr lang="ru-RU"/>
          </a:p>
        </c:txPr>
      </c:dTable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0381255468066491"/>
          <c:y val="2.7050590914574058E-2"/>
          <c:w val="0.86787379702537426"/>
          <c:h val="0.797268390202122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ІІI тоқсан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Сыныбы </c:v>
                </c:pt>
                <c:pt idx="1">
                  <c:v>Ж.оқушы</c:v>
                </c:pt>
                <c:pt idx="2">
                  <c:v>Үздік </c:v>
                </c:pt>
                <c:pt idx="3">
                  <c:v>Екпінді</c:v>
                </c:pt>
                <c:pt idx="4">
                  <c:v>Орта</c:v>
                </c:pt>
                <c:pt idx="5">
                  <c:v>Білім сапасы</c:v>
                </c:pt>
                <c:pt idx="6">
                  <c:v>Орта балы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</c:v>
                </c:pt>
                <c:pt idx="1">
                  <c:v>331</c:v>
                </c:pt>
                <c:pt idx="2">
                  <c:v>60</c:v>
                </c:pt>
                <c:pt idx="3">
                  <c:v>152</c:v>
                </c:pt>
                <c:pt idx="4">
                  <c:v>119</c:v>
                </c:pt>
                <c:pt idx="5">
                  <c:v>64.040000000000006</c:v>
                </c:pt>
                <c:pt idx="6">
                  <c:v>3.82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Сыныбы </c:v>
                </c:pt>
                <c:pt idx="1">
                  <c:v>Ж.оқушы</c:v>
                </c:pt>
                <c:pt idx="2">
                  <c:v>Үздік </c:v>
                </c:pt>
                <c:pt idx="3">
                  <c:v>Екпінді</c:v>
                </c:pt>
                <c:pt idx="4">
                  <c:v>Орта</c:v>
                </c:pt>
                <c:pt idx="5">
                  <c:v>Білім сапасы</c:v>
                </c:pt>
                <c:pt idx="6">
                  <c:v>Орта балы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</c:v>
                </c:pt>
                <c:pt idx="1">
                  <c:v>330</c:v>
                </c:pt>
                <c:pt idx="2">
                  <c:v>70</c:v>
                </c:pt>
                <c:pt idx="3">
                  <c:v>158</c:v>
                </c:pt>
                <c:pt idx="4">
                  <c:v>102</c:v>
                </c:pt>
                <c:pt idx="5">
                  <c:v>69.09</c:v>
                </c:pt>
                <c:pt idx="6">
                  <c:v>3.7600000000000002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84073472"/>
        <c:axId val="276700480"/>
        <c:axId val="0"/>
      </c:bar3DChart>
      <c:catAx>
        <c:axId val="284073472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accent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majorTickMark val="none"/>
        <c:minorTickMark val="none"/>
        <c:tickLblPos val="nextTo"/>
        <c:crossAx val="276700480"/>
        <c:crosses val="autoZero"/>
        <c:auto val="1"/>
        <c:lblAlgn val="ctr"/>
        <c:lblOffset val="100"/>
        <c:noMultiLvlLbl val="0"/>
      </c:catAx>
      <c:valAx>
        <c:axId val="276700480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accent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crossAx val="284073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38100" cap="flat" cmpd="sng" algn="ctr">
            <a:solidFill>
              <a:schemeClr val="dk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 rtl="0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21872265966755"/>
          <c:y val="2.7094798231840689E-2"/>
          <c:w val="0.89168829295617336"/>
          <c:h val="0.81386885196135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IІІ тоқсан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9.4393380781701147E-3"/>
                  <c:y val="-1.461176987651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732436592706047E-3"/>
                  <c:y val="-4.383530962953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394619556237222E-3"/>
                  <c:y val="-1.7047064855932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197309778118125E-3"/>
                  <c:y val="-2.191765481476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732436592706047E-3"/>
                  <c:y val="-2.6788244773607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2929746370824075E-3"/>
                  <c:y val="-3.8964719670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993</c:v>
                </c:pt>
                <c:pt idx="1">
                  <c:v>203</c:v>
                </c:pt>
                <c:pt idx="2">
                  <c:v>435</c:v>
                </c:pt>
                <c:pt idx="3">
                  <c:v>355</c:v>
                </c:pt>
                <c:pt idx="4">
                  <c:v>64.239999999999995</c:v>
                </c:pt>
                <c:pt idx="5">
                  <c:v>3.84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5.7463121938611382E-2"/>
                  <c:y val="-3.2921580277329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48670726979243E-2"/>
                  <c:y val="9.87647408319880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344251892083577E-2"/>
                  <c:y val="-9.5472582804254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893064014539998E-2"/>
                  <c:y val="-3.2921580277329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9505896332795179E-2"/>
                  <c:y val="-4.6090212388260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4118728651050381E-2"/>
                  <c:y val="-3.6213738305062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987</c:v>
                </c:pt>
                <c:pt idx="1">
                  <c:v>226</c:v>
                </c:pt>
                <c:pt idx="2">
                  <c:v>455</c:v>
                </c:pt>
                <c:pt idx="3">
                  <c:v>306</c:v>
                </c:pt>
                <c:pt idx="4">
                  <c:v>68.989999999999995</c:v>
                </c:pt>
                <c:pt idx="5">
                  <c:v>3.46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76194304"/>
        <c:axId val="276746752"/>
        <c:axId val="230094080"/>
      </c:bar3DChart>
      <c:catAx>
        <c:axId val="2761943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76746752"/>
        <c:crosses val="autoZero"/>
        <c:auto val="1"/>
        <c:lblAlgn val="ctr"/>
        <c:lblOffset val="100"/>
        <c:noMultiLvlLbl val="0"/>
      </c:catAx>
      <c:valAx>
        <c:axId val="276746752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accent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76194304"/>
        <c:crosses val="autoZero"/>
        <c:crossBetween val="between"/>
      </c:valAx>
      <c:serAx>
        <c:axId val="230094080"/>
        <c:scaling>
          <c:orientation val="minMax"/>
        </c:scaling>
        <c:delete val="1"/>
        <c:axPos val="b"/>
        <c:majorTickMark val="out"/>
        <c:minorTickMark val="none"/>
        <c:tickLblPos val="nextTo"/>
        <c:crossAx val="276746752"/>
        <c:crosses val="autoZero"/>
      </c:serAx>
    </c:plotArea>
    <c:legend>
      <c:legendPos val="b"/>
      <c:layout>
        <c:manualLayout>
          <c:xMode val="edge"/>
          <c:yMode val="edge"/>
          <c:x val="0.31519416428182018"/>
          <c:y val="1.4188565465522961E-2"/>
          <c:w val="0.48552605197528126"/>
          <c:h val="0.11523227082173321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0"/>
      <c:rotY val="0"/>
      <c:depthPercent val="60"/>
      <c:rAngAx val="0"/>
      <c:perspective val="0"/>
    </c:view3D>
    <c:floor>
      <c:thickness val="0"/>
    </c:floor>
    <c:sideWall>
      <c:thickness val="0"/>
    </c:sideWall>
    <c:backWall>
      <c:thickness val="0"/>
      <c:spPr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4.0601924759405092E-2"/>
          <c:y val="3.9441399534110896E-2"/>
          <c:w val="0.94412029746282"/>
          <c:h val="0.62542470217905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ІIІ тоқсан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Лист1!$A$2:$A$17</c:f>
              <c:strCache>
                <c:ptCount val="16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  <c:pt idx="10">
                  <c:v> «И»</c:v>
                </c:pt>
                <c:pt idx="11">
                  <c:v> «К»</c:v>
                </c:pt>
                <c:pt idx="12">
                  <c:v> «Қ»</c:v>
                </c:pt>
                <c:pt idx="13">
                  <c:v> «Л»</c:v>
                </c:pt>
                <c:pt idx="14">
                  <c:v>«М»</c:v>
                </c:pt>
                <c:pt idx="15">
                  <c:v>«Н»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57.690000000000005</c:v>
                </c:pt>
                <c:pt idx="1">
                  <c:v>60.87</c:v>
                </c:pt>
                <c:pt idx="2">
                  <c:v>58.33</c:v>
                </c:pt>
                <c:pt idx="3">
                  <c:v>65.38</c:v>
                </c:pt>
                <c:pt idx="4">
                  <c:v>62.5</c:v>
                </c:pt>
                <c:pt idx="5">
                  <c:v>58.33</c:v>
                </c:pt>
                <c:pt idx="6">
                  <c:v>58.33</c:v>
                </c:pt>
                <c:pt idx="7">
                  <c:v>50</c:v>
                </c:pt>
                <c:pt idx="8">
                  <c:v>66.669999999999987</c:v>
                </c:pt>
                <c:pt idx="9">
                  <c:v>52.17</c:v>
                </c:pt>
                <c:pt idx="10">
                  <c:v>54.17</c:v>
                </c:pt>
                <c:pt idx="11">
                  <c:v>66.669999999999987</c:v>
                </c:pt>
                <c:pt idx="12">
                  <c:v>56.52</c:v>
                </c:pt>
                <c:pt idx="13">
                  <c:v>50</c:v>
                </c:pt>
                <c:pt idx="14">
                  <c:v>47.83</c:v>
                </c:pt>
                <c:pt idx="15">
                  <c:v>57.14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invertIfNegative val="0"/>
          <c:cat>
            <c:strRef>
              <c:f>Лист1!$A$2:$A$17</c:f>
              <c:strCache>
                <c:ptCount val="16"/>
                <c:pt idx="0">
                  <c:v> «А»</c:v>
                </c:pt>
                <c:pt idx="1">
                  <c:v>«Ә»</c:v>
                </c:pt>
                <c:pt idx="2">
                  <c:v> «Б»</c:v>
                </c:pt>
                <c:pt idx="3">
                  <c:v> «В»</c:v>
                </c:pt>
                <c:pt idx="4">
                  <c:v> «Г»</c:v>
                </c:pt>
                <c:pt idx="5">
                  <c:v> «Ғ»</c:v>
                </c:pt>
                <c:pt idx="6">
                  <c:v>«Д»</c:v>
                </c:pt>
                <c:pt idx="7">
                  <c:v> «Е»</c:v>
                </c:pt>
                <c:pt idx="8">
                  <c:v> «Ж»</c:v>
                </c:pt>
                <c:pt idx="9">
                  <c:v> «З»</c:v>
                </c:pt>
                <c:pt idx="10">
                  <c:v> «И»</c:v>
                </c:pt>
                <c:pt idx="11">
                  <c:v> «К»</c:v>
                </c:pt>
                <c:pt idx="12">
                  <c:v> «Қ»</c:v>
                </c:pt>
                <c:pt idx="13">
                  <c:v> «Л»</c:v>
                </c:pt>
                <c:pt idx="14">
                  <c:v>«М»</c:v>
                </c:pt>
                <c:pt idx="15">
                  <c:v>«Н»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57.690000000000005</c:v>
                </c:pt>
                <c:pt idx="1">
                  <c:v>63.64</c:v>
                </c:pt>
                <c:pt idx="2">
                  <c:v>58.33</c:v>
                </c:pt>
                <c:pt idx="3">
                  <c:v>65.38</c:v>
                </c:pt>
                <c:pt idx="4">
                  <c:v>65.22</c:v>
                </c:pt>
                <c:pt idx="5">
                  <c:v>62.5</c:v>
                </c:pt>
                <c:pt idx="6">
                  <c:v>58.33</c:v>
                </c:pt>
                <c:pt idx="7">
                  <c:v>50</c:v>
                </c:pt>
                <c:pt idx="8">
                  <c:v>66.669999999999987</c:v>
                </c:pt>
                <c:pt idx="9">
                  <c:v>50</c:v>
                </c:pt>
                <c:pt idx="10">
                  <c:v>54.17</c:v>
                </c:pt>
                <c:pt idx="11">
                  <c:v>69.569999999999993</c:v>
                </c:pt>
                <c:pt idx="12">
                  <c:v>60.87</c:v>
                </c:pt>
                <c:pt idx="13">
                  <c:v>50</c:v>
                </c:pt>
                <c:pt idx="14">
                  <c:v>60.87</c:v>
                </c:pt>
                <c:pt idx="15">
                  <c:v>57.14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285899264"/>
        <c:axId val="276743296"/>
        <c:axId val="0"/>
      </c:bar3DChart>
      <c:catAx>
        <c:axId val="285899264"/>
        <c:scaling>
          <c:orientation val="minMax"/>
        </c:scaling>
        <c:delete val="0"/>
        <c:axPos val="b"/>
        <c:majorGridlines/>
        <c:minorGridlines>
          <c:spPr>
            <a:ln w="9525" cap="flat" cmpd="sng" algn="ctr">
              <a:solidFill>
                <a:schemeClr val="bg1"/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76743296"/>
        <c:crosses val="autoZero"/>
        <c:auto val="1"/>
        <c:lblAlgn val="ctr"/>
        <c:lblOffset val="100"/>
        <c:noMultiLvlLbl val="0"/>
      </c:catAx>
      <c:valAx>
        <c:axId val="2767432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858992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vert="horz"/>
          <a:lstStyle/>
          <a:p>
            <a:pPr rtl="0">
              <a:defRPr sz="1400"/>
            </a:pPr>
            <a:endParaRPr lang="ru-RU"/>
          </a:p>
        </c:txPr>
      </c:dTable>
      <c:spPr>
        <a:solidFill>
          <a:schemeClr val="bg1">
            <a:lumMod val="95000"/>
          </a:schemeClr>
        </a:solidFill>
      </c:spPr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floor>
    <c:sideWall>
      <c:thickness val="0"/>
    </c:sideWall>
    <c:backWall>
      <c:thickness val="0"/>
      <c:spPr>
        <a:solidFill>
          <a:srgbClr val="CCFFCC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ІІI тоқсан</c:v>
                </c:pt>
              </c:strCache>
            </c:strRef>
          </c:tx>
          <c:spPr>
            <a:solidFill>
              <a:srgbClr val="70EE12"/>
            </a:solidFill>
          </c:spPr>
          <c:invertIfNegative val="0"/>
          <c:dLbls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Сыныбы</c:v>
                </c:pt>
                <c:pt idx="1">
                  <c:v>Жалпы саны </c:v>
                </c:pt>
                <c:pt idx="2">
                  <c:v>Үздік</c:v>
                </c:pt>
                <c:pt idx="3">
                  <c:v>Екпінді</c:v>
                </c:pt>
                <c:pt idx="4">
                  <c:v>Орта </c:v>
                </c:pt>
                <c:pt idx="5">
                  <c:v>Білім сапасы</c:v>
                </c:pt>
                <c:pt idx="6">
                  <c:v>Орта балл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</c:v>
                </c:pt>
                <c:pt idx="1">
                  <c:v>381</c:v>
                </c:pt>
                <c:pt idx="2">
                  <c:v>52</c:v>
                </c:pt>
                <c:pt idx="3">
                  <c:v>168</c:v>
                </c:pt>
                <c:pt idx="4">
                  <c:v>161</c:v>
                </c:pt>
                <c:pt idx="5">
                  <c:v>57.74</c:v>
                </c:pt>
                <c:pt idx="6">
                  <c:v>3.71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1146623071983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229324614396806E-2"/>
                  <c:y val="4.6175722986383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6574776063985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3515248118395805E-2"/>
                  <c:y val="-2.3087861493191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04005858111975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Сыныбы</c:v>
                </c:pt>
                <c:pt idx="1">
                  <c:v>Жалпы саны </c:v>
                </c:pt>
                <c:pt idx="2">
                  <c:v>Үздік</c:v>
                </c:pt>
                <c:pt idx="3">
                  <c:v>Екпінді</c:v>
                </c:pt>
                <c:pt idx="4">
                  <c:v>Орта </c:v>
                </c:pt>
                <c:pt idx="5">
                  <c:v>Білім сапасы</c:v>
                </c:pt>
                <c:pt idx="6">
                  <c:v>Орта балл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</c:v>
                </c:pt>
                <c:pt idx="1">
                  <c:v>377</c:v>
                </c:pt>
                <c:pt idx="2">
                  <c:v>61</c:v>
                </c:pt>
                <c:pt idx="3">
                  <c:v>163</c:v>
                </c:pt>
                <c:pt idx="4">
                  <c:v>153</c:v>
                </c:pt>
                <c:pt idx="5">
                  <c:v>59.41</c:v>
                </c:pt>
                <c:pt idx="6">
                  <c:v>3.75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76510208"/>
        <c:axId val="276744448"/>
        <c:axId val="0"/>
      </c:bar3DChart>
      <c:catAx>
        <c:axId val="276510208"/>
        <c:scaling>
          <c:orientation val="minMax"/>
        </c:scaling>
        <c:delete val="1"/>
        <c:axPos val="b"/>
        <c:majorTickMark val="none"/>
        <c:minorTickMark val="none"/>
        <c:tickLblPos val="nextTo"/>
        <c:crossAx val="276744448"/>
        <c:crosses val="autoZero"/>
        <c:auto val="1"/>
        <c:lblAlgn val="ctr"/>
        <c:lblOffset val="100"/>
        <c:noMultiLvlLbl val="0"/>
      </c:catAx>
      <c:valAx>
        <c:axId val="276744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651020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38100" cap="flat" cmpd="sng" algn="ctr">
            <a:solidFill>
              <a:schemeClr val="accent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rgbClr val="FFFF99"/>
        </a:solidFill>
      </c:spPr>
    </c:plotArea>
    <c:legend>
      <c:legendPos val="t"/>
      <c:layout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2E7FE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67D34-539F-407E-AD3C-9624F13A647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2A7B5-F7E0-464D-B4B9-19D1265F0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0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4391-A6F9-482A-A32F-66F9280DAF1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4391-A6F9-482A-A32F-66F9280DAF1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4391-A6F9-482A-A32F-66F9280DAF1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4391-A6F9-482A-A32F-66F9280DAF1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4391-A6F9-482A-A32F-66F9280DAF1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4391-A6F9-482A-A32F-66F9280DAF1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4391-A6F9-482A-A32F-66F9280DAF1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4391-A6F9-482A-A32F-66F9280DAF1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4391-A6F9-482A-A32F-66F9280DAF1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804" y="6581263"/>
            <a:ext cx="5769698" cy="6565813"/>
            <a:chOff x="0" y="0"/>
            <a:chExt cx="714247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4247" cy="812800"/>
            </a:xfrm>
            <a:custGeom>
              <a:avLst/>
              <a:gdLst/>
              <a:ahLst/>
              <a:cxnLst/>
              <a:rect l="l" t="t" r="r" b="b"/>
              <a:pathLst>
                <a:path w="714247" h="812800">
                  <a:moveTo>
                    <a:pt x="476122" y="0"/>
                  </a:moveTo>
                  <a:lnTo>
                    <a:pt x="714247" y="238125"/>
                  </a:lnTo>
                  <a:lnTo>
                    <a:pt x="714247" y="574675"/>
                  </a:lnTo>
                  <a:lnTo>
                    <a:pt x="476122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476122" y="0"/>
                  </a:lnTo>
                  <a:close/>
                </a:path>
              </a:pathLst>
            </a:custGeom>
            <a:solidFill>
              <a:srgbClr val="063C9F">
                <a:alpha val="6078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3500" y="25400"/>
              <a:ext cx="587247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16657" y="-4691946"/>
            <a:ext cx="5098832" cy="6338026"/>
            <a:chOff x="0" y="0"/>
            <a:chExt cx="779433" cy="9688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79433" cy="968863"/>
            </a:xfrm>
            <a:custGeom>
              <a:avLst/>
              <a:gdLst/>
              <a:ahLst/>
              <a:cxnLst/>
              <a:rect l="l" t="t" r="r" b="b"/>
              <a:pathLst>
                <a:path w="779433" h="968863">
                  <a:moveTo>
                    <a:pt x="541308" y="0"/>
                  </a:moveTo>
                  <a:lnTo>
                    <a:pt x="779433" y="238125"/>
                  </a:lnTo>
                  <a:lnTo>
                    <a:pt x="779433" y="730738"/>
                  </a:lnTo>
                  <a:lnTo>
                    <a:pt x="541308" y="968863"/>
                  </a:lnTo>
                  <a:lnTo>
                    <a:pt x="238125" y="968863"/>
                  </a:lnTo>
                  <a:lnTo>
                    <a:pt x="0" y="730738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41308" y="0"/>
                  </a:lnTo>
                  <a:close/>
                </a:path>
              </a:pathLst>
            </a:custGeom>
            <a:solidFill>
              <a:srgbClr val="063C9F">
                <a:alpha val="6000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63500" y="25400"/>
              <a:ext cx="652433" cy="879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693112" y="-4064819"/>
            <a:ext cx="5499607" cy="5488133"/>
            <a:chOff x="0" y="0"/>
            <a:chExt cx="840698" cy="8389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40698" cy="838944"/>
            </a:xfrm>
            <a:custGeom>
              <a:avLst/>
              <a:gdLst/>
              <a:ahLst/>
              <a:cxnLst/>
              <a:rect l="l" t="t" r="r" b="b"/>
              <a:pathLst>
                <a:path w="840698" h="838944">
                  <a:moveTo>
                    <a:pt x="602573" y="0"/>
                  </a:moveTo>
                  <a:lnTo>
                    <a:pt x="840698" y="238125"/>
                  </a:lnTo>
                  <a:lnTo>
                    <a:pt x="840698" y="600819"/>
                  </a:lnTo>
                  <a:lnTo>
                    <a:pt x="602573" y="838944"/>
                  </a:lnTo>
                  <a:lnTo>
                    <a:pt x="238125" y="838944"/>
                  </a:lnTo>
                  <a:lnTo>
                    <a:pt x="0" y="600819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602573" y="0"/>
                  </a:lnTo>
                  <a:close/>
                </a:path>
              </a:pathLst>
            </a:custGeom>
            <a:solidFill>
              <a:srgbClr val="063C9F">
                <a:alpha val="93725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63500" y="25400"/>
              <a:ext cx="713698" cy="7500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619" y="7969622"/>
            <a:ext cx="5692067" cy="5645236"/>
            <a:chOff x="0" y="0"/>
            <a:chExt cx="819543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9543" cy="812800"/>
            </a:xfrm>
            <a:custGeom>
              <a:avLst/>
              <a:gdLst/>
              <a:ahLst/>
              <a:cxnLst/>
              <a:rect l="l" t="t" r="r" b="b"/>
              <a:pathLst>
                <a:path w="819543" h="812800">
                  <a:moveTo>
                    <a:pt x="581418" y="0"/>
                  </a:moveTo>
                  <a:lnTo>
                    <a:pt x="819543" y="238125"/>
                  </a:lnTo>
                  <a:lnTo>
                    <a:pt x="819543" y="574675"/>
                  </a:lnTo>
                  <a:lnTo>
                    <a:pt x="581418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81418" y="0"/>
                  </a:lnTo>
                  <a:close/>
                </a:path>
              </a:pathLst>
            </a:custGeom>
            <a:solidFill>
              <a:srgbClr val="063C9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63500" y="25400"/>
              <a:ext cx="692543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7" name="Freeform 17"/>
          <p:cNvSpPr/>
          <p:nvPr/>
        </p:nvSpPr>
        <p:spPr>
          <a:xfrm flipH="1">
            <a:off x="10005132" y="-2095500"/>
            <a:ext cx="7937421" cy="5417290"/>
          </a:xfrm>
          <a:custGeom>
            <a:avLst/>
            <a:gdLst/>
            <a:ahLst/>
            <a:cxnLst/>
            <a:rect l="l" t="t" r="r" b="b"/>
            <a:pathLst>
              <a:path w="7937421" h="5417290">
                <a:moveTo>
                  <a:pt x="7937422" y="0"/>
                </a:moveTo>
                <a:lnTo>
                  <a:pt x="0" y="0"/>
                </a:lnTo>
                <a:lnTo>
                  <a:pt x="0" y="5417290"/>
                </a:lnTo>
                <a:lnTo>
                  <a:pt x="7937422" y="5417290"/>
                </a:lnTo>
                <a:lnTo>
                  <a:pt x="79374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1619" y="800101"/>
            <a:ext cx="9403381" cy="3357658"/>
          </a:xfrm>
          <a:custGeom>
            <a:avLst/>
            <a:gdLst/>
            <a:ahLst/>
            <a:cxnLst/>
            <a:rect l="l" t="t" r="r" b="b"/>
            <a:pathLst>
              <a:path w="4873925" h="1892230">
                <a:moveTo>
                  <a:pt x="0" y="0"/>
                </a:moveTo>
                <a:lnTo>
                  <a:pt x="4873925" y="0"/>
                </a:lnTo>
                <a:lnTo>
                  <a:pt x="4873925" y="1892230"/>
                </a:lnTo>
                <a:lnTo>
                  <a:pt x="0" y="18922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103716" y="3706669"/>
            <a:ext cx="13802833" cy="2962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35"/>
              </a:lnSpc>
            </a:pPr>
            <a:r>
              <a:rPr lang="kk-KZ" sz="5400" b="1" dirty="0">
                <a:latin typeface="Times New Roman" pitchFamily="18" charset="0"/>
                <a:cs typeface="Times New Roman" pitchFamily="18" charset="0"/>
              </a:rPr>
              <a:t>2023-2024 оқу жылының </a:t>
            </a:r>
            <a:r>
              <a:rPr lang="en-US" sz="5400" b="1" spc="55" dirty="0" err="1">
                <a:latin typeface="Tex Gyre Termes Bold"/>
              </a:rPr>
              <a:t>жылдық</a:t>
            </a:r>
            <a:r>
              <a:rPr lang="en-US" sz="5400" b="1" spc="55" dirty="0">
                <a:latin typeface="Tex Gyre Termes Bold"/>
              </a:rPr>
              <a:t> </a:t>
            </a:r>
            <a:endParaRPr lang="ru-RU" sz="5400" b="1" spc="55" dirty="0" smtClean="0">
              <a:latin typeface="Tex Gyre Termes Bold"/>
            </a:endParaRPr>
          </a:p>
          <a:p>
            <a:pPr algn="ctr">
              <a:lnSpc>
                <a:spcPts val="7735"/>
              </a:lnSpc>
            </a:pPr>
            <a:r>
              <a:rPr lang="en-US" sz="5400" b="1" spc="55" dirty="0" err="1" smtClean="0">
                <a:latin typeface="Tex Gyre Termes Bold"/>
              </a:rPr>
              <a:t>үлгерімі</a:t>
            </a:r>
            <a:r>
              <a:rPr lang="en-US" sz="5400" b="1" spc="55" dirty="0" smtClean="0">
                <a:latin typeface="Tex Gyre Termes Bold"/>
              </a:rPr>
              <a:t> </a:t>
            </a:r>
            <a:r>
              <a:rPr lang="en-US" sz="5400" b="1" spc="55" dirty="0" err="1">
                <a:latin typeface="Tex Gyre Termes Bold"/>
              </a:rPr>
              <a:t>және</a:t>
            </a:r>
            <a:r>
              <a:rPr lang="en-US" sz="5400" b="1" spc="55" dirty="0">
                <a:latin typeface="Tex Gyre Termes Bold"/>
              </a:rPr>
              <a:t> </a:t>
            </a:r>
            <a:r>
              <a:rPr lang="en-US" sz="5400" b="1" spc="55" dirty="0" err="1">
                <a:latin typeface="Tex Gyre Termes Bold"/>
              </a:rPr>
              <a:t>қозғалысы</a:t>
            </a:r>
            <a:r>
              <a:rPr lang="en-US" sz="5400" b="1" spc="55" dirty="0">
                <a:latin typeface="Tex Gyre Termes Bold"/>
              </a:rPr>
              <a:t> </a:t>
            </a:r>
            <a:r>
              <a:rPr lang="en-US" sz="5400" b="1" spc="55" dirty="0" err="1">
                <a:latin typeface="Tex Gyre Termes Bold"/>
              </a:rPr>
              <a:t>бойынша</a:t>
            </a:r>
            <a:r>
              <a:rPr lang="en-US" sz="5400" b="1" spc="55" dirty="0">
                <a:latin typeface="Tex Gyre Termes Bold"/>
              </a:rPr>
              <a:t> </a:t>
            </a:r>
            <a:endParaRPr lang="ru-RU" sz="5400" b="1" spc="55" dirty="0">
              <a:latin typeface="Tex Gyre Termes Bold"/>
            </a:endParaRPr>
          </a:p>
          <a:p>
            <a:pPr algn="ctr">
              <a:lnSpc>
                <a:spcPts val="7735"/>
              </a:lnSpc>
            </a:pPr>
            <a:r>
              <a:rPr lang="en-US" sz="5400" b="1" spc="55" dirty="0" err="1">
                <a:latin typeface="Tex Gyre Termes Bold"/>
              </a:rPr>
              <a:t>есебі</a:t>
            </a:r>
            <a:endParaRPr lang="en-US" sz="5400" b="1" spc="55" dirty="0">
              <a:latin typeface="Tex Gyre Termes Bold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="" xmlns:a16="http://schemas.microsoft.com/office/drawing/2014/main" id="{82574F64-2058-4C10-B14C-A8CCB5205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6021" y="9171672"/>
            <a:ext cx="3750543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r>
              <a:rPr lang="kk-KZ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Жекенова Г.С.–  Директордың оқу ісі жөніндегі орынбасары </a:t>
            </a:r>
            <a:endParaRPr lang="kk-KZ" sz="27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285820" y="1714476"/>
          <a:ext cx="14144724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7193" y="1"/>
            <a:ext cx="15836282" cy="1503707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мектебі,ШЖҚ КММ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kk-KZ" sz="2900" b="1" dirty="0">
                <a:latin typeface="Times New Roman" pitchFamily="18" charset="0"/>
              </a:rPr>
              <a:t>оқу жылы</a:t>
            </a:r>
          </a:p>
          <a:p>
            <a:pPr algn="ctr"/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900" b="1" dirty="0">
                <a:latin typeface="Times New Roman" pitchFamily="18" charset="0"/>
              </a:rPr>
              <a:t>тоқсаны бойынша 2-4  сыныптардың үлгерім </a:t>
            </a:r>
            <a:r>
              <a:rPr lang="kk-KZ" sz="2900" b="1" dirty="0">
                <a:latin typeface="Times New Roman" pitchFamily="18" charset="0"/>
              </a:rPr>
              <a:t>есебі</a:t>
            </a:r>
            <a:endParaRPr lang="ru-RU" sz="2900" b="1" dirty="0">
              <a:latin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072" y="7286640"/>
          <a:ext cx="1514485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42"/>
                <a:gridCol w="2524142"/>
                <a:gridCol w="2524142"/>
                <a:gridCol w="2524142"/>
                <a:gridCol w="2524142"/>
                <a:gridCol w="2524142"/>
              </a:tblGrid>
              <a:tr h="960120"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1" dirty="0" err="1" smtClean="0"/>
                        <a:t>Жалпы</a:t>
                      </a:r>
                      <a:r>
                        <a:rPr lang="ru-RU" sz="2700" b="1" dirty="0" smtClean="0"/>
                        <a:t> саны</a:t>
                      </a:r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700" b="1" dirty="0" smtClean="0"/>
                        <a:t>Үздік</a:t>
                      </a:r>
                      <a:endParaRPr lang="ru-RU" sz="2700" b="1" dirty="0" smtClean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700" b="1" dirty="0" smtClean="0"/>
                        <a:t>Екпінді</a:t>
                      </a:r>
                      <a:endParaRPr lang="ru-RU" sz="2700" b="1" dirty="0" smtClean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r>
                        <a:rPr lang="kk-KZ" sz="2700" b="1" dirty="0" smtClean="0"/>
                        <a:t>Орта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r>
                        <a:rPr lang="kk-KZ" sz="2700" b="1" dirty="0" smtClean="0"/>
                        <a:t>Білім сапасы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kk-KZ" sz="2700" dirty="0" smtClean="0"/>
                        <a:t>І</a:t>
                      </a:r>
                      <a:r>
                        <a:rPr lang="en-US" sz="2700" dirty="0" smtClean="0"/>
                        <a:t>II</a:t>
                      </a:r>
                      <a:r>
                        <a:rPr lang="kk-KZ" sz="2700" dirty="0" smtClean="0"/>
                        <a:t> тоқсан</a:t>
                      </a:r>
                      <a:endParaRPr lang="ru-RU" sz="2700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993</a:t>
                      </a:r>
                      <a:endParaRPr lang="en-US" sz="2700" b="1" dirty="0" smtClean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203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435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355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64,24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IV</a:t>
                      </a:r>
                      <a:r>
                        <a:rPr lang="en-US" sz="2700" baseline="0" dirty="0" smtClean="0"/>
                        <a:t> </a:t>
                      </a:r>
                      <a:r>
                        <a:rPr lang="kk-KZ" sz="2700" dirty="0" smtClean="0"/>
                        <a:t>тоқсан</a:t>
                      </a:r>
                      <a:endParaRPr lang="ru-RU" sz="2700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9</a:t>
                      </a:r>
                      <a:r>
                        <a:rPr lang="en-US" sz="2700" b="1" dirty="0" smtClean="0"/>
                        <a:t>87</a:t>
                      </a:r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2</a:t>
                      </a:r>
                      <a:r>
                        <a:rPr lang="en-US" sz="2700" b="1" dirty="0" smtClean="0"/>
                        <a:t>26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4</a:t>
                      </a:r>
                      <a:r>
                        <a:rPr lang="en-US" sz="2700" b="1" dirty="0" smtClean="0"/>
                        <a:t>5</a:t>
                      </a:r>
                      <a:r>
                        <a:rPr lang="kk-KZ" sz="2700" b="1" dirty="0" smtClean="0"/>
                        <a:t>5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3</a:t>
                      </a:r>
                      <a:r>
                        <a:rPr lang="en-US" sz="2700" b="1" dirty="0" smtClean="0"/>
                        <a:t>06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6</a:t>
                      </a:r>
                      <a:r>
                        <a:rPr lang="en-US" sz="2700" b="1" dirty="0" smtClean="0"/>
                        <a:t>8.99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3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02173805"/>
              </p:ext>
            </p:extLst>
          </p:nvPr>
        </p:nvGraphicFramePr>
        <p:xfrm>
          <a:off x="0" y="1928790"/>
          <a:ext cx="18288000" cy="835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21436"/>
            <a:ext cx="17859436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мектебі, ШЖҚ КММ </a:t>
            </a:r>
            <a:r>
              <a:rPr lang="kk-KZ" sz="3600" b="1" dirty="0">
                <a:latin typeface="Times New Roman" pitchFamily="18" charset="0"/>
              </a:rPr>
              <a:t>2023 - 2024 оқу жылы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dirty="0">
                <a:latin typeface="Times New Roman" pitchFamily="18" charset="0"/>
              </a:rPr>
              <a:t> тоқсан бойынша </a:t>
            </a:r>
          </a:p>
          <a:p>
            <a:pPr algn="ctr"/>
            <a:r>
              <a:rPr lang="kk-KZ" sz="3600" b="1" dirty="0">
                <a:latin typeface="Times New Roman" pitchFamily="18" charset="0"/>
              </a:rPr>
              <a:t> 5-сыныптардың  үлгерім есебі</a:t>
            </a:r>
            <a:endParaRPr lang="ru-RU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0"/>
            <a:ext cx="17347434" cy="995875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мектебі,ШЖҚ КММ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kk-KZ" b="1" dirty="0" smtClean="0">
                <a:latin typeface="Times New Roman" pitchFamily="18" charset="0"/>
              </a:rPr>
              <a:t>оқу жылы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b="1" dirty="0" smtClean="0">
                <a:latin typeface="Times New Roman" pitchFamily="18" charset="0"/>
              </a:rPr>
              <a:t> тоқсаны бойынша жалпы  </a:t>
            </a:r>
          </a:p>
          <a:p>
            <a:pPr algn="ctr"/>
            <a:r>
              <a:rPr lang="kk-KZ" b="1" dirty="0" smtClean="0">
                <a:latin typeface="Times New Roman" pitchFamily="18" charset="0"/>
              </a:rPr>
              <a:t>5-сыныптардың үлгерім есебі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688" y="1714476"/>
          <a:ext cx="17430872" cy="825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1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3121" y="1"/>
            <a:ext cx="15836282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мектебі,ШЖҚ КММ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kk-KZ" sz="3600" b="1" dirty="0">
                <a:latin typeface="Times New Roman" pitchFamily="18" charset="0"/>
              </a:rPr>
              <a:t>оқу жылы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</a:rPr>
              <a:t>тоқсаны бойынша  6-сыныптардың  үлгерім есебі</a:t>
            </a:r>
            <a:endParaRPr lang="ru-RU" sz="3600" b="1" dirty="0">
              <a:latin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686261"/>
          <a:ext cx="18288000" cy="8600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26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1"/>
            <a:ext cx="17347434" cy="1503707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мектебі,ШЖҚ КММ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kk-KZ" sz="2900" b="1" dirty="0">
                <a:latin typeface="Times New Roman" pitchFamily="18" charset="0"/>
              </a:rPr>
              <a:t>оқу жылы </a:t>
            </a:r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900" b="1" dirty="0">
                <a:latin typeface="Times New Roman" pitchFamily="18" charset="0"/>
              </a:rPr>
              <a:t> тоқсаны бойынша жалпы </a:t>
            </a:r>
          </a:p>
          <a:p>
            <a:pPr algn="ctr"/>
            <a:r>
              <a:rPr lang="kk-KZ" sz="2900" b="1" dirty="0">
                <a:latin typeface="Times New Roman" pitchFamily="18" charset="0"/>
              </a:rPr>
              <a:t> 6-сыныптардың үлгерім есебі</a:t>
            </a:r>
            <a:endParaRPr lang="ru-RU" sz="2900" b="1" dirty="0">
              <a:latin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57128" y="1393005"/>
          <a:ext cx="17430872" cy="825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99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60849655"/>
              </p:ext>
            </p:extLst>
          </p:nvPr>
        </p:nvGraphicFramePr>
        <p:xfrm>
          <a:off x="0" y="1928790"/>
          <a:ext cx="18288000" cy="835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21435"/>
            <a:ext cx="17859436" cy="2380870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мектебі,ШЖҚ КММ 2023-2024 </a:t>
            </a:r>
            <a:r>
              <a:rPr lang="kk-KZ" sz="3600" b="1" dirty="0">
                <a:latin typeface="Times New Roman" pitchFamily="18" charset="0"/>
              </a:rPr>
              <a:t>оқу жылы  </a:t>
            </a:r>
          </a:p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dirty="0">
                <a:latin typeface="Times New Roman" pitchFamily="18" charset="0"/>
              </a:rPr>
              <a:t> тоқсаны бойынша  7-сыныптардың  үлгерім есебі</a:t>
            </a:r>
            <a:endParaRPr lang="ru-RU" sz="3600" b="1" dirty="0">
              <a:latin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8288000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мектебі, ШЖҚ КММ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kk-KZ" sz="3600" b="1" dirty="0">
                <a:latin typeface="Times New Roman" pitchFamily="18" charset="0"/>
              </a:rPr>
              <a:t>жылы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dirty="0">
                <a:latin typeface="Times New Roman" pitchFamily="18" charset="0"/>
              </a:rPr>
              <a:t> тоқсан бойынша жалпы </a:t>
            </a:r>
          </a:p>
          <a:p>
            <a:pPr algn="ctr"/>
            <a:r>
              <a:rPr lang="kk-KZ" sz="3600" b="1" dirty="0">
                <a:latin typeface="Times New Roman" pitchFamily="18" charset="0"/>
              </a:rPr>
              <a:t>7-сыныптардың салыстырмалы  үлгерім есебі</a:t>
            </a:r>
            <a:endParaRPr lang="ru-RU" sz="3600" b="1" dirty="0">
              <a:latin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688" y="1714476"/>
          <a:ext cx="17430872" cy="792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49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87663531"/>
              </p:ext>
            </p:extLst>
          </p:nvPr>
        </p:nvGraphicFramePr>
        <p:xfrm>
          <a:off x="0" y="1928790"/>
          <a:ext cx="18288000" cy="835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21435"/>
            <a:ext cx="17859436" cy="2380870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мектебі,ШЖҚ КММ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kk-KZ" sz="3600" b="1" dirty="0">
                <a:latin typeface="Times New Roman" pitchFamily="18" charset="0"/>
              </a:rPr>
              <a:t>оқу жылы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</a:rPr>
              <a:t>тоқсаны бойынша </a:t>
            </a:r>
          </a:p>
          <a:p>
            <a:pPr algn="ctr"/>
            <a:r>
              <a:rPr lang="kk-KZ" sz="3600" b="1" dirty="0">
                <a:latin typeface="Times New Roman" pitchFamily="18" charset="0"/>
              </a:rPr>
              <a:t>8-сыныптардың  үлгерім есебі</a:t>
            </a:r>
            <a:endParaRPr lang="ru-RU" sz="3600" b="1" dirty="0">
              <a:latin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17" y="1"/>
            <a:ext cx="16633118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мектебі,ШЖҚ КММ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kk-KZ" sz="3600" b="1" dirty="0">
                <a:latin typeface="Times New Roman" pitchFamily="18" charset="0"/>
              </a:rPr>
              <a:t>оқу жылы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dirty="0">
                <a:latin typeface="Times New Roman" pitchFamily="18" charset="0"/>
              </a:rPr>
              <a:t>  тоқсаны бойынша жалпы  8-сыныптардың   үлгерім есебі</a:t>
            </a:r>
            <a:endParaRPr lang="ru-RU" sz="3600" b="1" dirty="0">
              <a:latin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607319"/>
          <a:ext cx="18288000" cy="902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46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24358349"/>
              </p:ext>
            </p:extLst>
          </p:nvPr>
        </p:nvGraphicFramePr>
        <p:xfrm>
          <a:off x="0" y="1928790"/>
          <a:ext cx="18288000" cy="835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"/>
            <a:ext cx="17859436" cy="2380870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мектебі,ШЖҚ КММ 2023-2024 </a:t>
            </a:r>
            <a:r>
              <a:rPr lang="kk-KZ" sz="3600" b="1" dirty="0">
                <a:latin typeface="Times New Roman" pitchFamily="18" charset="0"/>
              </a:rPr>
              <a:t>оқу жылы  </a:t>
            </a:r>
          </a:p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</a:rPr>
              <a:t>тоқсаны бойынша  9-сыныптардың  үлгерім есебі</a:t>
            </a:r>
            <a:endParaRPr lang="ru-RU" sz="3600" b="1" dirty="0">
              <a:latin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1859846" y="2998230"/>
            <a:ext cx="4024671" cy="2233692"/>
          </a:xfrm>
          <a:custGeom>
            <a:avLst/>
            <a:gdLst/>
            <a:ahLst/>
            <a:cxnLst/>
            <a:rect l="l" t="t" r="r" b="b"/>
            <a:pathLst>
              <a:path w="4024671" h="2233692">
                <a:moveTo>
                  <a:pt x="0" y="0"/>
                </a:moveTo>
                <a:lnTo>
                  <a:pt x="4024671" y="0"/>
                </a:lnTo>
                <a:lnTo>
                  <a:pt x="4024671" y="2233693"/>
                </a:lnTo>
                <a:lnTo>
                  <a:pt x="0" y="22336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9165371" y="5825170"/>
            <a:ext cx="4454985" cy="2472517"/>
          </a:xfrm>
          <a:custGeom>
            <a:avLst/>
            <a:gdLst/>
            <a:ahLst/>
            <a:cxnLst/>
            <a:rect l="l" t="t" r="r" b="b"/>
            <a:pathLst>
              <a:path w="4454985" h="2472517">
                <a:moveTo>
                  <a:pt x="0" y="2472517"/>
                </a:moveTo>
                <a:lnTo>
                  <a:pt x="4454985" y="2472517"/>
                </a:lnTo>
                <a:lnTo>
                  <a:pt x="4454985" y="0"/>
                </a:lnTo>
                <a:lnTo>
                  <a:pt x="0" y="0"/>
                </a:lnTo>
                <a:lnTo>
                  <a:pt x="0" y="247251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 flipV="1">
            <a:off x="4689015" y="1958022"/>
            <a:ext cx="4454985" cy="2472517"/>
          </a:xfrm>
          <a:custGeom>
            <a:avLst/>
            <a:gdLst/>
            <a:ahLst/>
            <a:cxnLst/>
            <a:rect l="l" t="t" r="r" b="b"/>
            <a:pathLst>
              <a:path w="4454985" h="2472517">
                <a:moveTo>
                  <a:pt x="0" y="2472517"/>
                </a:moveTo>
                <a:lnTo>
                  <a:pt x="4454985" y="2472517"/>
                </a:lnTo>
                <a:lnTo>
                  <a:pt x="4454985" y="0"/>
                </a:lnTo>
                <a:lnTo>
                  <a:pt x="0" y="0"/>
                </a:lnTo>
                <a:lnTo>
                  <a:pt x="0" y="247251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952841" y="5024851"/>
            <a:ext cx="4454985" cy="2472517"/>
          </a:xfrm>
          <a:custGeom>
            <a:avLst/>
            <a:gdLst/>
            <a:ahLst/>
            <a:cxnLst/>
            <a:rect l="l" t="t" r="r" b="b"/>
            <a:pathLst>
              <a:path w="4454985" h="2472517">
                <a:moveTo>
                  <a:pt x="0" y="0"/>
                </a:moveTo>
                <a:lnTo>
                  <a:pt x="4454985" y="0"/>
                </a:lnTo>
                <a:lnTo>
                  <a:pt x="4454985" y="2472516"/>
                </a:lnTo>
                <a:lnTo>
                  <a:pt x="0" y="247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029870" y="4234489"/>
            <a:ext cx="8271001" cy="1818022"/>
            <a:chOff x="0" y="0"/>
            <a:chExt cx="5032465" cy="11061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33735" cy="1106170"/>
            </a:xfrm>
            <a:custGeom>
              <a:avLst/>
              <a:gdLst/>
              <a:ahLst/>
              <a:cxnLst/>
              <a:rect l="l" t="t" r="r" b="b"/>
              <a:pathLst>
                <a:path w="5033735" h="1106170">
                  <a:moveTo>
                    <a:pt x="4480015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4480015" y="0"/>
                  </a:lnTo>
                  <a:cubicBezTo>
                    <a:pt x="4786085" y="0"/>
                    <a:pt x="5033735" y="247650"/>
                    <a:pt x="5033735" y="553720"/>
                  </a:cubicBezTo>
                  <a:cubicBezTo>
                    <a:pt x="5032465" y="858520"/>
                    <a:pt x="4784815" y="1106170"/>
                    <a:pt x="4480015" y="1106170"/>
                  </a:cubicBez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402042" y="1417254"/>
            <a:ext cx="4394361" cy="1909089"/>
            <a:chOff x="0" y="0"/>
            <a:chExt cx="2518233" cy="11061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19503" cy="1107440"/>
            </a:xfrm>
            <a:custGeom>
              <a:avLst/>
              <a:gdLst/>
              <a:ahLst/>
              <a:cxnLst/>
              <a:rect l="l" t="t" r="r" b="b"/>
              <a:pathLst>
                <a:path w="2519503" h="1107440">
                  <a:moveTo>
                    <a:pt x="1965783" y="45720"/>
                  </a:moveTo>
                  <a:cubicBezTo>
                    <a:pt x="2245183" y="45720"/>
                    <a:pt x="2472513" y="273050"/>
                    <a:pt x="2472513" y="552450"/>
                  </a:cubicBezTo>
                  <a:cubicBezTo>
                    <a:pt x="2472513" y="831850"/>
                    <a:pt x="2245183" y="1059180"/>
                    <a:pt x="1965783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1965783" y="45720"/>
                  </a:lnTo>
                  <a:moveTo>
                    <a:pt x="1965783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1965783" y="1107440"/>
                  </a:lnTo>
                  <a:cubicBezTo>
                    <a:pt x="2271853" y="1107440"/>
                    <a:pt x="2519503" y="859790"/>
                    <a:pt x="2519503" y="553720"/>
                  </a:cubicBezTo>
                  <a:cubicBezTo>
                    <a:pt x="2518233" y="247650"/>
                    <a:pt x="2270583" y="0"/>
                    <a:pt x="1965783" y="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827697" y="1506375"/>
            <a:ext cx="3863687" cy="1781899"/>
            <a:chOff x="0" y="0"/>
            <a:chExt cx="2974277" cy="13717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75547" cy="1371710"/>
            </a:xfrm>
            <a:custGeom>
              <a:avLst/>
              <a:gdLst/>
              <a:ahLst/>
              <a:cxnLst/>
              <a:rect l="l" t="t" r="r" b="b"/>
              <a:pathLst>
                <a:path w="2975547" h="1371710">
                  <a:moveTo>
                    <a:pt x="2421827" y="1371710"/>
                  </a:moveTo>
                  <a:lnTo>
                    <a:pt x="553720" y="1371710"/>
                  </a:lnTo>
                  <a:cubicBezTo>
                    <a:pt x="247650" y="1371710"/>
                    <a:pt x="0" y="1064649"/>
                    <a:pt x="0" y="686667"/>
                  </a:cubicBezTo>
                  <a:cubicBezTo>
                    <a:pt x="0" y="307110"/>
                    <a:pt x="247650" y="0"/>
                    <a:pt x="553720" y="0"/>
                  </a:cubicBezTo>
                  <a:lnTo>
                    <a:pt x="2421827" y="0"/>
                  </a:lnTo>
                  <a:cubicBezTo>
                    <a:pt x="2727897" y="0"/>
                    <a:pt x="2975547" y="307110"/>
                    <a:pt x="2975547" y="686667"/>
                  </a:cubicBezTo>
                  <a:cubicBezTo>
                    <a:pt x="2974277" y="1064649"/>
                    <a:pt x="2726627" y="1371710"/>
                    <a:pt x="2421827" y="1371710"/>
                  </a:cubicBezTo>
                  <a:close/>
                </a:path>
              </a:pathLst>
            </a:custGeom>
            <a:solidFill>
              <a:srgbClr val="2B8D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915481" y="2158029"/>
            <a:ext cx="3688120" cy="1011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 spc="117" dirty="0">
                <a:solidFill>
                  <a:srgbClr val="FFFFFF"/>
                </a:solidFill>
                <a:latin typeface="Tex Gyre Termes"/>
              </a:rPr>
              <a:t>І </a:t>
            </a:r>
            <a:r>
              <a:rPr lang="en-US" sz="2931" spc="117" dirty="0" err="1">
                <a:solidFill>
                  <a:srgbClr val="FFFFFF"/>
                </a:solidFill>
                <a:latin typeface="Tex Gyre Termes"/>
              </a:rPr>
              <a:t>жартыжылдық</a:t>
            </a:r>
            <a:r>
              <a:rPr lang="en-US" sz="2931" spc="117" dirty="0">
                <a:solidFill>
                  <a:srgbClr val="FFFFFF"/>
                </a:solidFill>
                <a:latin typeface="Tex Gyre Termes"/>
              </a:rPr>
              <a:t> соңында-3442</a:t>
            </a:r>
          </a:p>
        </p:txBody>
      </p:sp>
      <p:grpSp>
        <p:nvGrpSpPr>
          <p:cNvPr id="13" name="Group 13"/>
          <p:cNvGrpSpPr/>
          <p:nvPr/>
        </p:nvGrpSpPr>
        <p:grpSpPr>
          <a:xfrm rot="-10800000">
            <a:off x="2754553" y="2409882"/>
            <a:ext cx="1390529" cy="236473"/>
            <a:chOff x="0" y="0"/>
            <a:chExt cx="2987190" cy="508000"/>
          </a:xfrm>
        </p:grpSpPr>
        <p:sp>
          <p:nvSpPr>
            <p:cNvPr id="14" name="Freeform 14"/>
            <p:cNvSpPr/>
            <p:nvPr/>
          </p:nvSpPr>
          <p:spPr>
            <a:xfrm>
              <a:off x="0" y="49530"/>
              <a:ext cx="2987190" cy="408940"/>
            </a:xfrm>
            <a:custGeom>
              <a:avLst/>
              <a:gdLst/>
              <a:ahLst/>
              <a:cxnLst/>
              <a:rect l="l" t="t" r="r" b="b"/>
              <a:pathLst>
                <a:path w="2987190" h="408940">
                  <a:moveTo>
                    <a:pt x="2781450" y="0"/>
                  </a:moveTo>
                  <a:cubicBezTo>
                    <a:pt x="2681120" y="0"/>
                    <a:pt x="2598570" y="72390"/>
                    <a:pt x="257952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2580790" y="242570"/>
                  </a:lnTo>
                  <a:cubicBezTo>
                    <a:pt x="2598570" y="337820"/>
                    <a:pt x="2682390" y="408940"/>
                    <a:pt x="2782720" y="408940"/>
                  </a:cubicBezTo>
                  <a:cubicBezTo>
                    <a:pt x="2895750" y="408940"/>
                    <a:pt x="2987190" y="317500"/>
                    <a:pt x="2987190" y="204470"/>
                  </a:cubicBezTo>
                  <a:cubicBezTo>
                    <a:pt x="2987190" y="91440"/>
                    <a:pt x="2895750" y="0"/>
                    <a:pt x="2781450" y="0"/>
                  </a:cubicBezTo>
                  <a:close/>
                </a:path>
              </a:pathLst>
            </a:custGeom>
            <a:solidFill>
              <a:srgbClr val="5E17E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217159" y="7562018"/>
            <a:ext cx="3610538" cy="1568565"/>
            <a:chOff x="0" y="0"/>
            <a:chExt cx="2518233" cy="11061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19503" cy="1107440"/>
            </a:xfrm>
            <a:custGeom>
              <a:avLst/>
              <a:gdLst/>
              <a:ahLst/>
              <a:cxnLst/>
              <a:rect l="l" t="t" r="r" b="b"/>
              <a:pathLst>
                <a:path w="2519503" h="1107440">
                  <a:moveTo>
                    <a:pt x="1965783" y="45720"/>
                  </a:moveTo>
                  <a:cubicBezTo>
                    <a:pt x="2245183" y="45720"/>
                    <a:pt x="2472513" y="273050"/>
                    <a:pt x="2472513" y="552450"/>
                  </a:cubicBezTo>
                  <a:cubicBezTo>
                    <a:pt x="2472513" y="831850"/>
                    <a:pt x="2245183" y="1059180"/>
                    <a:pt x="1965783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1965783" y="45720"/>
                  </a:lnTo>
                  <a:moveTo>
                    <a:pt x="1965783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1965783" y="1107440"/>
                  </a:lnTo>
                  <a:cubicBezTo>
                    <a:pt x="2271853" y="1107440"/>
                    <a:pt x="2519503" y="859790"/>
                    <a:pt x="2519503" y="553720"/>
                  </a:cubicBezTo>
                  <a:cubicBezTo>
                    <a:pt x="2518233" y="247650"/>
                    <a:pt x="2270583" y="0"/>
                    <a:pt x="1965783" y="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84343" y="7710411"/>
            <a:ext cx="3267916" cy="1261760"/>
            <a:chOff x="0" y="0"/>
            <a:chExt cx="3021536" cy="1166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022806" cy="1166631"/>
            </a:xfrm>
            <a:custGeom>
              <a:avLst/>
              <a:gdLst/>
              <a:ahLst/>
              <a:cxnLst/>
              <a:rect l="l" t="t" r="r" b="b"/>
              <a:pathLst>
                <a:path w="3022806" h="1166631">
                  <a:moveTo>
                    <a:pt x="2469086" y="1166631"/>
                  </a:moveTo>
                  <a:lnTo>
                    <a:pt x="553720" y="1166631"/>
                  </a:lnTo>
                  <a:cubicBezTo>
                    <a:pt x="247650" y="1166631"/>
                    <a:pt x="0" y="905454"/>
                    <a:pt x="0" y="583991"/>
                  </a:cubicBezTo>
                  <a:cubicBezTo>
                    <a:pt x="0" y="261189"/>
                    <a:pt x="247650" y="0"/>
                    <a:pt x="553720" y="0"/>
                  </a:cubicBezTo>
                  <a:lnTo>
                    <a:pt x="2469086" y="0"/>
                  </a:lnTo>
                  <a:cubicBezTo>
                    <a:pt x="2775156" y="0"/>
                    <a:pt x="3022806" y="261189"/>
                    <a:pt x="3022806" y="583991"/>
                  </a:cubicBezTo>
                  <a:cubicBezTo>
                    <a:pt x="3021536" y="905454"/>
                    <a:pt x="2773886" y="1166631"/>
                    <a:pt x="2469086" y="1166631"/>
                  </a:cubicBezTo>
                  <a:close/>
                </a:path>
              </a:pathLst>
            </a:custGeom>
            <a:solidFill>
              <a:srgbClr val="2B8D5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3310453" y="8297687"/>
            <a:ext cx="1390529" cy="236473"/>
            <a:chOff x="0" y="0"/>
            <a:chExt cx="2987190" cy="508000"/>
          </a:xfrm>
        </p:grpSpPr>
        <p:sp>
          <p:nvSpPr>
            <p:cNvPr id="20" name="Freeform 20"/>
            <p:cNvSpPr/>
            <p:nvPr/>
          </p:nvSpPr>
          <p:spPr>
            <a:xfrm>
              <a:off x="0" y="49530"/>
              <a:ext cx="2987190" cy="408940"/>
            </a:xfrm>
            <a:custGeom>
              <a:avLst/>
              <a:gdLst/>
              <a:ahLst/>
              <a:cxnLst/>
              <a:rect l="l" t="t" r="r" b="b"/>
              <a:pathLst>
                <a:path w="2987190" h="408940">
                  <a:moveTo>
                    <a:pt x="2781450" y="0"/>
                  </a:moveTo>
                  <a:cubicBezTo>
                    <a:pt x="2681120" y="0"/>
                    <a:pt x="2598570" y="72390"/>
                    <a:pt x="257952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2580790" y="242570"/>
                  </a:lnTo>
                  <a:cubicBezTo>
                    <a:pt x="2598570" y="337820"/>
                    <a:pt x="2682390" y="408940"/>
                    <a:pt x="2782720" y="408940"/>
                  </a:cubicBezTo>
                  <a:cubicBezTo>
                    <a:pt x="2895750" y="408940"/>
                    <a:pt x="2987190" y="317500"/>
                    <a:pt x="2987190" y="204470"/>
                  </a:cubicBezTo>
                  <a:cubicBezTo>
                    <a:pt x="2987190" y="91440"/>
                    <a:pt x="2895750" y="0"/>
                    <a:pt x="2781450" y="0"/>
                  </a:cubicBezTo>
                  <a:close/>
                </a:path>
              </a:pathLst>
            </a:custGeom>
            <a:solidFill>
              <a:srgbClr val="5E17EB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1011016" y="7497367"/>
            <a:ext cx="3588522" cy="1779038"/>
            <a:chOff x="0" y="0"/>
            <a:chExt cx="2206768" cy="110617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08039" cy="1107440"/>
            </a:xfrm>
            <a:custGeom>
              <a:avLst/>
              <a:gdLst/>
              <a:ahLst/>
              <a:cxnLst/>
              <a:rect l="l" t="t" r="r" b="b"/>
              <a:pathLst>
                <a:path w="2208039" h="1107440">
                  <a:moveTo>
                    <a:pt x="1654318" y="45720"/>
                  </a:moveTo>
                  <a:cubicBezTo>
                    <a:pt x="1933718" y="45720"/>
                    <a:pt x="2161049" y="273050"/>
                    <a:pt x="2161049" y="552450"/>
                  </a:cubicBezTo>
                  <a:cubicBezTo>
                    <a:pt x="2161049" y="831850"/>
                    <a:pt x="1933718" y="1059180"/>
                    <a:pt x="1654318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1654318" y="45720"/>
                  </a:lnTo>
                  <a:moveTo>
                    <a:pt x="1654318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1654318" y="1107440"/>
                  </a:lnTo>
                  <a:cubicBezTo>
                    <a:pt x="1960388" y="1107440"/>
                    <a:pt x="2208038" y="859790"/>
                    <a:pt x="2208038" y="553720"/>
                  </a:cubicBezTo>
                  <a:cubicBezTo>
                    <a:pt x="2206768" y="247650"/>
                    <a:pt x="1959118" y="0"/>
                    <a:pt x="1654318" y="0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1011016" y="7595631"/>
            <a:ext cx="3259280" cy="1534952"/>
            <a:chOff x="0" y="0"/>
            <a:chExt cx="3033443" cy="142859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034713" cy="1428595"/>
            </a:xfrm>
            <a:custGeom>
              <a:avLst/>
              <a:gdLst/>
              <a:ahLst/>
              <a:cxnLst/>
              <a:rect l="l" t="t" r="r" b="b"/>
              <a:pathLst>
                <a:path w="3034713" h="1428595">
                  <a:moveTo>
                    <a:pt x="2480993" y="1428595"/>
                  </a:moveTo>
                  <a:lnTo>
                    <a:pt x="553720" y="1428595"/>
                  </a:lnTo>
                  <a:cubicBezTo>
                    <a:pt x="247650" y="1428595"/>
                    <a:pt x="0" y="1108806"/>
                    <a:pt x="0" y="715147"/>
                  </a:cubicBezTo>
                  <a:cubicBezTo>
                    <a:pt x="0" y="319848"/>
                    <a:pt x="247650" y="0"/>
                    <a:pt x="553720" y="0"/>
                  </a:cubicBezTo>
                  <a:lnTo>
                    <a:pt x="2480993" y="0"/>
                  </a:lnTo>
                  <a:cubicBezTo>
                    <a:pt x="2787063" y="0"/>
                    <a:pt x="3034713" y="319848"/>
                    <a:pt x="3034713" y="715147"/>
                  </a:cubicBezTo>
                  <a:cubicBezTo>
                    <a:pt x="3033443" y="1108806"/>
                    <a:pt x="2785793" y="1428595"/>
                    <a:pt x="2480993" y="1428595"/>
                  </a:cubicBezTo>
                  <a:close/>
                </a:path>
              </a:pathLst>
            </a:custGeom>
            <a:solidFill>
              <a:srgbClr val="2B8D59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4315103" y="1682886"/>
            <a:ext cx="3868602" cy="1680678"/>
            <a:chOff x="0" y="0"/>
            <a:chExt cx="2518233" cy="110617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519503" cy="1107440"/>
            </a:xfrm>
            <a:custGeom>
              <a:avLst/>
              <a:gdLst/>
              <a:ahLst/>
              <a:cxnLst/>
              <a:rect l="l" t="t" r="r" b="b"/>
              <a:pathLst>
                <a:path w="2519503" h="1107440">
                  <a:moveTo>
                    <a:pt x="1965783" y="45720"/>
                  </a:moveTo>
                  <a:cubicBezTo>
                    <a:pt x="2245183" y="45720"/>
                    <a:pt x="2472513" y="273050"/>
                    <a:pt x="2472513" y="552450"/>
                  </a:cubicBezTo>
                  <a:cubicBezTo>
                    <a:pt x="2472513" y="831850"/>
                    <a:pt x="2245183" y="1059180"/>
                    <a:pt x="1965783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1965783" y="45720"/>
                  </a:lnTo>
                  <a:moveTo>
                    <a:pt x="1965783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1965783" y="1107440"/>
                  </a:lnTo>
                  <a:cubicBezTo>
                    <a:pt x="2271853" y="1107440"/>
                    <a:pt x="2519503" y="859790"/>
                    <a:pt x="2519503" y="553720"/>
                  </a:cubicBezTo>
                  <a:cubicBezTo>
                    <a:pt x="2518233" y="247650"/>
                    <a:pt x="2270583" y="0"/>
                    <a:pt x="1965783" y="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4570161" y="1906293"/>
            <a:ext cx="3613544" cy="1420051"/>
            <a:chOff x="0" y="0"/>
            <a:chExt cx="2915538" cy="114574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916808" cy="1145748"/>
            </a:xfrm>
            <a:custGeom>
              <a:avLst/>
              <a:gdLst/>
              <a:ahLst/>
              <a:cxnLst/>
              <a:rect l="l" t="t" r="r" b="b"/>
              <a:pathLst>
                <a:path w="2916808" h="1145748">
                  <a:moveTo>
                    <a:pt x="2363088" y="1145748"/>
                  </a:moveTo>
                  <a:lnTo>
                    <a:pt x="553720" y="1145748"/>
                  </a:lnTo>
                  <a:cubicBezTo>
                    <a:pt x="247650" y="1145748"/>
                    <a:pt x="0" y="889243"/>
                    <a:pt x="0" y="573535"/>
                  </a:cubicBezTo>
                  <a:cubicBezTo>
                    <a:pt x="0" y="256512"/>
                    <a:pt x="247650" y="0"/>
                    <a:pt x="553720" y="0"/>
                  </a:cubicBezTo>
                  <a:lnTo>
                    <a:pt x="2363088" y="0"/>
                  </a:lnTo>
                  <a:cubicBezTo>
                    <a:pt x="2669158" y="0"/>
                    <a:pt x="2916808" y="256512"/>
                    <a:pt x="2916808" y="573535"/>
                  </a:cubicBezTo>
                  <a:cubicBezTo>
                    <a:pt x="2915538" y="889243"/>
                    <a:pt x="2667888" y="1145748"/>
                    <a:pt x="2363088" y="1145748"/>
                  </a:cubicBezTo>
                  <a:close/>
                </a:path>
              </a:pathLst>
            </a:custGeom>
            <a:solidFill>
              <a:srgbClr val="2B8D59"/>
            </a:solidFill>
          </p:spPr>
        </p:sp>
      </p:grpSp>
      <p:grpSp>
        <p:nvGrpSpPr>
          <p:cNvPr id="29" name="Group 29"/>
          <p:cNvGrpSpPr/>
          <p:nvPr/>
        </p:nvGrpSpPr>
        <p:grpSpPr>
          <a:xfrm rot="-10800000">
            <a:off x="13575031" y="2341757"/>
            <a:ext cx="1390529" cy="236473"/>
            <a:chOff x="0" y="0"/>
            <a:chExt cx="2987190" cy="508000"/>
          </a:xfrm>
        </p:grpSpPr>
        <p:sp>
          <p:nvSpPr>
            <p:cNvPr id="30" name="Freeform 30"/>
            <p:cNvSpPr/>
            <p:nvPr/>
          </p:nvSpPr>
          <p:spPr>
            <a:xfrm>
              <a:off x="0" y="49530"/>
              <a:ext cx="2987190" cy="408940"/>
            </a:xfrm>
            <a:custGeom>
              <a:avLst/>
              <a:gdLst/>
              <a:ahLst/>
              <a:cxnLst/>
              <a:rect l="l" t="t" r="r" b="b"/>
              <a:pathLst>
                <a:path w="2987190" h="408940">
                  <a:moveTo>
                    <a:pt x="2781450" y="0"/>
                  </a:moveTo>
                  <a:cubicBezTo>
                    <a:pt x="2681120" y="0"/>
                    <a:pt x="2598570" y="72390"/>
                    <a:pt x="257952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2580790" y="242570"/>
                  </a:lnTo>
                  <a:cubicBezTo>
                    <a:pt x="2598570" y="337820"/>
                    <a:pt x="2682390" y="408940"/>
                    <a:pt x="2782720" y="408940"/>
                  </a:cubicBezTo>
                  <a:cubicBezTo>
                    <a:pt x="2895750" y="408940"/>
                    <a:pt x="2987190" y="317500"/>
                    <a:pt x="2987190" y="204470"/>
                  </a:cubicBezTo>
                  <a:cubicBezTo>
                    <a:pt x="2987190" y="91440"/>
                    <a:pt x="2895750" y="0"/>
                    <a:pt x="2781450" y="0"/>
                  </a:cubicBezTo>
                  <a:close/>
                </a:path>
              </a:pathLst>
            </a:custGeom>
            <a:solidFill>
              <a:srgbClr val="5E17EB"/>
            </a:solidFill>
          </p:spPr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21614" y="1028700"/>
            <a:ext cx="2765776" cy="608471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5455114" y="4200029"/>
            <a:ext cx="7420513" cy="2143634"/>
            <a:chOff x="0" y="-43252"/>
            <a:chExt cx="9894018" cy="2858179"/>
          </a:xfrm>
        </p:grpSpPr>
        <p:sp>
          <p:nvSpPr>
            <p:cNvPr id="33" name="TextBox 33"/>
            <p:cNvSpPr txBox="1"/>
            <p:nvPr/>
          </p:nvSpPr>
          <p:spPr>
            <a:xfrm>
              <a:off x="0" y="2338273"/>
              <a:ext cx="9894018" cy="476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6"/>
                </a:lnSpc>
              </a:pPr>
              <a:endParaRPr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3252"/>
              <a:ext cx="9894018" cy="2359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3"/>
                </a:lnSpc>
              </a:pPr>
              <a:r>
                <a:rPr lang="en-US" sz="3506" spc="105" dirty="0">
                  <a:solidFill>
                    <a:srgbClr val="F40606"/>
                  </a:solidFill>
                  <a:latin typeface="Tex Gyre Termes Bold"/>
                </a:rPr>
                <a:t>2023-2024 ОҚУ ЖЫЛЫНДАҒЫ  </a:t>
              </a:r>
            </a:p>
            <a:p>
              <a:pPr marL="0" lvl="0" indent="0" algn="ctr">
                <a:lnSpc>
                  <a:spcPts val="4593"/>
                </a:lnSpc>
                <a:spcBef>
                  <a:spcPct val="0"/>
                </a:spcBef>
              </a:pPr>
              <a:r>
                <a:rPr lang="en-US" sz="3506" spc="105" dirty="0" smtClean="0">
                  <a:solidFill>
                    <a:srgbClr val="F40606"/>
                  </a:solidFill>
                  <a:latin typeface="Tex Gyre Termes Bold"/>
                </a:rPr>
                <a:t>II </a:t>
              </a:r>
              <a:r>
                <a:rPr lang="en-US" sz="3506" spc="105" dirty="0">
                  <a:solidFill>
                    <a:srgbClr val="F40606"/>
                  </a:solidFill>
                  <a:latin typeface="Tex Gyre Termes Bold"/>
                </a:rPr>
                <a:t>ЖАРТЫЖЫЛДЫҚ БОЙЫНША- </a:t>
              </a:r>
              <a:r>
                <a:rPr lang="en-US" sz="3506" spc="105" dirty="0" smtClean="0">
                  <a:solidFill>
                    <a:srgbClr val="F40606"/>
                  </a:solidFill>
                  <a:latin typeface="Tex Gyre Termes Bold"/>
                </a:rPr>
                <a:t>3418 </a:t>
              </a:r>
              <a:r>
                <a:rPr lang="en-US" sz="3506" spc="105" dirty="0">
                  <a:solidFill>
                    <a:srgbClr val="F40606"/>
                  </a:solidFill>
                  <a:latin typeface="Tex Gyre Termes Bold"/>
                </a:rPr>
                <a:t>ОҚУШЫ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391185" y="592521"/>
            <a:ext cx="1940178" cy="824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96">
                <a:solidFill>
                  <a:srgbClr val="000000"/>
                </a:solidFill>
                <a:latin typeface="Clear Sans Regular"/>
              </a:rPr>
              <a:t>1 – 4 сынып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96">
                <a:solidFill>
                  <a:srgbClr val="000000"/>
                </a:solidFill>
                <a:latin typeface="Clear Sans Regular Bold"/>
              </a:rPr>
              <a:t>1298</a:t>
            </a:r>
            <a:r>
              <a:rPr lang="en-US" sz="2400" spc="96">
                <a:solidFill>
                  <a:srgbClr val="000000"/>
                </a:solidFill>
                <a:latin typeface="Clear Sans Regular"/>
              </a:rPr>
              <a:t>оқушы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218" y="2105647"/>
            <a:ext cx="2765776" cy="608471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413818" y="1635261"/>
            <a:ext cx="1917447" cy="824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spc="96">
                <a:solidFill>
                  <a:srgbClr val="000000"/>
                </a:solidFill>
                <a:latin typeface="Clear Sans Regular"/>
              </a:rPr>
              <a:t>5 – 9 сынып 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spc="96">
                <a:solidFill>
                  <a:srgbClr val="000000"/>
                </a:solidFill>
                <a:latin typeface="Clear Sans Regular"/>
              </a:rPr>
              <a:t>1668оқушы</a:t>
            </a: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87064" y="3194280"/>
            <a:ext cx="2765776" cy="608471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413818" y="2758101"/>
            <a:ext cx="2340796" cy="824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spc="96">
                <a:solidFill>
                  <a:srgbClr val="000000"/>
                </a:solidFill>
                <a:latin typeface="Clear Sans Regular"/>
              </a:rPr>
              <a:t>10 – 11 сынып 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 spc="96">
                <a:solidFill>
                  <a:srgbClr val="000000"/>
                </a:solidFill>
                <a:latin typeface="Clear Sans Regular"/>
              </a:rPr>
              <a:t>476 оқушы</a:t>
            </a: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05097" y="6806590"/>
            <a:ext cx="2765776" cy="608471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15417929" y="6243167"/>
            <a:ext cx="2652945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  <a:spcBef>
                <a:spcPct val="0"/>
              </a:spcBef>
            </a:pPr>
            <a:r>
              <a:rPr lang="en-US" sz="2763" spc="110" dirty="0">
                <a:solidFill>
                  <a:srgbClr val="000000"/>
                </a:solidFill>
                <a:latin typeface="Clear Sans Regular Bold"/>
              </a:rPr>
              <a:t>1 – 4 </a:t>
            </a:r>
            <a:r>
              <a:rPr lang="en-US" sz="2763" spc="110" dirty="0" err="1">
                <a:solidFill>
                  <a:srgbClr val="000000"/>
                </a:solidFill>
                <a:latin typeface="Clear Sans Regular Bold"/>
              </a:rPr>
              <a:t>сынып</a:t>
            </a:r>
            <a:r>
              <a:rPr lang="en-US" sz="2763" spc="110" dirty="0">
                <a:solidFill>
                  <a:srgbClr val="000000"/>
                </a:solidFill>
                <a:latin typeface="Clear Sans Regular Bold"/>
              </a:rPr>
              <a:t> </a:t>
            </a:r>
          </a:p>
          <a:p>
            <a:pPr algn="ctr">
              <a:lnSpc>
                <a:spcPts val="3868"/>
              </a:lnSpc>
              <a:spcBef>
                <a:spcPct val="0"/>
              </a:spcBef>
            </a:pPr>
            <a:r>
              <a:rPr lang="en-US" sz="2763" spc="110" dirty="0" smtClean="0">
                <a:solidFill>
                  <a:srgbClr val="000000"/>
                </a:solidFill>
                <a:latin typeface="Clear Sans Regular Bold"/>
              </a:rPr>
              <a:t>1288 </a:t>
            </a:r>
            <a:r>
              <a:rPr lang="en-US" sz="2763" spc="110" dirty="0" err="1">
                <a:solidFill>
                  <a:srgbClr val="000000"/>
                </a:solidFill>
                <a:latin typeface="Clear Sans Regular"/>
              </a:rPr>
              <a:t>оқушы</a:t>
            </a:r>
            <a:endParaRPr lang="en-US" sz="2763" spc="110" dirty="0">
              <a:solidFill>
                <a:srgbClr val="000000"/>
              </a:solidFill>
              <a:latin typeface="Clear Sans Regular"/>
            </a:endParaRPr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417929" y="7883537"/>
            <a:ext cx="2765776" cy="608471"/>
          </a:xfrm>
          <a:prstGeom prst="rect">
            <a:avLst/>
          </a:prstGeom>
        </p:spPr>
      </p:pic>
      <p:grpSp>
        <p:nvGrpSpPr>
          <p:cNvPr id="43" name="Group 43"/>
          <p:cNvGrpSpPr/>
          <p:nvPr/>
        </p:nvGrpSpPr>
        <p:grpSpPr>
          <a:xfrm>
            <a:off x="14027400" y="8119647"/>
            <a:ext cx="1390529" cy="236473"/>
            <a:chOff x="0" y="0"/>
            <a:chExt cx="2987190" cy="508000"/>
          </a:xfrm>
        </p:grpSpPr>
        <p:sp>
          <p:nvSpPr>
            <p:cNvPr id="44" name="Freeform 44"/>
            <p:cNvSpPr/>
            <p:nvPr/>
          </p:nvSpPr>
          <p:spPr>
            <a:xfrm>
              <a:off x="0" y="49530"/>
              <a:ext cx="2987190" cy="408940"/>
            </a:xfrm>
            <a:custGeom>
              <a:avLst/>
              <a:gdLst/>
              <a:ahLst/>
              <a:cxnLst/>
              <a:rect l="l" t="t" r="r" b="b"/>
              <a:pathLst>
                <a:path w="2987190" h="408940">
                  <a:moveTo>
                    <a:pt x="2781450" y="0"/>
                  </a:moveTo>
                  <a:cubicBezTo>
                    <a:pt x="2681120" y="0"/>
                    <a:pt x="2598570" y="72390"/>
                    <a:pt x="257952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2580790" y="242570"/>
                  </a:lnTo>
                  <a:cubicBezTo>
                    <a:pt x="2598570" y="337820"/>
                    <a:pt x="2682390" y="408940"/>
                    <a:pt x="2782720" y="408940"/>
                  </a:cubicBezTo>
                  <a:cubicBezTo>
                    <a:pt x="2895750" y="408940"/>
                    <a:pt x="2987190" y="317500"/>
                    <a:pt x="2987190" y="204470"/>
                  </a:cubicBezTo>
                  <a:cubicBezTo>
                    <a:pt x="2987190" y="91440"/>
                    <a:pt x="2895750" y="0"/>
                    <a:pt x="2781450" y="0"/>
                  </a:cubicBez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45" name="TextBox 45"/>
          <p:cNvSpPr txBox="1"/>
          <p:nvPr/>
        </p:nvSpPr>
        <p:spPr>
          <a:xfrm>
            <a:off x="15618114" y="7460735"/>
            <a:ext cx="2557098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57"/>
              </a:lnSpc>
              <a:spcBef>
                <a:spcPct val="0"/>
              </a:spcBef>
            </a:pPr>
            <a:r>
              <a:rPr lang="en-US" sz="2683" spc="107" dirty="0">
                <a:solidFill>
                  <a:srgbClr val="000000"/>
                </a:solidFill>
                <a:latin typeface="Clear Sans Regular"/>
              </a:rPr>
              <a:t>5 – 9 </a:t>
            </a:r>
            <a:r>
              <a:rPr lang="en-US" sz="2683" spc="107" dirty="0" err="1">
                <a:solidFill>
                  <a:srgbClr val="000000"/>
                </a:solidFill>
                <a:latin typeface="Clear Sans Regular"/>
              </a:rPr>
              <a:t>сынып</a:t>
            </a:r>
            <a:r>
              <a:rPr lang="en-US" sz="2683" spc="107" dirty="0">
                <a:solidFill>
                  <a:srgbClr val="000000"/>
                </a:solidFill>
                <a:latin typeface="Clear Sans Regular"/>
              </a:rPr>
              <a:t> </a:t>
            </a:r>
          </a:p>
          <a:p>
            <a:pPr algn="just">
              <a:lnSpc>
                <a:spcPts val="3757"/>
              </a:lnSpc>
              <a:spcBef>
                <a:spcPct val="0"/>
              </a:spcBef>
            </a:pPr>
            <a:r>
              <a:rPr lang="en-US" sz="2683" spc="107" dirty="0" smtClean="0">
                <a:solidFill>
                  <a:srgbClr val="000000"/>
                </a:solidFill>
                <a:latin typeface="Clear Sans Regular Bold"/>
              </a:rPr>
              <a:t>1653 </a:t>
            </a:r>
            <a:r>
              <a:rPr lang="en-US" sz="2683" spc="107" dirty="0" err="1">
                <a:solidFill>
                  <a:srgbClr val="000000"/>
                </a:solidFill>
                <a:latin typeface="Clear Sans Regular"/>
              </a:rPr>
              <a:t>оқушы</a:t>
            </a:r>
            <a:endParaRPr lang="en-US" sz="2683" spc="107" dirty="0">
              <a:solidFill>
                <a:srgbClr val="000000"/>
              </a:solidFill>
              <a:latin typeface="Clear Sans Regular"/>
            </a:endParaRPr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417929" y="9214902"/>
            <a:ext cx="2765776" cy="608471"/>
          </a:xfrm>
          <a:prstGeom prst="rect">
            <a:avLst/>
          </a:prstGeom>
        </p:spPr>
      </p:pic>
      <p:sp>
        <p:nvSpPr>
          <p:cNvPr id="47" name="TextBox 47"/>
          <p:cNvSpPr txBox="1"/>
          <p:nvPr/>
        </p:nvSpPr>
        <p:spPr>
          <a:xfrm>
            <a:off x="15618114" y="8750607"/>
            <a:ext cx="2566744" cy="904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5"/>
              </a:lnSpc>
              <a:spcBef>
                <a:spcPct val="0"/>
              </a:spcBef>
            </a:pPr>
            <a:r>
              <a:rPr lang="en-US" sz="2400" spc="105" dirty="0">
                <a:solidFill>
                  <a:srgbClr val="000000"/>
                </a:solidFill>
                <a:latin typeface="Clear Sans Regular"/>
              </a:rPr>
              <a:t>10 – </a:t>
            </a:r>
            <a:r>
              <a:rPr lang="en-US" sz="2400" spc="105" dirty="0" smtClean="0">
                <a:solidFill>
                  <a:srgbClr val="000000"/>
                </a:solidFill>
                <a:latin typeface="Clear Sans Regular"/>
              </a:rPr>
              <a:t>11 </a:t>
            </a:r>
            <a:r>
              <a:rPr lang="en-US" sz="2400" spc="105" dirty="0" err="1">
                <a:solidFill>
                  <a:srgbClr val="000000"/>
                </a:solidFill>
                <a:latin typeface="Clear Sans Regular"/>
              </a:rPr>
              <a:t>сынып</a:t>
            </a:r>
            <a:r>
              <a:rPr lang="en-US" sz="2400" spc="105" dirty="0">
                <a:solidFill>
                  <a:srgbClr val="000000"/>
                </a:solidFill>
                <a:latin typeface="Clear Sans Regular"/>
              </a:rPr>
              <a:t> </a:t>
            </a:r>
          </a:p>
          <a:p>
            <a:pPr>
              <a:lnSpc>
                <a:spcPts val="3685"/>
              </a:lnSpc>
              <a:spcBef>
                <a:spcPct val="0"/>
              </a:spcBef>
            </a:pPr>
            <a:r>
              <a:rPr lang="en-US" sz="2400" spc="105" dirty="0" smtClean="0">
                <a:solidFill>
                  <a:srgbClr val="000000"/>
                </a:solidFill>
                <a:latin typeface="Clear Sans Regular"/>
              </a:rPr>
              <a:t>477</a:t>
            </a:r>
            <a:r>
              <a:rPr lang="en-US" sz="2400" spc="105" dirty="0" smtClean="0">
                <a:solidFill>
                  <a:srgbClr val="000000"/>
                </a:solidFill>
                <a:latin typeface="Clear Sans Regular Bold"/>
              </a:rPr>
              <a:t> </a:t>
            </a:r>
            <a:r>
              <a:rPr lang="en-US" sz="2400" spc="105" dirty="0" err="1">
                <a:solidFill>
                  <a:srgbClr val="000000"/>
                </a:solidFill>
                <a:latin typeface="Clear Sans Regular"/>
              </a:rPr>
              <a:t>оқушы</a:t>
            </a:r>
            <a:endParaRPr lang="en-US" sz="2400" spc="105" dirty="0">
              <a:solidFill>
                <a:srgbClr val="000000"/>
              </a:solidFill>
              <a:latin typeface="Clear Sans Regular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1019037" y="7815506"/>
            <a:ext cx="3304087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800" spc="117" dirty="0" smtClean="0">
                <a:solidFill>
                  <a:srgbClr val="FFFFFF"/>
                </a:solidFill>
                <a:latin typeface="Tex Gyre Termes"/>
              </a:rPr>
              <a:t>І</a:t>
            </a:r>
            <a:r>
              <a:rPr lang="kk-KZ" sz="2800" spc="117" dirty="0" smtClean="0">
                <a:solidFill>
                  <a:srgbClr val="FFFFFF"/>
                </a:solidFill>
                <a:latin typeface="Tex Gyre Termes"/>
              </a:rPr>
              <a:t>І</a:t>
            </a:r>
            <a:r>
              <a:rPr lang="en-US" sz="2800" spc="117" dirty="0" smtClean="0">
                <a:solidFill>
                  <a:srgbClr val="FFFFFF"/>
                </a:solidFill>
                <a:latin typeface="Tex Gyre Termes"/>
              </a:rPr>
              <a:t> </a:t>
            </a:r>
            <a:r>
              <a:rPr lang="en-US" sz="2800" spc="117" dirty="0" err="1">
                <a:solidFill>
                  <a:srgbClr val="FFFFFF"/>
                </a:solidFill>
                <a:latin typeface="Tex Gyre Termes"/>
              </a:rPr>
              <a:t>жартыжылдық</a:t>
            </a:r>
            <a:r>
              <a:rPr lang="en-US" sz="2800" spc="117" dirty="0">
                <a:solidFill>
                  <a:srgbClr val="FFFFFF"/>
                </a:solidFill>
                <a:latin typeface="Tex Gyre Termes"/>
              </a:rPr>
              <a:t> </a:t>
            </a:r>
            <a:r>
              <a:rPr lang="en-US" sz="2800" spc="117" dirty="0" smtClean="0">
                <a:solidFill>
                  <a:srgbClr val="FFFFFF"/>
                </a:solidFill>
                <a:latin typeface="Tex Gyre Termes"/>
              </a:rPr>
              <a:t>соңында-3418</a:t>
            </a:r>
            <a:endParaRPr lang="en-US" sz="2800" spc="117" dirty="0">
              <a:solidFill>
                <a:srgbClr val="FFFFFF"/>
              </a:solidFill>
              <a:latin typeface="Tex Gyre Terme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343" y="7951714"/>
            <a:ext cx="326791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8"/>
              </a:lnSpc>
              <a:spcBef>
                <a:spcPct val="0"/>
              </a:spcBef>
            </a:pPr>
            <a:r>
              <a:rPr lang="en-US" sz="2534" spc="101" dirty="0" err="1">
                <a:solidFill>
                  <a:srgbClr val="FFFFFF"/>
                </a:solidFill>
                <a:latin typeface="Clear Sans Regular Bold"/>
              </a:rPr>
              <a:t>Келген</a:t>
            </a:r>
            <a:r>
              <a:rPr lang="en-US" sz="2534" spc="101" dirty="0">
                <a:solidFill>
                  <a:srgbClr val="FFFFFF"/>
                </a:solidFill>
                <a:latin typeface="Clear Sans Regular Bold"/>
              </a:rPr>
              <a:t> </a:t>
            </a:r>
            <a:r>
              <a:rPr lang="en-US" sz="2534" spc="101" dirty="0" err="1">
                <a:solidFill>
                  <a:srgbClr val="FFFFFF"/>
                </a:solidFill>
                <a:latin typeface="Clear Sans Regular Bold"/>
              </a:rPr>
              <a:t>оқушылар</a:t>
            </a:r>
            <a:r>
              <a:rPr lang="en-US" sz="2534" spc="101" dirty="0">
                <a:solidFill>
                  <a:srgbClr val="FFFFFF"/>
                </a:solidFill>
                <a:latin typeface="Clear Sans Regular Bold"/>
              </a:rPr>
              <a:t> </a:t>
            </a:r>
            <a:r>
              <a:rPr lang="en-US" sz="2534" spc="101" dirty="0" err="1">
                <a:solidFill>
                  <a:srgbClr val="FFFFFF"/>
                </a:solidFill>
                <a:latin typeface="Clear Sans Regular Bold"/>
              </a:rPr>
              <a:t>саны</a:t>
            </a:r>
            <a:r>
              <a:rPr lang="en-US" sz="2534" spc="101" dirty="0">
                <a:solidFill>
                  <a:srgbClr val="FFFFFF"/>
                </a:solidFill>
                <a:latin typeface="Clear Sans Regular Bold"/>
              </a:rPr>
              <a:t> – </a:t>
            </a:r>
            <a:r>
              <a:rPr lang="en-US" sz="2534" spc="101" dirty="0" smtClean="0">
                <a:solidFill>
                  <a:srgbClr val="FFFFFF"/>
                </a:solidFill>
                <a:latin typeface="Clear Sans Regular Bold"/>
              </a:rPr>
              <a:t>40</a:t>
            </a:r>
            <a:endParaRPr lang="en-US" sz="2534" spc="101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3915481" y="6786899"/>
            <a:ext cx="507423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96" dirty="0" err="1">
                <a:solidFill>
                  <a:srgbClr val="F40606"/>
                </a:solidFill>
                <a:latin typeface="Clear Sans Regular Bold"/>
              </a:rPr>
              <a:t>Қала</a:t>
            </a:r>
            <a:r>
              <a:rPr lang="en-US" sz="2400" spc="96" dirty="0">
                <a:solidFill>
                  <a:srgbClr val="F40606"/>
                </a:solidFill>
                <a:latin typeface="Clear Sans Regular Bold"/>
              </a:rPr>
              <a:t>  </a:t>
            </a:r>
            <a:r>
              <a:rPr lang="en-US" sz="2400" spc="96" dirty="0" err="1">
                <a:solidFill>
                  <a:srgbClr val="F40606"/>
                </a:solidFill>
                <a:latin typeface="Clear Sans Regular Bold"/>
              </a:rPr>
              <a:t>мектептеріне</a:t>
            </a:r>
            <a:r>
              <a:rPr lang="en-US" sz="2400" spc="96" dirty="0">
                <a:solidFill>
                  <a:srgbClr val="F40606"/>
                </a:solidFill>
                <a:latin typeface="Clear Sans Regular Bold"/>
              </a:rPr>
              <a:t>  -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96" dirty="0" smtClean="0">
                <a:solidFill>
                  <a:srgbClr val="F40606"/>
                </a:solidFill>
                <a:latin typeface="Clear Sans Regular Bold"/>
              </a:rPr>
              <a:t>26 </a:t>
            </a:r>
            <a:r>
              <a:rPr lang="en-US" sz="2400" spc="96" dirty="0" err="1">
                <a:solidFill>
                  <a:srgbClr val="F40606"/>
                </a:solidFill>
                <a:latin typeface="Clear Sans Regular Bold"/>
              </a:rPr>
              <a:t>оқушы</a:t>
            </a:r>
            <a:endParaRPr lang="en-US" sz="2400" spc="96" dirty="0">
              <a:solidFill>
                <a:srgbClr val="F40606"/>
              </a:solidFill>
              <a:latin typeface="Clear Sans Regular Bold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4394367" y="7897047"/>
            <a:ext cx="5044282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96" dirty="0" err="1">
                <a:solidFill>
                  <a:srgbClr val="545454"/>
                </a:solidFill>
                <a:latin typeface="Clear Sans Regular Bold"/>
              </a:rPr>
              <a:t>Облыс</a:t>
            </a:r>
            <a:r>
              <a:rPr lang="en-US" sz="2400" spc="96" dirty="0">
                <a:solidFill>
                  <a:srgbClr val="545454"/>
                </a:solidFill>
                <a:latin typeface="Clear Sans Regular Bold"/>
              </a:rPr>
              <a:t> </a:t>
            </a:r>
            <a:r>
              <a:rPr lang="en-US" sz="2400" spc="96" dirty="0" err="1">
                <a:solidFill>
                  <a:srgbClr val="545454"/>
                </a:solidFill>
                <a:latin typeface="Clear Sans Regular Bold"/>
              </a:rPr>
              <a:t>көлеміндегі</a:t>
            </a:r>
            <a:endParaRPr lang="en-US" sz="2400" spc="96" dirty="0">
              <a:solidFill>
                <a:srgbClr val="545454"/>
              </a:solidFill>
              <a:latin typeface="Clear Sans Regular Bold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96" dirty="0">
                <a:solidFill>
                  <a:srgbClr val="545454"/>
                </a:solidFill>
                <a:latin typeface="Clear Sans Regular Bold"/>
              </a:rPr>
              <a:t> </a:t>
            </a:r>
            <a:r>
              <a:rPr lang="en-US" sz="2400" spc="96" dirty="0" err="1">
                <a:solidFill>
                  <a:srgbClr val="545454"/>
                </a:solidFill>
                <a:latin typeface="Clear Sans Regular Bold"/>
              </a:rPr>
              <a:t>мектептерге</a:t>
            </a:r>
            <a:r>
              <a:rPr lang="en-US" sz="2400" spc="96" dirty="0">
                <a:solidFill>
                  <a:srgbClr val="545454"/>
                </a:solidFill>
                <a:latin typeface="Clear Sans Regular Bold"/>
              </a:rPr>
              <a:t> – 9</a:t>
            </a:r>
            <a:r>
              <a:rPr lang="en-US" sz="2400" spc="96" dirty="0" smtClean="0">
                <a:solidFill>
                  <a:srgbClr val="545454"/>
                </a:solidFill>
                <a:latin typeface="Clear Sans Regular Bold"/>
              </a:rPr>
              <a:t> </a:t>
            </a:r>
            <a:r>
              <a:rPr lang="en-US" sz="2400" spc="96" dirty="0" err="1">
                <a:solidFill>
                  <a:srgbClr val="545454"/>
                </a:solidFill>
                <a:latin typeface="Clear Sans Regular Bold"/>
              </a:rPr>
              <a:t>оқушы</a:t>
            </a:r>
            <a:endParaRPr lang="en-US" sz="2400" spc="96" dirty="0">
              <a:solidFill>
                <a:srgbClr val="545454"/>
              </a:solidFill>
              <a:latin typeface="Clear Sans Regular Bold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4005717" y="8986221"/>
            <a:ext cx="5572937" cy="837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96" dirty="0" err="1">
                <a:solidFill>
                  <a:srgbClr val="191919"/>
                </a:solidFill>
                <a:latin typeface="Clear Sans Regular Bold"/>
              </a:rPr>
              <a:t>Республика</a:t>
            </a:r>
            <a:r>
              <a:rPr lang="en-US" sz="2400" spc="96" dirty="0">
                <a:solidFill>
                  <a:srgbClr val="191919"/>
                </a:solidFill>
                <a:latin typeface="Clear Sans Regular Bold"/>
              </a:rPr>
              <a:t> </a:t>
            </a:r>
            <a:r>
              <a:rPr lang="en-US" sz="2400" spc="96" dirty="0" err="1" smtClean="0">
                <a:solidFill>
                  <a:srgbClr val="191919"/>
                </a:solidFill>
                <a:latin typeface="Clear Sans Regular Bold"/>
              </a:rPr>
              <a:t>көлеміндегі</a:t>
            </a:r>
            <a:r>
              <a:rPr lang="ru-RU" sz="2400" spc="96" dirty="0">
                <a:solidFill>
                  <a:srgbClr val="191919"/>
                </a:solidFill>
                <a:latin typeface="Clear Sans Regular Bold"/>
              </a:rPr>
              <a:t> </a:t>
            </a:r>
            <a:r>
              <a:rPr lang="en-US" sz="2400" spc="96" dirty="0" err="1" smtClean="0">
                <a:solidFill>
                  <a:srgbClr val="191919"/>
                </a:solidFill>
                <a:latin typeface="Clear Sans Regular Bold"/>
              </a:rPr>
              <a:t>мектептерге</a:t>
            </a:r>
            <a:r>
              <a:rPr lang="en-US" sz="2400" spc="96" dirty="0" smtClean="0">
                <a:solidFill>
                  <a:srgbClr val="191919"/>
                </a:solidFill>
                <a:latin typeface="Clear Sans Regular Bold"/>
              </a:rPr>
              <a:t> </a:t>
            </a:r>
            <a:r>
              <a:rPr lang="en-US" sz="2400" spc="96" dirty="0">
                <a:solidFill>
                  <a:srgbClr val="191919"/>
                </a:solidFill>
                <a:latin typeface="Clear Sans Regular Bold"/>
              </a:rPr>
              <a:t>– </a:t>
            </a:r>
            <a:r>
              <a:rPr lang="en-US" sz="2400" spc="96" dirty="0" smtClean="0">
                <a:solidFill>
                  <a:srgbClr val="191919"/>
                </a:solidFill>
                <a:latin typeface="Clear Sans Regular Bold"/>
              </a:rPr>
              <a:t>5 </a:t>
            </a:r>
            <a:r>
              <a:rPr lang="en-US" sz="2400" spc="96" dirty="0" err="1">
                <a:solidFill>
                  <a:srgbClr val="191919"/>
                </a:solidFill>
                <a:latin typeface="Clear Sans Regular Bold"/>
              </a:rPr>
              <a:t>оқушы</a:t>
            </a:r>
            <a:endParaRPr lang="en-US" sz="2400" spc="96" dirty="0">
              <a:solidFill>
                <a:srgbClr val="191919"/>
              </a:solidFill>
              <a:latin typeface="Clear Sans Regular Bold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4599538" y="2122147"/>
            <a:ext cx="3471336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 spc="110" dirty="0" err="1">
                <a:solidFill>
                  <a:srgbClr val="FFFFFF"/>
                </a:solidFill>
                <a:latin typeface="Clear Sans Regular Bold"/>
              </a:rPr>
              <a:t>Кеткен</a:t>
            </a:r>
            <a:r>
              <a:rPr lang="en-US" sz="2751" spc="110" dirty="0">
                <a:solidFill>
                  <a:srgbClr val="FFFFFF"/>
                </a:solidFill>
                <a:latin typeface="Clear Sans Regular Bold"/>
              </a:rPr>
              <a:t> </a:t>
            </a:r>
            <a:r>
              <a:rPr lang="en-US" sz="2751" spc="110" dirty="0" err="1">
                <a:solidFill>
                  <a:srgbClr val="FFFFFF"/>
                </a:solidFill>
                <a:latin typeface="Clear Sans Regular Bold"/>
              </a:rPr>
              <a:t>оқушылар</a:t>
            </a:r>
            <a:r>
              <a:rPr lang="en-US" sz="2751" spc="110" dirty="0">
                <a:solidFill>
                  <a:srgbClr val="FFFFFF"/>
                </a:solidFill>
                <a:latin typeface="Clear Sans Regular Bold"/>
              </a:rPr>
              <a:t> </a:t>
            </a:r>
          </a:p>
          <a:p>
            <a:pPr algn="ctr">
              <a:lnSpc>
                <a:spcPts val="3851"/>
              </a:lnSpc>
              <a:spcBef>
                <a:spcPct val="0"/>
              </a:spcBef>
            </a:pPr>
            <a:r>
              <a:rPr lang="en-US" sz="2751" spc="110" dirty="0" err="1">
                <a:solidFill>
                  <a:srgbClr val="FFFFFF"/>
                </a:solidFill>
                <a:latin typeface="Clear Sans Regular Bold"/>
              </a:rPr>
              <a:t>саны</a:t>
            </a:r>
            <a:r>
              <a:rPr lang="en-US" sz="2751" spc="110" dirty="0">
                <a:solidFill>
                  <a:srgbClr val="FFFFFF"/>
                </a:solidFill>
                <a:latin typeface="Clear Sans Regular Bold"/>
              </a:rPr>
              <a:t> </a:t>
            </a:r>
            <a:r>
              <a:rPr lang="en-US" sz="2751" spc="110" dirty="0" smtClean="0">
                <a:solidFill>
                  <a:srgbClr val="FFFFFF"/>
                </a:solidFill>
                <a:latin typeface="Clear Sans Regular Bold"/>
              </a:rPr>
              <a:t>–64</a:t>
            </a:r>
            <a:endParaRPr lang="en-US" sz="2751" spc="110" dirty="0">
              <a:solidFill>
                <a:srgbClr val="FFFFFF"/>
              </a:solidFill>
              <a:latin typeface="Clear Sans Regular Bold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0522089" y="2758101"/>
            <a:ext cx="3748207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96" dirty="0" err="1">
                <a:solidFill>
                  <a:srgbClr val="F40606"/>
                </a:solidFill>
                <a:latin typeface="Clear Sans Regular Bold"/>
              </a:rPr>
              <a:t>Қала</a:t>
            </a:r>
            <a:r>
              <a:rPr lang="en-US" sz="2400" spc="96" dirty="0">
                <a:solidFill>
                  <a:srgbClr val="F40606"/>
                </a:solidFill>
                <a:latin typeface="Clear Sans Regular Bold"/>
              </a:rPr>
              <a:t> </a:t>
            </a:r>
            <a:r>
              <a:rPr lang="en-US" sz="2400" spc="96" dirty="0" err="1">
                <a:solidFill>
                  <a:srgbClr val="F40606"/>
                </a:solidFill>
                <a:latin typeface="Clear Sans Regular Bold"/>
              </a:rPr>
              <a:t>мектептерінен</a:t>
            </a:r>
            <a:r>
              <a:rPr lang="en-US" sz="2400" spc="96" dirty="0">
                <a:solidFill>
                  <a:srgbClr val="F40606"/>
                </a:solidFill>
                <a:latin typeface="Clear Sans Regular Bold"/>
              </a:rPr>
              <a:t>–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96" dirty="0">
                <a:solidFill>
                  <a:srgbClr val="F40606"/>
                </a:solidFill>
                <a:latin typeface="Clear Sans Regular Bold"/>
              </a:rPr>
              <a:t>4</a:t>
            </a:r>
            <a:r>
              <a:rPr lang="en-US" sz="2400" spc="96" dirty="0" smtClean="0">
                <a:solidFill>
                  <a:srgbClr val="F40606"/>
                </a:solidFill>
                <a:latin typeface="Clear Sans Regular Bold"/>
              </a:rPr>
              <a:t>4 </a:t>
            </a:r>
            <a:r>
              <a:rPr lang="en-US" sz="2400" spc="96" dirty="0" err="1">
                <a:solidFill>
                  <a:srgbClr val="F40606"/>
                </a:solidFill>
                <a:latin typeface="Clear Sans Regular Bold"/>
              </a:rPr>
              <a:t>оқушы</a:t>
            </a:r>
            <a:endParaRPr lang="en-US" sz="2400" spc="96" dirty="0">
              <a:solidFill>
                <a:srgbClr val="F40606"/>
              </a:solidFill>
              <a:latin typeface="Clear Sans Regular Bold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9727336" y="1547066"/>
            <a:ext cx="4144845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96" dirty="0" err="1">
                <a:solidFill>
                  <a:srgbClr val="8C52FF"/>
                </a:solidFill>
                <a:latin typeface="Clear Sans Regular Bold"/>
              </a:rPr>
              <a:t>Облыс</a:t>
            </a:r>
            <a:r>
              <a:rPr lang="en-US" sz="2400" spc="96" dirty="0">
                <a:solidFill>
                  <a:srgbClr val="8C52FF"/>
                </a:solidFill>
                <a:latin typeface="Clear Sans Regular Bold"/>
              </a:rPr>
              <a:t> </a:t>
            </a:r>
            <a:r>
              <a:rPr lang="en-US" sz="2400" spc="96" dirty="0" err="1">
                <a:solidFill>
                  <a:srgbClr val="8C52FF"/>
                </a:solidFill>
                <a:latin typeface="Clear Sans Regular Bold"/>
              </a:rPr>
              <a:t>көлеміндегі</a:t>
            </a:r>
            <a:r>
              <a:rPr lang="en-US" sz="2400" spc="96" dirty="0">
                <a:solidFill>
                  <a:srgbClr val="8C52FF"/>
                </a:solidFill>
                <a:latin typeface="Clear Sans Regular Bold"/>
              </a:rPr>
              <a:t>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96" dirty="0" err="1">
                <a:solidFill>
                  <a:srgbClr val="8C52FF"/>
                </a:solidFill>
                <a:latin typeface="Clear Sans Regular Bold"/>
              </a:rPr>
              <a:t>мектептерден</a:t>
            </a:r>
            <a:r>
              <a:rPr lang="en-US" sz="2400" spc="96" dirty="0">
                <a:solidFill>
                  <a:srgbClr val="8C52FF"/>
                </a:solidFill>
                <a:latin typeface="Clear Sans Regular Bold"/>
              </a:rPr>
              <a:t> </a:t>
            </a:r>
            <a:r>
              <a:rPr lang="en-US" sz="2400" spc="96" dirty="0" smtClean="0">
                <a:solidFill>
                  <a:srgbClr val="8C52FF"/>
                </a:solidFill>
                <a:latin typeface="Clear Sans Regular Bold"/>
              </a:rPr>
              <a:t>–12 </a:t>
            </a:r>
            <a:r>
              <a:rPr lang="en-US" sz="2400" spc="96" dirty="0" err="1" smtClean="0">
                <a:solidFill>
                  <a:srgbClr val="8C52FF"/>
                </a:solidFill>
                <a:latin typeface="Clear Sans Regular Bold"/>
              </a:rPr>
              <a:t>оқушы</a:t>
            </a:r>
            <a:endParaRPr lang="en-US" sz="2400" spc="96" dirty="0">
              <a:solidFill>
                <a:srgbClr val="8C52FF"/>
              </a:solidFill>
              <a:latin typeface="Clear Sans Regular Bold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1719764" y="458429"/>
            <a:ext cx="404271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96" dirty="0" err="1">
                <a:solidFill>
                  <a:srgbClr val="191919"/>
                </a:solidFill>
                <a:latin typeface="Clear Sans Regular Bold"/>
              </a:rPr>
              <a:t>Республика</a:t>
            </a:r>
            <a:r>
              <a:rPr lang="en-US" sz="2400" spc="96" dirty="0">
                <a:solidFill>
                  <a:srgbClr val="191919"/>
                </a:solidFill>
                <a:latin typeface="Clear Sans Regular Bold"/>
              </a:rPr>
              <a:t> </a:t>
            </a:r>
            <a:r>
              <a:rPr lang="en-US" sz="2400" spc="96" dirty="0" err="1">
                <a:solidFill>
                  <a:srgbClr val="191919"/>
                </a:solidFill>
                <a:latin typeface="Clear Sans Regular Bold"/>
              </a:rPr>
              <a:t>көлеміндегі</a:t>
            </a:r>
            <a:r>
              <a:rPr lang="en-US" sz="2400" spc="96" dirty="0">
                <a:solidFill>
                  <a:srgbClr val="191919"/>
                </a:solidFill>
                <a:latin typeface="Clear Sans Regular Bold"/>
              </a:rPr>
              <a:t>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spc="96" dirty="0" err="1">
                <a:solidFill>
                  <a:srgbClr val="191919"/>
                </a:solidFill>
                <a:latin typeface="Clear Sans Regular Bold"/>
              </a:rPr>
              <a:t>мектептерден</a:t>
            </a:r>
            <a:r>
              <a:rPr lang="en-US" sz="2400" spc="96" dirty="0">
                <a:solidFill>
                  <a:srgbClr val="191919"/>
                </a:solidFill>
                <a:latin typeface="Clear Sans Regular Bold"/>
              </a:rPr>
              <a:t> – 8</a:t>
            </a:r>
            <a:r>
              <a:rPr lang="en-US" sz="2400" spc="96" dirty="0" smtClean="0">
                <a:solidFill>
                  <a:srgbClr val="191919"/>
                </a:solidFill>
                <a:latin typeface="Clear Sans Regular Bold"/>
              </a:rPr>
              <a:t> </a:t>
            </a:r>
            <a:r>
              <a:rPr lang="en-US" sz="2400" spc="96" dirty="0" err="1">
                <a:solidFill>
                  <a:srgbClr val="191919"/>
                </a:solidFill>
                <a:latin typeface="Clear Sans Regular Bold"/>
              </a:rPr>
              <a:t>оқушы</a:t>
            </a:r>
            <a:endParaRPr lang="en-US" sz="2400" spc="96" dirty="0">
              <a:solidFill>
                <a:srgbClr val="191919"/>
              </a:solidFill>
              <a:latin typeface="Clear Sans Regular Bold"/>
            </a:endParaRPr>
          </a:p>
        </p:txBody>
      </p:sp>
      <p:grpSp>
        <p:nvGrpSpPr>
          <p:cNvPr id="57" name="Group 29"/>
          <p:cNvGrpSpPr/>
          <p:nvPr/>
        </p:nvGrpSpPr>
        <p:grpSpPr>
          <a:xfrm rot="12214623">
            <a:off x="13759114" y="1540353"/>
            <a:ext cx="1367887" cy="285066"/>
            <a:chOff x="0" y="0"/>
            <a:chExt cx="2987190" cy="508000"/>
          </a:xfrm>
        </p:grpSpPr>
        <p:sp>
          <p:nvSpPr>
            <p:cNvPr id="58" name="Freeform 30"/>
            <p:cNvSpPr/>
            <p:nvPr/>
          </p:nvSpPr>
          <p:spPr>
            <a:xfrm>
              <a:off x="0" y="49530"/>
              <a:ext cx="2987190" cy="408940"/>
            </a:xfrm>
            <a:custGeom>
              <a:avLst/>
              <a:gdLst/>
              <a:ahLst/>
              <a:cxnLst/>
              <a:rect l="l" t="t" r="r" b="b"/>
              <a:pathLst>
                <a:path w="2987190" h="408940">
                  <a:moveTo>
                    <a:pt x="2781450" y="0"/>
                  </a:moveTo>
                  <a:cubicBezTo>
                    <a:pt x="2681120" y="0"/>
                    <a:pt x="2598570" y="72390"/>
                    <a:pt x="257952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2580790" y="242570"/>
                  </a:lnTo>
                  <a:cubicBezTo>
                    <a:pt x="2598570" y="337820"/>
                    <a:pt x="2682390" y="408940"/>
                    <a:pt x="2782720" y="408940"/>
                  </a:cubicBezTo>
                  <a:cubicBezTo>
                    <a:pt x="2895750" y="408940"/>
                    <a:pt x="2987190" y="317500"/>
                    <a:pt x="2987190" y="204470"/>
                  </a:cubicBezTo>
                  <a:cubicBezTo>
                    <a:pt x="2987190" y="91440"/>
                    <a:pt x="2895750" y="0"/>
                    <a:pt x="2781450" y="0"/>
                  </a:cubicBezTo>
                  <a:close/>
                </a:path>
              </a:pathLst>
            </a:custGeom>
            <a:solidFill>
              <a:srgbClr val="5E17EB"/>
            </a:solidFill>
          </p:spPr>
        </p:sp>
      </p:grpSp>
      <p:grpSp>
        <p:nvGrpSpPr>
          <p:cNvPr id="59" name="Group 29"/>
          <p:cNvGrpSpPr/>
          <p:nvPr/>
        </p:nvGrpSpPr>
        <p:grpSpPr>
          <a:xfrm rot="9906367">
            <a:off x="13343456" y="3145741"/>
            <a:ext cx="1367887" cy="285066"/>
            <a:chOff x="0" y="0"/>
            <a:chExt cx="2987190" cy="508000"/>
          </a:xfrm>
        </p:grpSpPr>
        <p:sp>
          <p:nvSpPr>
            <p:cNvPr id="60" name="Freeform 30"/>
            <p:cNvSpPr/>
            <p:nvPr/>
          </p:nvSpPr>
          <p:spPr>
            <a:xfrm>
              <a:off x="0" y="49530"/>
              <a:ext cx="2987190" cy="408940"/>
            </a:xfrm>
            <a:custGeom>
              <a:avLst/>
              <a:gdLst/>
              <a:ahLst/>
              <a:cxnLst/>
              <a:rect l="l" t="t" r="r" b="b"/>
              <a:pathLst>
                <a:path w="2987190" h="408940">
                  <a:moveTo>
                    <a:pt x="2781450" y="0"/>
                  </a:moveTo>
                  <a:cubicBezTo>
                    <a:pt x="2681120" y="0"/>
                    <a:pt x="2598570" y="72390"/>
                    <a:pt x="257952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2580790" y="242570"/>
                  </a:lnTo>
                  <a:cubicBezTo>
                    <a:pt x="2598570" y="337820"/>
                    <a:pt x="2682390" y="408940"/>
                    <a:pt x="2782720" y="408940"/>
                  </a:cubicBezTo>
                  <a:cubicBezTo>
                    <a:pt x="2895750" y="408940"/>
                    <a:pt x="2987190" y="317500"/>
                    <a:pt x="2987190" y="204470"/>
                  </a:cubicBezTo>
                  <a:cubicBezTo>
                    <a:pt x="2987190" y="91440"/>
                    <a:pt x="2895750" y="0"/>
                    <a:pt x="2781450" y="0"/>
                  </a:cubicBezTo>
                  <a:close/>
                </a:path>
              </a:pathLst>
            </a:custGeom>
            <a:solidFill>
              <a:srgbClr val="5E17EB"/>
            </a:solidFill>
          </p:spPr>
        </p:sp>
      </p:grpSp>
      <p:grpSp>
        <p:nvGrpSpPr>
          <p:cNvPr id="61" name="Group 29"/>
          <p:cNvGrpSpPr/>
          <p:nvPr/>
        </p:nvGrpSpPr>
        <p:grpSpPr>
          <a:xfrm rot="12214623">
            <a:off x="3026562" y="1575415"/>
            <a:ext cx="1367887" cy="285066"/>
            <a:chOff x="0" y="0"/>
            <a:chExt cx="2987190" cy="508000"/>
          </a:xfrm>
        </p:grpSpPr>
        <p:sp>
          <p:nvSpPr>
            <p:cNvPr id="62" name="Freeform 30"/>
            <p:cNvSpPr/>
            <p:nvPr/>
          </p:nvSpPr>
          <p:spPr>
            <a:xfrm>
              <a:off x="0" y="49530"/>
              <a:ext cx="2987190" cy="408940"/>
            </a:xfrm>
            <a:custGeom>
              <a:avLst/>
              <a:gdLst/>
              <a:ahLst/>
              <a:cxnLst/>
              <a:rect l="l" t="t" r="r" b="b"/>
              <a:pathLst>
                <a:path w="2987190" h="408940">
                  <a:moveTo>
                    <a:pt x="2781450" y="0"/>
                  </a:moveTo>
                  <a:cubicBezTo>
                    <a:pt x="2681120" y="0"/>
                    <a:pt x="2598570" y="72390"/>
                    <a:pt x="257952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2580790" y="242570"/>
                  </a:lnTo>
                  <a:cubicBezTo>
                    <a:pt x="2598570" y="337820"/>
                    <a:pt x="2682390" y="408940"/>
                    <a:pt x="2782720" y="408940"/>
                  </a:cubicBezTo>
                  <a:cubicBezTo>
                    <a:pt x="2895750" y="408940"/>
                    <a:pt x="2987190" y="317500"/>
                    <a:pt x="2987190" y="204470"/>
                  </a:cubicBezTo>
                  <a:cubicBezTo>
                    <a:pt x="2987190" y="91440"/>
                    <a:pt x="2895750" y="0"/>
                    <a:pt x="2781450" y="0"/>
                  </a:cubicBezTo>
                  <a:close/>
                </a:path>
              </a:pathLst>
            </a:custGeom>
            <a:solidFill>
              <a:srgbClr val="5E17EB"/>
            </a:solidFill>
          </p:spPr>
        </p:sp>
      </p:grpSp>
      <p:grpSp>
        <p:nvGrpSpPr>
          <p:cNvPr id="63" name="Group 29"/>
          <p:cNvGrpSpPr/>
          <p:nvPr/>
        </p:nvGrpSpPr>
        <p:grpSpPr>
          <a:xfrm rot="9906367">
            <a:off x="2610904" y="3180803"/>
            <a:ext cx="1367887" cy="285066"/>
            <a:chOff x="0" y="0"/>
            <a:chExt cx="2987190" cy="508000"/>
          </a:xfrm>
        </p:grpSpPr>
        <p:sp>
          <p:nvSpPr>
            <p:cNvPr id="64" name="Freeform 30"/>
            <p:cNvSpPr/>
            <p:nvPr/>
          </p:nvSpPr>
          <p:spPr>
            <a:xfrm>
              <a:off x="0" y="49530"/>
              <a:ext cx="2987190" cy="408940"/>
            </a:xfrm>
            <a:custGeom>
              <a:avLst/>
              <a:gdLst/>
              <a:ahLst/>
              <a:cxnLst/>
              <a:rect l="l" t="t" r="r" b="b"/>
              <a:pathLst>
                <a:path w="2987190" h="408940">
                  <a:moveTo>
                    <a:pt x="2781450" y="0"/>
                  </a:moveTo>
                  <a:cubicBezTo>
                    <a:pt x="2681120" y="0"/>
                    <a:pt x="2598570" y="72390"/>
                    <a:pt x="257952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2580790" y="242570"/>
                  </a:lnTo>
                  <a:cubicBezTo>
                    <a:pt x="2598570" y="337820"/>
                    <a:pt x="2682390" y="408940"/>
                    <a:pt x="2782720" y="408940"/>
                  </a:cubicBezTo>
                  <a:cubicBezTo>
                    <a:pt x="2895750" y="408940"/>
                    <a:pt x="2987190" y="317500"/>
                    <a:pt x="2987190" y="204470"/>
                  </a:cubicBezTo>
                  <a:cubicBezTo>
                    <a:pt x="2987190" y="91440"/>
                    <a:pt x="2895750" y="0"/>
                    <a:pt x="2781450" y="0"/>
                  </a:cubicBezTo>
                  <a:close/>
                </a:path>
              </a:pathLst>
            </a:custGeom>
            <a:solidFill>
              <a:srgbClr val="5E17EB"/>
            </a:solidFill>
          </p:spPr>
        </p:sp>
      </p:grpSp>
      <p:grpSp>
        <p:nvGrpSpPr>
          <p:cNvPr id="65" name="Group 29"/>
          <p:cNvGrpSpPr/>
          <p:nvPr/>
        </p:nvGrpSpPr>
        <p:grpSpPr>
          <a:xfrm rot="12214623" flipH="1" flipV="1">
            <a:off x="13838131" y="8676908"/>
            <a:ext cx="1705342" cy="271834"/>
            <a:chOff x="0" y="0"/>
            <a:chExt cx="2987190" cy="508000"/>
          </a:xfrm>
        </p:grpSpPr>
        <p:sp>
          <p:nvSpPr>
            <p:cNvPr id="66" name="Freeform 30"/>
            <p:cNvSpPr/>
            <p:nvPr/>
          </p:nvSpPr>
          <p:spPr>
            <a:xfrm>
              <a:off x="0" y="49530"/>
              <a:ext cx="2987190" cy="408940"/>
            </a:xfrm>
            <a:custGeom>
              <a:avLst/>
              <a:gdLst/>
              <a:ahLst/>
              <a:cxnLst/>
              <a:rect l="l" t="t" r="r" b="b"/>
              <a:pathLst>
                <a:path w="2987190" h="408940">
                  <a:moveTo>
                    <a:pt x="2781450" y="0"/>
                  </a:moveTo>
                  <a:cubicBezTo>
                    <a:pt x="2681120" y="0"/>
                    <a:pt x="2598570" y="72390"/>
                    <a:pt x="257952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2580790" y="242570"/>
                  </a:lnTo>
                  <a:cubicBezTo>
                    <a:pt x="2598570" y="337820"/>
                    <a:pt x="2682390" y="408940"/>
                    <a:pt x="2782720" y="408940"/>
                  </a:cubicBezTo>
                  <a:cubicBezTo>
                    <a:pt x="2895750" y="408940"/>
                    <a:pt x="2987190" y="317500"/>
                    <a:pt x="2987190" y="204470"/>
                  </a:cubicBezTo>
                  <a:cubicBezTo>
                    <a:pt x="2987190" y="91440"/>
                    <a:pt x="2895750" y="0"/>
                    <a:pt x="2781450" y="0"/>
                  </a:cubicBezTo>
                  <a:close/>
                </a:path>
              </a:pathLst>
            </a:custGeom>
            <a:solidFill>
              <a:srgbClr val="5E17EB"/>
            </a:solidFill>
          </p:spPr>
        </p:sp>
      </p:grpSp>
      <p:grpSp>
        <p:nvGrpSpPr>
          <p:cNvPr id="67" name="Group 29"/>
          <p:cNvGrpSpPr/>
          <p:nvPr/>
        </p:nvGrpSpPr>
        <p:grpSpPr>
          <a:xfrm rot="9652286" flipH="1" flipV="1">
            <a:off x="13834048" y="7229217"/>
            <a:ext cx="1796387" cy="395400"/>
            <a:chOff x="0" y="0"/>
            <a:chExt cx="2987190" cy="508000"/>
          </a:xfrm>
        </p:grpSpPr>
        <p:sp>
          <p:nvSpPr>
            <p:cNvPr id="68" name="Freeform 30"/>
            <p:cNvSpPr/>
            <p:nvPr/>
          </p:nvSpPr>
          <p:spPr>
            <a:xfrm>
              <a:off x="0" y="49530"/>
              <a:ext cx="2987190" cy="408940"/>
            </a:xfrm>
            <a:custGeom>
              <a:avLst/>
              <a:gdLst/>
              <a:ahLst/>
              <a:cxnLst/>
              <a:rect l="l" t="t" r="r" b="b"/>
              <a:pathLst>
                <a:path w="2987190" h="408940">
                  <a:moveTo>
                    <a:pt x="2781450" y="0"/>
                  </a:moveTo>
                  <a:cubicBezTo>
                    <a:pt x="2681120" y="0"/>
                    <a:pt x="2598570" y="72390"/>
                    <a:pt x="257952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2580790" y="242570"/>
                  </a:lnTo>
                  <a:cubicBezTo>
                    <a:pt x="2598570" y="337820"/>
                    <a:pt x="2682390" y="408940"/>
                    <a:pt x="2782720" y="408940"/>
                  </a:cubicBezTo>
                  <a:cubicBezTo>
                    <a:pt x="2895750" y="408940"/>
                    <a:pt x="2987190" y="317500"/>
                    <a:pt x="2987190" y="204470"/>
                  </a:cubicBezTo>
                  <a:cubicBezTo>
                    <a:pt x="2987190" y="91440"/>
                    <a:pt x="2895750" y="0"/>
                    <a:pt x="2781450" y="0"/>
                  </a:cubicBezTo>
                  <a:close/>
                </a:path>
              </a:pathLst>
            </a:custGeom>
            <a:solidFill>
              <a:srgbClr val="5E17EB"/>
            </a:solidFill>
          </p:spPr>
        </p:sp>
      </p:grpSp>
      <p:grpSp>
        <p:nvGrpSpPr>
          <p:cNvPr id="69" name="Group 29"/>
          <p:cNvGrpSpPr/>
          <p:nvPr/>
        </p:nvGrpSpPr>
        <p:grpSpPr>
          <a:xfrm rot="12214623" flipH="1" flipV="1">
            <a:off x="2936028" y="8917596"/>
            <a:ext cx="1705342" cy="271834"/>
            <a:chOff x="0" y="0"/>
            <a:chExt cx="2987190" cy="508000"/>
          </a:xfrm>
        </p:grpSpPr>
        <p:sp>
          <p:nvSpPr>
            <p:cNvPr id="70" name="Freeform 30"/>
            <p:cNvSpPr/>
            <p:nvPr/>
          </p:nvSpPr>
          <p:spPr>
            <a:xfrm>
              <a:off x="0" y="49530"/>
              <a:ext cx="2987190" cy="408940"/>
            </a:xfrm>
            <a:custGeom>
              <a:avLst/>
              <a:gdLst/>
              <a:ahLst/>
              <a:cxnLst/>
              <a:rect l="l" t="t" r="r" b="b"/>
              <a:pathLst>
                <a:path w="2987190" h="408940">
                  <a:moveTo>
                    <a:pt x="2781450" y="0"/>
                  </a:moveTo>
                  <a:cubicBezTo>
                    <a:pt x="2681120" y="0"/>
                    <a:pt x="2598570" y="72390"/>
                    <a:pt x="257952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2580790" y="242570"/>
                  </a:lnTo>
                  <a:cubicBezTo>
                    <a:pt x="2598570" y="337820"/>
                    <a:pt x="2682390" y="408940"/>
                    <a:pt x="2782720" y="408940"/>
                  </a:cubicBezTo>
                  <a:cubicBezTo>
                    <a:pt x="2895750" y="408940"/>
                    <a:pt x="2987190" y="317500"/>
                    <a:pt x="2987190" y="204470"/>
                  </a:cubicBezTo>
                  <a:cubicBezTo>
                    <a:pt x="2987190" y="91440"/>
                    <a:pt x="2895750" y="0"/>
                    <a:pt x="2781450" y="0"/>
                  </a:cubicBezTo>
                  <a:close/>
                </a:path>
              </a:pathLst>
            </a:custGeom>
            <a:solidFill>
              <a:srgbClr val="5E17EB"/>
            </a:solidFill>
          </p:spPr>
        </p:sp>
      </p:grpSp>
      <p:grpSp>
        <p:nvGrpSpPr>
          <p:cNvPr id="71" name="Group 29"/>
          <p:cNvGrpSpPr/>
          <p:nvPr/>
        </p:nvGrpSpPr>
        <p:grpSpPr>
          <a:xfrm rot="9652286" flipH="1" flipV="1">
            <a:off x="2931945" y="7469905"/>
            <a:ext cx="1796387" cy="395400"/>
            <a:chOff x="0" y="0"/>
            <a:chExt cx="2987190" cy="508000"/>
          </a:xfrm>
        </p:grpSpPr>
        <p:sp>
          <p:nvSpPr>
            <p:cNvPr id="72" name="Freeform 30"/>
            <p:cNvSpPr/>
            <p:nvPr/>
          </p:nvSpPr>
          <p:spPr>
            <a:xfrm>
              <a:off x="0" y="49530"/>
              <a:ext cx="2987190" cy="408940"/>
            </a:xfrm>
            <a:custGeom>
              <a:avLst/>
              <a:gdLst/>
              <a:ahLst/>
              <a:cxnLst/>
              <a:rect l="l" t="t" r="r" b="b"/>
              <a:pathLst>
                <a:path w="2987190" h="408940">
                  <a:moveTo>
                    <a:pt x="2781450" y="0"/>
                  </a:moveTo>
                  <a:cubicBezTo>
                    <a:pt x="2681120" y="0"/>
                    <a:pt x="2598570" y="72390"/>
                    <a:pt x="257952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2580790" y="242570"/>
                  </a:lnTo>
                  <a:cubicBezTo>
                    <a:pt x="2598570" y="337820"/>
                    <a:pt x="2682390" y="408940"/>
                    <a:pt x="2782720" y="408940"/>
                  </a:cubicBezTo>
                  <a:cubicBezTo>
                    <a:pt x="2895750" y="408940"/>
                    <a:pt x="2987190" y="317500"/>
                    <a:pt x="2987190" y="204470"/>
                  </a:cubicBezTo>
                  <a:cubicBezTo>
                    <a:pt x="2987190" y="91440"/>
                    <a:pt x="2895750" y="0"/>
                    <a:pt x="2781450" y="0"/>
                  </a:cubicBezTo>
                  <a:close/>
                </a:path>
              </a:pathLst>
            </a:custGeom>
            <a:solidFill>
              <a:srgbClr val="5E17EB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17" y="1"/>
            <a:ext cx="16633118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мектебі,ШЖҚ КММ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kk-KZ" sz="3600" b="1" dirty="0">
                <a:latin typeface="Times New Roman" pitchFamily="18" charset="0"/>
              </a:rPr>
              <a:t>оқу жылы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dirty="0">
                <a:latin typeface="Times New Roman" pitchFamily="18" charset="0"/>
              </a:rPr>
              <a:t>  тоқсаны бойынша жалпы  9-сыныптардың   үлгерім есебі</a:t>
            </a:r>
            <a:endParaRPr lang="ru-RU" sz="3600" b="1" dirty="0">
              <a:latin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579104"/>
          <a:ext cx="18288000" cy="902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6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285820" y="1714476"/>
          <a:ext cx="14144724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7193" y="1"/>
            <a:ext cx="15836282" cy="1503707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мектебі,ШЖҚ КММ 2023-2024</a:t>
            </a:r>
            <a:r>
              <a:rPr lang="kk-KZ" sz="2900" b="1" dirty="0">
                <a:latin typeface="Times New Roman" pitchFamily="18" charset="0"/>
              </a:rPr>
              <a:t> оқу жылы</a:t>
            </a:r>
          </a:p>
          <a:p>
            <a:pPr algn="ctr"/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900" b="1" dirty="0">
                <a:latin typeface="Times New Roman" pitchFamily="18" charset="0"/>
              </a:rPr>
              <a:t> тоқсаны бойынша  5-9  сыныптардың  үлгерім </a:t>
            </a:r>
            <a:r>
              <a:rPr lang="kk-KZ" sz="2900" b="1" dirty="0">
                <a:latin typeface="Times New Roman" pitchFamily="18" charset="0"/>
              </a:rPr>
              <a:t>есебі</a:t>
            </a:r>
            <a:endParaRPr lang="ru-RU" sz="2900" b="1" dirty="0">
              <a:latin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57325" y="7393797"/>
          <a:ext cx="15144850" cy="2076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550"/>
                <a:gridCol w="2163550"/>
                <a:gridCol w="2163550"/>
                <a:gridCol w="2163550"/>
                <a:gridCol w="2163550"/>
                <a:gridCol w="2163550"/>
                <a:gridCol w="2163550"/>
              </a:tblGrid>
              <a:tr h="964413"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err="1" smtClean="0"/>
                        <a:t>Жалпы</a:t>
                      </a:r>
                      <a:r>
                        <a:rPr lang="ru-RU" sz="2700" b="1" dirty="0" smtClean="0"/>
                        <a:t> саны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r>
                        <a:rPr lang="kk-KZ" sz="2700" b="1" dirty="0" smtClean="0"/>
                        <a:t>Үздік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Екпінді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r>
                        <a:rPr lang="kk-KZ" sz="2700" b="1" dirty="0" smtClean="0"/>
                        <a:t>Орта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r>
                        <a:rPr lang="kk-KZ" sz="2700" b="1" dirty="0" smtClean="0"/>
                        <a:t>Білім сапасы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r>
                        <a:rPr lang="kk-KZ" sz="2700" b="1" dirty="0" smtClean="0"/>
                        <a:t>Орта балл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III</a:t>
                      </a:r>
                      <a:r>
                        <a:rPr lang="en-US" sz="2700" baseline="0" dirty="0" smtClean="0"/>
                        <a:t> </a:t>
                      </a:r>
                      <a:r>
                        <a:rPr lang="kk-KZ" sz="2700" baseline="0" dirty="0" smtClean="0"/>
                        <a:t>тоқсан</a:t>
                      </a:r>
                      <a:endParaRPr lang="ru-RU" sz="2700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/>
                        <a:t>16</a:t>
                      </a:r>
                      <a:r>
                        <a:rPr lang="en-US" sz="2700" b="1" dirty="0" smtClean="0"/>
                        <a:t>62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2</a:t>
                      </a:r>
                      <a:r>
                        <a:rPr lang="en-US" sz="2700" b="1" dirty="0" smtClean="0"/>
                        <a:t>16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/>
                        <a:t>705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/>
                        <a:t>741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/>
                        <a:t>55.41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3,6</a:t>
                      </a:r>
                      <a:r>
                        <a:rPr lang="en-US" sz="2700" b="1" dirty="0" smtClean="0"/>
                        <a:t>8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IV</a:t>
                      </a:r>
                      <a:r>
                        <a:rPr lang="en-US" sz="2700" baseline="0" dirty="0" smtClean="0"/>
                        <a:t> </a:t>
                      </a:r>
                      <a:r>
                        <a:rPr lang="kk-KZ" sz="2700" dirty="0" smtClean="0"/>
                        <a:t>тоқсан</a:t>
                      </a:r>
                      <a:endParaRPr lang="ru-RU" sz="2700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/>
                        <a:t>1653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/>
                        <a:t>218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/>
                        <a:t>727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7</a:t>
                      </a:r>
                      <a:r>
                        <a:rPr lang="en-US" sz="2700" b="1" dirty="0" smtClean="0"/>
                        <a:t>08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/>
                        <a:t>57.16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3,6</a:t>
                      </a:r>
                      <a:r>
                        <a:rPr lang="en-US" sz="2700" b="1" dirty="0" smtClean="0"/>
                        <a:t>9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4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37061677"/>
              </p:ext>
            </p:extLst>
          </p:nvPr>
        </p:nvGraphicFramePr>
        <p:xfrm>
          <a:off x="0" y="1928790"/>
          <a:ext cx="18288000" cy="835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21436"/>
            <a:ext cx="17859436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мектебі,ШЖҚ КММ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kk-KZ" sz="3600" b="1" dirty="0">
                <a:latin typeface="Times New Roman" pitchFamily="18" charset="0"/>
              </a:rPr>
              <a:t>оқу жылы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dirty="0">
                <a:latin typeface="Times New Roman" pitchFamily="18" charset="0"/>
              </a:rPr>
              <a:t> тоқсан бойынша</a:t>
            </a:r>
          </a:p>
          <a:p>
            <a:pPr algn="ctr"/>
            <a:r>
              <a:rPr lang="kk-KZ" sz="3600" b="1" dirty="0">
                <a:latin typeface="Times New Roman" pitchFamily="18" charset="0"/>
              </a:rPr>
              <a:t> 10-сыныптардың  үлгерім есебі</a:t>
            </a:r>
            <a:endParaRPr lang="ru-RU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40" y="1"/>
            <a:ext cx="16920864" cy="2380870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мектебі,ШЖҚ КММ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kk-KZ" sz="3600" b="1" dirty="0">
                <a:latin typeface="Times New Roman" pitchFamily="18" charset="0"/>
              </a:rPr>
              <a:t>оқу жылы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dirty="0">
                <a:latin typeface="Times New Roman" pitchFamily="18" charset="0"/>
              </a:rPr>
              <a:t> тоқсаны бойынша жалпы  10 - сыныптардың үлгерім есебі</a:t>
            </a:r>
          </a:p>
          <a:p>
            <a:pPr algn="ctr"/>
            <a:r>
              <a:rPr lang="kk-KZ" sz="3600" b="1" dirty="0">
                <a:latin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</a:endParaRPr>
          </a:p>
        </p:txBody>
      </p:sp>
      <p:graphicFrame>
        <p:nvGraphicFramePr>
          <p:cNvPr id="6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393005"/>
          <a:ext cx="17716560" cy="889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42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34896570"/>
              </p:ext>
            </p:extLst>
          </p:nvPr>
        </p:nvGraphicFramePr>
        <p:xfrm>
          <a:off x="0" y="1928790"/>
          <a:ext cx="18288000" cy="835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21435"/>
            <a:ext cx="17859436" cy="2380870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мектебі,ШЖҚ КММ 2023-2024 </a:t>
            </a:r>
            <a:r>
              <a:rPr lang="kk-KZ" sz="3600" b="1" dirty="0">
                <a:latin typeface="Times New Roman" pitchFamily="18" charset="0"/>
              </a:rPr>
              <a:t>оқу жылы  </a:t>
            </a:r>
          </a:p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</a:rPr>
              <a:t>тоқсаны бойынша 11-сыныптардың  үлгерім есебі</a:t>
            </a:r>
            <a:endParaRPr lang="ru-RU" sz="3600" b="1" dirty="0">
              <a:latin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40" y="1"/>
            <a:ext cx="16920864" cy="23808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мектебі,ШЖҚ КММ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kk-KZ" sz="3600" b="1" dirty="0">
                <a:latin typeface="Times New Roman" pitchFamily="18" charset="0"/>
              </a:rPr>
              <a:t>оқу жылы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</a:rPr>
              <a:t>тоқсаны бойынша жалпы  11 - сыныптардың үлгерім есебі</a:t>
            </a:r>
          </a:p>
          <a:p>
            <a:pPr algn="ctr"/>
            <a:r>
              <a:rPr lang="kk-KZ" sz="3600" b="1" dirty="0">
                <a:latin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</a:endParaRPr>
          </a:p>
        </p:txBody>
      </p:sp>
      <p:graphicFrame>
        <p:nvGraphicFramePr>
          <p:cNvPr id="6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392933"/>
          <a:ext cx="18288000" cy="8894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26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285820" y="1714476"/>
          <a:ext cx="14144724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7193" y="1"/>
            <a:ext cx="15836282" cy="1503707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мектебі,ШЖҚ КММ 2023-2024</a:t>
            </a:r>
            <a:r>
              <a:rPr lang="kk-KZ" sz="2900" b="1" dirty="0">
                <a:latin typeface="Times New Roman" pitchFamily="18" charset="0"/>
              </a:rPr>
              <a:t> оқу жылы</a:t>
            </a:r>
          </a:p>
          <a:p>
            <a:pPr algn="ctr"/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900" b="1" dirty="0">
                <a:latin typeface="Times New Roman" pitchFamily="18" charset="0"/>
              </a:rPr>
              <a:t>тоқсаны бойынша 10-11  сыныптардың үлгерім </a:t>
            </a:r>
            <a:r>
              <a:rPr lang="kk-KZ" sz="2900" b="1" dirty="0">
                <a:latin typeface="Times New Roman" pitchFamily="18" charset="0"/>
              </a:rPr>
              <a:t>есебі</a:t>
            </a:r>
            <a:endParaRPr lang="ru-RU" sz="2900" b="1" dirty="0">
              <a:latin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069" y="7179483"/>
          <a:ext cx="1528773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962"/>
                <a:gridCol w="2183962"/>
                <a:gridCol w="2183962"/>
                <a:gridCol w="2183962"/>
                <a:gridCol w="2183962"/>
                <a:gridCol w="2183962"/>
                <a:gridCol w="2183962"/>
              </a:tblGrid>
              <a:tr h="960120"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err="1" smtClean="0"/>
                        <a:t>Жалпы</a:t>
                      </a:r>
                      <a:r>
                        <a:rPr lang="ru-RU" sz="2700" b="1" dirty="0" smtClean="0"/>
                        <a:t> саны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r>
                        <a:rPr lang="kk-KZ" sz="2700" b="1" dirty="0" smtClean="0"/>
                        <a:t>Үздік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Екпінді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r>
                        <a:rPr lang="kk-KZ" sz="2700" b="1" dirty="0" smtClean="0"/>
                        <a:t>Орта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r>
                        <a:rPr lang="kk-KZ" sz="2700" b="1" dirty="0" smtClean="0"/>
                        <a:t>Білім сапасы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r>
                        <a:rPr lang="kk-KZ" sz="2700" b="1" dirty="0" smtClean="0"/>
                        <a:t>Орта балл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I</a:t>
                      </a:r>
                      <a:r>
                        <a:rPr lang="kk-KZ" sz="2700" dirty="0" smtClean="0"/>
                        <a:t>І</a:t>
                      </a:r>
                      <a:r>
                        <a:rPr lang="en-US" sz="2700" dirty="0" smtClean="0"/>
                        <a:t>I</a:t>
                      </a:r>
                      <a:r>
                        <a:rPr lang="kk-KZ" sz="2700" dirty="0" smtClean="0"/>
                        <a:t> тоқсан</a:t>
                      </a:r>
                      <a:endParaRPr lang="ru-RU" sz="2700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/>
                        <a:t>475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63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213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199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58,1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3,71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kk-KZ" sz="2700" dirty="0" smtClean="0"/>
                        <a:t>І</a:t>
                      </a:r>
                      <a:r>
                        <a:rPr lang="en-US" sz="2700" dirty="0" smtClean="0"/>
                        <a:t>V</a:t>
                      </a:r>
                      <a:r>
                        <a:rPr lang="kk-KZ" sz="2700" dirty="0" smtClean="0"/>
                        <a:t> тоқсан</a:t>
                      </a:r>
                      <a:endParaRPr lang="ru-RU" sz="2700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/>
                        <a:t>47</a:t>
                      </a:r>
                      <a:r>
                        <a:rPr lang="en-US" sz="2700" b="1" dirty="0" smtClean="0"/>
                        <a:t>7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/>
                        <a:t>59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2</a:t>
                      </a:r>
                      <a:r>
                        <a:rPr lang="en-US" sz="2700" b="1" dirty="0" smtClean="0"/>
                        <a:t>29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19</a:t>
                      </a:r>
                      <a:r>
                        <a:rPr lang="en-US" sz="2700" b="1" dirty="0" smtClean="0"/>
                        <a:t>8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58,</a:t>
                      </a:r>
                      <a:r>
                        <a:rPr lang="en-US" sz="2700" b="1" dirty="0" smtClean="0"/>
                        <a:t>28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3,7</a:t>
                      </a:r>
                      <a:r>
                        <a:rPr lang="en-US" sz="2700" b="1" dirty="0" smtClean="0"/>
                        <a:t>0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4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285820" y="1714476"/>
          <a:ext cx="15287732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7193" y="1"/>
            <a:ext cx="15836282" cy="1503707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мектебі,ШЖҚ КММ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kk-KZ" sz="2900" b="1" dirty="0">
                <a:latin typeface="Times New Roman" pitchFamily="18" charset="0"/>
              </a:rPr>
              <a:t>оқу жылы</a:t>
            </a:r>
          </a:p>
          <a:p>
            <a:pPr algn="ctr"/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29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900" b="1" dirty="0">
                <a:latin typeface="Times New Roman" pitchFamily="18" charset="0"/>
              </a:rPr>
              <a:t>  тоқсаны бойынша барлық сыныптардың үлгерім </a:t>
            </a:r>
            <a:r>
              <a:rPr lang="kk-KZ" sz="2900" b="1" dirty="0">
                <a:latin typeface="Times New Roman" pitchFamily="18" charset="0"/>
              </a:rPr>
              <a:t>есебі</a:t>
            </a:r>
            <a:endParaRPr lang="ru-RU" sz="2900" b="1" dirty="0">
              <a:latin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068" y="7179483"/>
          <a:ext cx="1657355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2286016"/>
                <a:gridCol w="2000264"/>
                <a:gridCol w="2000264"/>
                <a:gridCol w="2000264"/>
                <a:gridCol w="2000264"/>
                <a:gridCol w="2143140"/>
                <a:gridCol w="1714448"/>
              </a:tblGrid>
              <a:tr h="960120"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Барлығы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r>
                        <a:rPr lang="kk-KZ" sz="2700" b="1" dirty="0" smtClean="0"/>
                        <a:t>Жалпы</a:t>
                      </a:r>
                      <a:r>
                        <a:rPr lang="kk-KZ" sz="2700" b="1" baseline="0" dirty="0" smtClean="0"/>
                        <a:t> саны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Үздік</a:t>
                      </a:r>
                      <a:r>
                        <a:rPr lang="kk-KZ" sz="2700" b="1" baseline="0" dirty="0" smtClean="0"/>
                        <a:t> 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r>
                        <a:rPr lang="kk-KZ" sz="2700" b="1" dirty="0" smtClean="0"/>
                        <a:t>Екпінді</a:t>
                      </a:r>
                      <a:r>
                        <a:rPr lang="kk-KZ" sz="2700" b="1" baseline="0" dirty="0" smtClean="0"/>
                        <a:t> 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r>
                        <a:rPr lang="kk-KZ" sz="2700" b="1" dirty="0" smtClean="0"/>
                        <a:t>Орта балл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700" b="1" dirty="0" smtClean="0"/>
                        <a:t>Білім сапасы</a:t>
                      </a:r>
                      <a:endParaRPr lang="ru-RU" sz="2700" b="1" dirty="0" smtClean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700" b="1" dirty="0" smtClean="0"/>
                        <a:t>Орта балл</a:t>
                      </a:r>
                      <a:endParaRPr lang="ru-RU" sz="2700" b="1" dirty="0" smtClean="0"/>
                    </a:p>
                  </a:txBody>
                  <a:tcPr marL="182880" marR="182880" marT="68580" marB="68580"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I</a:t>
                      </a:r>
                      <a:r>
                        <a:rPr lang="kk-KZ" sz="2700" dirty="0" smtClean="0"/>
                        <a:t>І</a:t>
                      </a:r>
                      <a:r>
                        <a:rPr lang="en-US" sz="2700" dirty="0" smtClean="0"/>
                        <a:t>I</a:t>
                      </a:r>
                      <a:r>
                        <a:rPr lang="kk-KZ" sz="2700" dirty="0" smtClean="0"/>
                        <a:t> тоқсан</a:t>
                      </a:r>
                      <a:endParaRPr lang="ru-RU" sz="2700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3130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3432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482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1353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1295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58,62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3,74</a:t>
                      </a:r>
                      <a:endParaRPr lang="en-US" sz="2700" b="1" dirty="0" smtClean="0"/>
                    </a:p>
                  </a:txBody>
                  <a:tcPr marL="182880" marR="182880" marT="68580" marB="68580"/>
                </a:tc>
              </a:tr>
              <a:tr h="556260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IV</a:t>
                      </a:r>
                      <a:r>
                        <a:rPr lang="kk-KZ" sz="2700" dirty="0" smtClean="0"/>
                        <a:t> тоқсан</a:t>
                      </a:r>
                      <a:endParaRPr lang="ru-RU" sz="2700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31</a:t>
                      </a:r>
                      <a:r>
                        <a:rPr lang="en-US" sz="2700" b="1" dirty="0" smtClean="0"/>
                        <a:t>17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34</a:t>
                      </a:r>
                      <a:r>
                        <a:rPr lang="en-US" sz="2700" b="1" dirty="0" smtClean="0"/>
                        <a:t>18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/>
                        <a:t>503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1</a:t>
                      </a:r>
                      <a:r>
                        <a:rPr lang="en-US" sz="2700" b="1" dirty="0" smtClean="0"/>
                        <a:t>402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12</a:t>
                      </a:r>
                      <a:r>
                        <a:rPr lang="en-US" sz="2700" b="1" dirty="0" smtClean="0"/>
                        <a:t>12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/>
                        <a:t>61.11</a:t>
                      </a:r>
                      <a:endParaRPr lang="ru-RU" sz="2700" b="1" dirty="0"/>
                    </a:p>
                  </a:txBody>
                  <a:tcPr marL="182880" marR="18288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700" b="1" dirty="0" smtClean="0"/>
                        <a:t>3,7</a:t>
                      </a:r>
                      <a:r>
                        <a:rPr lang="en-US" sz="2700" b="1" dirty="0" smtClean="0"/>
                        <a:t>7</a:t>
                      </a:r>
                    </a:p>
                  </a:txBody>
                  <a:tcPr marL="182880" marR="182880" marT="68580" marB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7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2904" y="401306"/>
            <a:ext cx="9466496" cy="1726098"/>
          </a:xfrm>
        </p:spPr>
        <p:txBody>
          <a:bodyPr>
            <a:noAutofit/>
          </a:bodyPr>
          <a:lstStyle/>
          <a:p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және </a:t>
            </a:r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202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оқу </a:t>
            </a:r>
            <a:r>
              <a:rPr lang="kk-KZ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 бойынша </a:t>
            </a:r>
            <a:r>
              <a:rPr lang="kk-KZ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 көрсеткіші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3510992E-E082-05F1-C8FB-74F98DA7A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469777"/>
              </p:ext>
            </p:extLst>
          </p:nvPr>
        </p:nvGraphicFramePr>
        <p:xfrm>
          <a:off x="0" y="1844976"/>
          <a:ext cx="182880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4">
            <a:extLst>
              <a:ext uri="{FF2B5EF4-FFF2-40B4-BE49-F238E27FC236}">
                <a16:creationId xmlns="" xmlns:a16="http://schemas.microsoft.com/office/drawing/2014/main" id="{BB10989C-8D82-7977-7D20-43C94803B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280051"/>
              </p:ext>
            </p:extLst>
          </p:nvPr>
        </p:nvGraphicFramePr>
        <p:xfrm>
          <a:off x="32082" y="647700"/>
          <a:ext cx="8544780" cy="444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260">
                  <a:extLst>
                    <a:ext uri="{9D8B030D-6E8A-4147-A177-3AD203B41FA5}">
                      <a16:colId xmlns="" xmlns:a16="http://schemas.microsoft.com/office/drawing/2014/main" val="846095514"/>
                    </a:ext>
                  </a:extLst>
                </a:gridCol>
                <a:gridCol w="2848260">
                  <a:extLst>
                    <a:ext uri="{9D8B030D-6E8A-4147-A177-3AD203B41FA5}">
                      <a16:colId xmlns="" xmlns:a16="http://schemas.microsoft.com/office/drawing/2014/main" val="4277956139"/>
                    </a:ext>
                  </a:extLst>
                </a:gridCol>
                <a:gridCol w="2848260">
                  <a:extLst>
                    <a:ext uri="{9D8B030D-6E8A-4147-A177-3AD203B41FA5}">
                      <a16:colId xmlns="" xmlns:a16="http://schemas.microsoft.com/office/drawing/2014/main" val="1968893308"/>
                    </a:ext>
                  </a:extLst>
                </a:gridCol>
              </a:tblGrid>
              <a:tr h="561216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</a:t>
                      </a:r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жылы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</a:t>
                      </a:r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жылы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="" xmlns:a16="http://schemas.microsoft.com/office/drawing/2014/main" val="286185475"/>
                  </a:ext>
                </a:extLst>
              </a:tr>
              <a:tr h="561216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Үлгерімі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88217686"/>
                  </a:ext>
                </a:extLst>
              </a:tr>
              <a:tr h="561216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 сапасы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85833503"/>
                  </a:ext>
                </a:extLst>
              </a:tr>
              <a:tr h="6122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 саны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3117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7904692"/>
                  </a:ext>
                </a:extLst>
              </a:tr>
              <a:tr h="6122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Үздік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01402759"/>
                  </a:ext>
                </a:extLst>
              </a:tr>
              <a:tr h="6122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Екпінді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59878405"/>
                  </a:ext>
                </a:extLst>
              </a:tr>
              <a:tr h="6122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96473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2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9313989" y="5210075"/>
            <a:ext cx="3717995" cy="846260"/>
            <a:chOff x="0" y="0"/>
            <a:chExt cx="5348005" cy="1217270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5349275" cy="1217270"/>
            </a:xfrm>
            <a:custGeom>
              <a:avLst/>
              <a:gdLst/>
              <a:ahLst/>
              <a:cxnLst/>
              <a:rect l="l" t="t" r="r" b="b"/>
              <a:pathLst>
                <a:path w="5349275" h="1217270">
                  <a:moveTo>
                    <a:pt x="4795555" y="1217270"/>
                  </a:moveTo>
                  <a:lnTo>
                    <a:pt x="553720" y="1217270"/>
                  </a:lnTo>
                  <a:cubicBezTo>
                    <a:pt x="247650" y="1217270"/>
                    <a:pt x="0" y="944763"/>
                    <a:pt x="0" y="609344"/>
                  </a:cubicBezTo>
                  <a:cubicBezTo>
                    <a:pt x="0" y="272528"/>
                    <a:pt x="247650" y="0"/>
                    <a:pt x="553720" y="0"/>
                  </a:cubicBezTo>
                  <a:lnTo>
                    <a:pt x="4795555" y="0"/>
                  </a:lnTo>
                  <a:cubicBezTo>
                    <a:pt x="5101625" y="0"/>
                    <a:pt x="5349275" y="272528"/>
                    <a:pt x="5349275" y="609344"/>
                  </a:cubicBezTo>
                  <a:cubicBezTo>
                    <a:pt x="5348005" y="944763"/>
                    <a:pt x="5100355" y="1217270"/>
                    <a:pt x="4795555" y="121727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6" name="Group 4"/>
          <p:cNvGrpSpPr/>
          <p:nvPr/>
        </p:nvGrpSpPr>
        <p:grpSpPr>
          <a:xfrm>
            <a:off x="13032867" y="5193412"/>
            <a:ext cx="4431214" cy="862923"/>
            <a:chOff x="0" y="0"/>
            <a:chExt cx="5348005" cy="1217270"/>
          </a:xfrm>
          <a:solidFill>
            <a:srgbClr val="00B050"/>
          </a:solidFill>
        </p:grpSpPr>
        <p:sp>
          <p:nvSpPr>
            <p:cNvPr id="7" name="Freeform 5"/>
            <p:cNvSpPr/>
            <p:nvPr/>
          </p:nvSpPr>
          <p:spPr>
            <a:xfrm>
              <a:off x="0" y="0"/>
              <a:ext cx="5349275" cy="1217270"/>
            </a:xfrm>
            <a:custGeom>
              <a:avLst/>
              <a:gdLst/>
              <a:ahLst/>
              <a:cxnLst/>
              <a:rect l="l" t="t" r="r" b="b"/>
              <a:pathLst>
                <a:path w="5349275" h="1217270">
                  <a:moveTo>
                    <a:pt x="4795555" y="1217270"/>
                  </a:moveTo>
                  <a:lnTo>
                    <a:pt x="553720" y="1217270"/>
                  </a:lnTo>
                  <a:cubicBezTo>
                    <a:pt x="247650" y="1217270"/>
                    <a:pt x="0" y="944763"/>
                    <a:pt x="0" y="609344"/>
                  </a:cubicBezTo>
                  <a:cubicBezTo>
                    <a:pt x="0" y="272528"/>
                    <a:pt x="247650" y="0"/>
                    <a:pt x="553720" y="0"/>
                  </a:cubicBezTo>
                  <a:lnTo>
                    <a:pt x="4795555" y="0"/>
                  </a:lnTo>
                  <a:cubicBezTo>
                    <a:pt x="5101625" y="0"/>
                    <a:pt x="5349275" y="272528"/>
                    <a:pt x="5349275" y="609344"/>
                  </a:cubicBezTo>
                  <a:cubicBezTo>
                    <a:pt x="5348005" y="944763"/>
                    <a:pt x="5100355" y="1217270"/>
                    <a:pt x="4795555" y="121727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8" name="Group 6"/>
          <p:cNvGrpSpPr/>
          <p:nvPr/>
        </p:nvGrpSpPr>
        <p:grpSpPr>
          <a:xfrm>
            <a:off x="5256016" y="5210075"/>
            <a:ext cx="3717995" cy="846260"/>
            <a:chOff x="0" y="0"/>
            <a:chExt cx="5348005" cy="1217270"/>
          </a:xfrm>
        </p:grpSpPr>
        <p:sp>
          <p:nvSpPr>
            <p:cNvPr id="9" name="Freeform 7"/>
            <p:cNvSpPr/>
            <p:nvPr/>
          </p:nvSpPr>
          <p:spPr>
            <a:xfrm>
              <a:off x="0" y="0"/>
              <a:ext cx="5349275" cy="1217270"/>
            </a:xfrm>
            <a:custGeom>
              <a:avLst/>
              <a:gdLst/>
              <a:ahLst/>
              <a:cxnLst/>
              <a:rect l="l" t="t" r="r" b="b"/>
              <a:pathLst>
                <a:path w="5349275" h="1217270">
                  <a:moveTo>
                    <a:pt x="4795555" y="1217270"/>
                  </a:moveTo>
                  <a:lnTo>
                    <a:pt x="553720" y="1217270"/>
                  </a:lnTo>
                  <a:cubicBezTo>
                    <a:pt x="247650" y="1217270"/>
                    <a:pt x="0" y="944763"/>
                    <a:pt x="0" y="609344"/>
                  </a:cubicBezTo>
                  <a:cubicBezTo>
                    <a:pt x="0" y="272528"/>
                    <a:pt x="247650" y="0"/>
                    <a:pt x="553720" y="0"/>
                  </a:cubicBezTo>
                  <a:lnTo>
                    <a:pt x="4795555" y="0"/>
                  </a:lnTo>
                  <a:cubicBezTo>
                    <a:pt x="5101625" y="0"/>
                    <a:pt x="5349275" y="272528"/>
                    <a:pt x="5349275" y="609344"/>
                  </a:cubicBezTo>
                  <a:cubicBezTo>
                    <a:pt x="5348005" y="944763"/>
                    <a:pt x="5100355" y="1217270"/>
                    <a:pt x="4795555" y="121727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10" name="Group 8"/>
          <p:cNvGrpSpPr/>
          <p:nvPr/>
        </p:nvGrpSpPr>
        <p:grpSpPr>
          <a:xfrm>
            <a:off x="1198044" y="5210075"/>
            <a:ext cx="3717995" cy="846260"/>
            <a:chOff x="0" y="0"/>
            <a:chExt cx="5348005" cy="1217270"/>
          </a:xfrm>
        </p:grpSpPr>
        <p:sp>
          <p:nvSpPr>
            <p:cNvPr id="11" name="Freeform 9"/>
            <p:cNvSpPr/>
            <p:nvPr/>
          </p:nvSpPr>
          <p:spPr>
            <a:xfrm>
              <a:off x="0" y="0"/>
              <a:ext cx="5349275" cy="1217270"/>
            </a:xfrm>
            <a:custGeom>
              <a:avLst/>
              <a:gdLst/>
              <a:ahLst/>
              <a:cxnLst/>
              <a:rect l="l" t="t" r="r" b="b"/>
              <a:pathLst>
                <a:path w="5349275" h="1217270">
                  <a:moveTo>
                    <a:pt x="4795555" y="1217270"/>
                  </a:moveTo>
                  <a:lnTo>
                    <a:pt x="553720" y="1217270"/>
                  </a:lnTo>
                  <a:cubicBezTo>
                    <a:pt x="247650" y="1217270"/>
                    <a:pt x="0" y="944763"/>
                    <a:pt x="0" y="609344"/>
                  </a:cubicBezTo>
                  <a:cubicBezTo>
                    <a:pt x="0" y="272528"/>
                    <a:pt x="247650" y="0"/>
                    <a:pt x="553720" y="0"/>
                  </a:cubicBezTo>
                  <a:lnTo>
                    <a:pt x="4795555" y="0"/>
                  </a:lnTo>
                  <a:cubicBezTo>
                    <a:pt x="5101625" y="0"/>
                    <a:pt x="5349275" y="272528"/>
                    <a:pt x="5349275" y="609344"/>
                  </a:cubicBezTo>
                  <a:cubicBezTo>
                    <a:pt x="5348005" y="944763"/>
                    <a:pt x="5100355" y="1217270"/>
                    <a:pt x="4795555" y="121727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12" name="Group 10"/>
          <p:cNvGrpSpPr/>
          <p:nvPr/>
        </p:nvGrpSpPr>
        <p:grpSpPr>
          <a:xfrm>
            <a:off x="1198044" y="6935236"/>
            <a:ext cx="1770097" cy="703390"/>
            <a:chOff x="0" y="0"/>
            <a:chExt cx="2546128" cy="1011764"/>
          </a:xfrm>
        </p:grpSpPr>
        <p:sp>
          <p:nvSpPr>
            <p:cNvPr id="13" name="Freeform 11"/>
            <p:cNvSpPr/>
            <p:nvPr/>
          </p:nvSpPr>
          <p:spPr>
            <a:xfrm>
              <a:off x="0" y="0"/>
              <a:ext cx="2547398" cy="1011764"/>
            </a:xfrm>
            <a:custGeom>
              <a:avLst/>
              <a:gdLst/>
              <a:ahLst/>
              <a:cxnLst/>
              <a:rect l="l" t="t" r="r" b="b"/>
              <a:pathLst>
                <a:path w="2547398" h="1011764">
                  <a:moveTo>
                    <a:pt x="1993678" y="1011764"/>
                  </a:moveTo>
                  <a:lnTo>
                    <a:pt x="553720" y="1011764"/>
                  </a:lnTo>
                  <a:cubicBezTo>
                    <a:pt x="247650" y="1011764"/>
                    <a:pt x="0" y="785236"/>
                    <a:pt x="0" y="506454"/>
                  </a:cubicBezTo>
                  <a:cubicBezTo>
                    <a:pt x="0" y="226510"/>
                    <a:pt x="247650" y="0"/>
                    <a:pt x="553720" y="0"/>
                  </a:cubicBezTo>
                  <a:lnTo>
                    <a:pt x="1993678" y="0"/>
                  </a:lnTo>
                  <a:cubicBezTo>
                    <a:pt x="2299748" y="0"/>
                    <a:pt x="2547398" y="226510"/>
                    <a:pt x="2547398" y="506454"/>
                  </a:cubicBezTo>
                  <a:cubicBezTo>
                    <a:pt x="2546128" y="785236"/>
                    <a:pt x="2298478" y="1011764"/>
                    <a:pt x="1993678" y="1011764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14" name="Group 12"/>
          <p:cNvGrpSpPr/>
          <p:nvPr/>
        </p:nvGrpSpPr>
        <p:grpSpPr>
          <a:xfrm>
            <a:off x="3145941" y="6935236"/>
            <a:ext cx="1770097" cy="703390"/>
            <a:chOff x="0" y="0"/>
            <a:chExt cx="2546128" cy="1011764"/>
          </a:xfrm>
        </p:grpSpPr>
        <p:sp>
          <p:nvSpPr>
            <p:cNvPr id="15" name="Freeform 13"/>
            <p:cNvSpPr/>
            <p:nvPr/>
          </p:nvSpPr>
          <p:spPr>
            <a:xfrm>
              <a:off x="0" y="0"/>
              <a:ext cx="2547398" cy="1011764"/>
            </a:xfrm>
            <a:custGeom>
              <a:avLst/>
              <a:gdLst/>
              <a:ahLst/>
              <a:cxnLst/>
              <a:rect l="l" t="t" r="r" b="b"/>
              <a:pathLst>
                <a:path w="2547398" h="1011764">
                  <a:moveTo>
                    <a:pt x="1993678" y="1011764"/>
                  </a:moveTo>
                  <a:lnTo>
                    <a:pt x="553720" y="1011764"/>
                  </a:lnTo>
                  <a:cubicBezTo>
                    <a:pt x="247650" y="1011764"/>
                    <a:pt x="0" y="785236"/>
                    <a:pt x="0" y="506454"/>
                  </a:cubicBezTo>
                  <a:cubicBezTo>
                    <a:pt x="0" y="226510"/>
                    <a:pt x="247650" y="0"/>
                    <a:pt x="553720" y="0"/>
                  </a:cubicBezTo>
                  <a:lnTo>
                    <a:pt x="1993678" y="0"/>
                  </a:lnTo>
                  <a:cubicBezTo>
                    <a:pt x="2299748" y="0"/>
                    <a:pt x="2547398" y="226510"/>
                    <a:pt x="2547398" y="506454"/>
                  </a:cubicBezTo>
                  <a:cubicBezTo>
                    <a:pt x="2546128" y="785236"/>
                    <a:pt x="2298478" y="1011764"/>
                    <a:pt x="1993678" y="1011764"/>
                  </a:cubicBezTo>
                  <a:close/>
                </a:path>
              </a:pathLst>
            </a:custGeom>
            <a:solidFill>
              <a:srgbClr val="FA643F"/>
            </a:solidFill>
          </p:spPr>
        </p:sp>
      </p:grpSp>
      <p:grpSp>
        <p:nvGrpSpPr>
          <p:cNvPr id="16" name="Group 14"/>
          <p:cNvGrpSpPr/>
          <p:nvPr/>
        </p:nvGrpSpPr>
        <p:grpSpPr>
          <a:xfrm>
            <a:off x="1198044" y="8067161"/>
            <a:ext cx="1770097" cy="703390"/>
            <a:chOff x="0" y="0"/>
            <a:chExt cx="2546128" cy="1011764"/>
          </a:xfrm>
          <a:solidFill>
            <a:srgbClr val="0070C0"/>
          </a:solidFill>
        </p:grpSpPr>
        <p:sp>
          <p:nvSpPr>
            <p:cNvPr id="17" name="Freeform 15"/>
            <p:cNvSpPr/>
            <p:nvPr/>
          </p:nvSpPr>
          <p:spPr>
            <a:xfrm>
              <a:off x="0" y="0"/>
              <a:ext cx="2547398" cy="1011764"/>
            </a:xfrm>
            <a:custGeom>
              <a:avLst/>
              <a:gdLst/>
              <a:ahLst/>
              <a:cxnLst/>
              <a:rect l="l" t="t" r="r" b="b"/>
              <a:pathLst>
                <a:path w="2547398" h="1011764">
                  <a:moveTo>
                    <a:pt x="1993678" y="1011764"/>
                  </a:moveTo>
                  <a:lnTo>
                    <a:pt x="553720" y="1011764"/>
                  </a:lnTo>
                  <a:cubicBezTo>
                    <a:pt x="247650" y="1011764"/>
                    <a:pt x="0" y="785236"/>
                    <a:pt x="0" y="506454"/>
                  </a:cubicBezTo>
                  <a:cubicBezTo>
                    <a:pt x="0" y="226510"/>
                    <a:pt x="247650" y="0"/>
                    <a:pt x="553720" y="0"/>
                  </a:cubicBezTo>
                  <a:lnTo>
                    <a:pt x="1993678" y="0"/>
                  </a:lnTo>
                  <a:cubicBezTo>
                    <a:pt x="2299748" y="0"/>
                    <a:pt x="2547398" y="226510"/>
                    <a:pt x="2547398" y="506454"/>
                  </a:cubicBezTo>
                  <a:cubicBezTo>
                    <a:pt x="2546128" y="785236"/>
                    <a:pt x="2298478" y="1011764"/>
                    <a:pt x="1993678" y="101176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8" name="Group 16"/>
          <p:cNvGrpSpPr/>
          <p:nvPr/>
        </p:nvGrpSpPr>
        <p:grpSpPr>
          <a:xfrm>
            <a:off x="3145941" y="8067161"/>
            <a:ext cx="1770097" cy="703390"/>
            <a:chOff x="0" y="0"/>
            <a:chExt cx="2546128" cy="1011764"/>
          </a:xfrm>
          <a:solidFill>
            <a:srgbClr val="0070C0"/>
          </a:solidFill>
        </p:grpSpPr>
        <p:sp>
          <p:nvSpPr>
            <p:cNvPr id="19" name="Freeform 17"/>
            <p:cNvSpPr/>
            <p:nvPr/>
          </p:nvSpPr>
          <p:spPr>
            <a:xfrm>
              <a:off x="0" y="0"/>
              <a:ext cx="2547398" cy="1011764"/>
            </a:xfrm>
            <a:custGeom>
              <a:avLst/>
              <a:gdLst/>
              <a:ahLst/>
              <a:cxnLst/>
              <a:rect l="l" t="t" r="r" b="b"/>
              <a:pathLst>
                <a:path w="2547398" h="1011764">
                  <a:moveTo>
                    <a:pt x="1993678" y="1011764"/>
                  </a:moveTo>
                  <a:lnTo>
                    <a:pt x="553720" y="1011764"/>
                  </a:lnTo>
                  <a:cubicBezTo>
                    <a:pt x="247650" y="1011764"/>
                    <a:pt x="0" y="785236"/>
                    <a:pt x="0" y="506454"/>
                  </a:cubicBezTo>
                  <a:cubicBezTo>
                    <a:pt x="0" y="226510"/>
                    <a:pt x="247650" y="0"/>
                    <a:pt x="553720" y="0"/>
                  </a:cubicBezTo>
                  <a:lnTo>
                    <a:pt x="1993678" y="0"/>
                  </a:lnTo>
                  <a:cubicBezTo>
                    <a:pt x="2299748" y="0"/>
                    <a:pt x="2547398" y="226510"/>
                    <a:pt x="2547398" y="506454"/>
                  </a:cubicBezTo>
                  <a:cubicBezTo>
                    <a:pt x="2546128" y="785236"/>
                    <a:pt x="2298478" y="1011764"/>
                    <a:pt x="1993678" y="101176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0" name="Group 18"/>
          <p:cNvGrpSpPr/>
          <p:nvPr/>
        </p:nvGrpSpPr>
        <p:grpSpPr>
          <a:xfrm>
            <a:off x="5256016" y="6935236"/>
            <a:ext cx="1770097" cy="703390"/>
            <a:chOff x="0" y="0"/>
            <a:chExt cx="2546128" cy="1011764"/>
          </a:xfrm>
        </p:grpSpPr>
        <p:sp>
          <p:nvSpPr>
            <p:cNvPr id="21" name="Freeform 19"/>
            <p:cNvSpPr/>
            <p:nvPr/>
          </p:nvSpPr>
          <p:spPr>
            <a:xfrm>
              <a:off x="0" y="0"/>
              <a:ext cx="2547398" cy="1011764"/>
            </a:xfrm>
            <a:custGeom>
              <a:avLst/>
              <a:gdLst/>
              <a:ahLst/>
              <a:cxnLst/>
              <a:rect l="l" t="t" r="r" b="b"/>
              <a:pathLst>
                <a:path w="2547398" h="1011764">
                  <a:moveTo>
                    <a:pt x="1993678" y="1011764"/>
                  </a:moveTo>
                  <a:lnTo>
                    <a:pt x="553720" y="1011764"/>
                  </a:lnTo>
                  <a:cubicBezTo>
                    <a:pt x="247650" y="1011764"/>
                    <a:pt x="0" y="785236"/>
                    <a:pt x="0" y="506454"/>
                  </a:cubicBezTo>
                  <a:cubicBezTo>
                    <a:pt x="0" y="226510"/>
                    <a:pt x="247650" y="0"/>
                    <a:pt x="553720" y="0"/>
                  </a:cubicBezTo>
                  <a:lnTo>
                    <a:pt x="1993678" y="0"/>
                  </a:lnTo>
                  <a:cubicBezTo>
                    <a:pt x="2299748" y="0"/>
                    <a:pt x="2547398" y="226510"/>
                    <a:pt x="2547398" y="506454"/>
                  </a:cubicBezTo>
                  <a:cubicBezTo>
                    <a:pt x="2546128" y="785236"/>
                    <a:pt x="2298478" y="1011764"/>
                    <a:pt x="1993678" y="1011764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22" name="Group 20"/>
          <p:cNvGrpSpPr/>
          <p:nvPr/>
        </p:nvGrpSpPr>
        <p:grpSpPr>
          <a:xfrm>
            <a:off x="7203914" y="6935236"/>
            <a:ext cx="1770097" cy="703390"/>
            <a:chOff x="0" y="0"/>
            <a:chExt cx="2546128" cy="1011764"/>
          </a:xfrm>
        </p:grpSpPr>
        <p:sp>
          <p:nvSpPr>
            <p:cNvPr id="23" name="Freeform 21"/>
            <p:cNvSpPr/>
            <p:nvPr/>
          </p:nvSpPr>
          <p:spPr>
            <a:xfrm>
              <a:off x="0" y="0"/>
              <a:ext cx="2547398" cy="1011764"/>
            </a:xfrm>
            <a:custGeom>
              <a:avLst/>
              <a:gdLst/>
              <a:ahLst/>
              <a:cxnLst/>
              <a:rect l="l" t="t" r="r" b="b"/>
              <a:pathLst>
                <a:path w="2547398" h="1011764">
                  <a:moveTo>
                    <a:pt x="1993678" y="1011764"/>
                  </a:moveTo>
                  <a:lnTo>
                    <a:pt x="553720" y="1011764"/>
                  </a:lnTo>
                  <a:cubicBezTo>
                    <a:pt x="247650" y="1011764"/>
                    <a:pt x="0" y="785236"/>
                    <a:pt x="0" y="506454"/>
                  </a:cubicBezTo>
                  <a:cubicBezTo>
                    <a:pt x="0" y="226510"/>
                    <a:pt x="247650" y="0"/>
                    <a:pt x="553720" y="0"/>
                  </a:cubicBezTo>
                  <a:lnTo>
                    <a:pt x="1993678" y="0"/>
                  </a:lnTo>
                  <a:cubicBezTo>
                    <a:pt x="2299748" y="0"/>
                    <a:pt x="2547398" y="226510"/>
                    <a:pt x="2547398" y="506454"/>
                  </a:cubicBezTo>
                  <a:cubicBezTo>
                    <a:pt x="2546128" y="785236"/>
                    <a:pt x="2298478" y="1011764"/>
                    <a:pt x="1993678" y="1011764"/>
                  </a:cubicBezTo>
                  <a:close/>
                </a:path>
              </a:pathLst>
            </a:custGeom>
            <a:solidFill>
              <a:srgbClr val="FA643F"/>
            </a:solidFill>
          </p:spPr>
        </p:sp>
      </p:grpSp>
      <p:grpSp>
        <p:nvGrpSpPr>
          <p:cNvPr id="24" name="Group 22"/>
          <p:cNvGrpSpPr/>
          <p:nvPr/>
        </p:nvGrpSpPr>
        <p:grpSpPr>
          <a:xfrm>
            <a:off x="5256016" y="8067161"/>
            <a:ext cx="1770097" cy="703390"/>
            <a:chOff x="0" y="0"/>
            <a:chExt cx="2546128" cy="1011764"/>
          </a:xfrm>
          <a:solidFill>
            <a:srgbClr val="0070C0"/>
          </a:solidFill>
        </p:grpSpPr>
        <p:sp>
          <p:nvSpPr>
            <p:cNvPr id="25" name="Freeform 23"/>
            <p:cNvSpPr/>
            <p:nvPr/>
          </p:nvSpPr>
          <p:spPr>
            <a:xfrm>
              <a:off x="0" y="0"/>
              <a:ext cx="2547398" cy="1011764"/>
            </a:xfrm>
            <a:custGeom>
              <a:avLst/>
              <a:gdLst/>
              <a:ahLst/>
              <a:cxnLst/>
              <a:rect l="l" t="t" r="r" b="b"/>
              <a:pathLst>
                <a:path w="2547398" h="1011764">
                  <a:moveTo>
                    <a:pt x="1993678" y="1011764"/>
                  </a:moveTo>
                  <a:lnTo>
                    <a:pt x="553720" y="1011764"/>
                  </a:lnTo>
                  <a:cubicBezTo>
                    <a:pt x="247650" y="1011764"/>
                    <a:pt x="0" y="785236"/>
                    <a:pt x="0" y="506454"/>
                  </a:cubicBezTo>
                  <a:cubicBezTo>
                    <a:pt x="0" y="226510"/>
                    <a:pt x="247650" y="0"/>
                    <a:pt x="553720" y="0"/>
                  </a:cubicBezTo>
                  <a:lnTo>
                    <a:pt x="1993678" y="0"/>
                  </a:lnTo>
                  <a:cubicBezTo>
                    <a:pt x="2299748" y="0"/>
                    <a:pt x="2547398" y="226510"/>
                    <a:pt x="2547398" y="506454"/>
                  </a:cubicBezTo>
                  <a:cubicBezTo>
                    <a:pt x="2546128" y="785236"/>
                    <a:pt x="2298478" y="1011764"/>
                    <a:pt x="1993678" y="101176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6" name="Group 24"/>
          <p:cNvGrpSpPr/>
          <p:nvPr/>
        </p:nvGrpSpPr>
        <p:grpSpPr>
          <a:xfrm>
            <a:off x="7203914" y="8067161"/>
            <a:ext cx="1770097" cy="703390"/>
            <a:chOff x="0" y="0"/>
            <a:chExt cx="2546128" cy="1011764"/>
          </a:xfrm>
          <a:solidFill>
            <a:srgbClr val="0070C0"/>
          </a:solidFill>
        </p:grpSpPr>
        <p:sp>
          <p:nvSpPr>
            <p:cNvPr id="27" name="Freeform 25"/>
            <p:cNvSpPr/>
            <p:nvPr/>
          </p:nvSpPr>
          <p:spPr>
            <a:xfrm>
              <a:off x="0" y="0"/>
              <a:ext cx="2547398" cy="1011764"/>
            </a:xfrm>
            <a:custGeom>
              <a:avLst/>
              <a:gdLst/>
              <a:ahLst/>
              <a:cxnLst/>
              <a:rect l="l" t="t" r="r" b="b"/>
              <a:pathLst>
                <a:path w="2547398" h="1011764">
                  <a:moveTo>
                    <a:pt x="1993678" y="1011764"/>
                  </a:moveTo>
                  <a:lnTo>
                    <a:pt x="553720" y="1011764"/>
                  </a:lnTo>
                  <a:cubicBezTo>
                    <a:pt x="247650" y="1011764"/>
                    <a:pt x="0" y="785236"/>
                    <a:pt x="0" y="506454"/>
                  </a:cubicBezTo>
                  <a:cubicBezTo>
                    <a:pt x="0" y="226510"/>
                    <a:pt x="247650" y="0"/>
                    <a:pt x="553720" y="0"/>
                  </a:cubicBezTo>
                  <a:lnTo>
                    <a:pt x="1993678" y="0"/>
                  </a:lnTo>
                  <a:cubicBezTo>
                    <a:pt x="2299748" y="0"/>
                    <a:pt x="2547398" y="226510"/>
                    <a:pt x="2547398" y="506454"/>
                  </a:cubicBezTo>
                  <a:cubicBezTo>
                    <a:pt x="2546128" y="785236"/>
                    <a:pt x="2298478" y="1011764"/>
                    <a:pt x="1993678" y="101176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26"/>
          <p:cNvGrpSpPr/>
          <p:nvPr/>
        </p:nvGrpSpPr>
        <p:grpSpPr>
          <a:xfrm>
            <a:off x="9313989" y="6935236"/>
            <a:ext cx="1770097" cy="703390"/>
            <a:chOff x="0" y="0"/>
            <a:chExt cx="2546128" cy="1011764"/>
          </a:xfrm>
        </p:grpSpPr>
        <p:sp>
          <p:nvSpPr>
            <p:cNvPr id="29" name="Freeform 27"/>
            <p:cNvSpPr/>
            <p:nvPr/>
          </p:nvSpPr>
          <p:spPr>
            <a:xfrm>
              <a:off x="0" y="0"/>
              <a:ext cx="2547398" cy="1011764"/>
            </a:xfrm>
            <a:custGeom>
              <a:avLst/>
              <a:gdLst/>
              <a:ahLst/>
              <a:cxnLst/>
              <a:rect l="l" t="t" r="r" b="b"/>
              <a:pathLst>
                <a:path w="2547398" h="1011764">
                  <a:moveTo>
                    <a:pt x="1993678" y="1011764"/>
                  </a:moveTo>
                  <a:lnTo>
                    <a:pt x="553720" y="1011764"/>
                  </a:lnTo>
                  <a:cubicBezTo>
                    <a:pt x="247650" y="1011764"/>
                    <a:pt x="0" y="785236"/>
                    <a:pt x="0" y="506454"/>
                  </a:cubicBezTo>
                  <a:cubicBezTo>
                    <a:pt x="0" y="226510"/>
                    <a:pt x="247650" y="0"/>
                    <a:pt x="553720" y="0"/>
                  </a:cubicBezTo>
                  <a:lnTo>
                    <a:pt x="1993678" y="0"/>
                  </a:lnTo>
                  <a:cubicBezTo>
                    <a:pt x="2299748" y="0"/>
                    <a:pt x="2547398" y="226510"/>
                    <a:pt x="2547398" y="506454"/>
                  </a:cubicBezTo>
                  <a:cubicBezTo>
                    <a:pt x="2546128" y="785236"/>
                    <a:pt x="2298478" y="1011764"/>
                    <a:pt x="1993678" y="1011764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30" name="Group 28"/>
          <p:cNvGrpSpPr/>
          <p:nvPr/>
        </p:nvGrpSpPr>
        <p:grpSpPr>
          <a:xfrm>
            <a:off x="11261886" y="6935236"/>
            <a:ext cx="1770097" cy="703390"/>
            <a:chOff x="0" y="0"/>
            <a:chExt cx="2546128" cy="1011764"/>
          </a:xfrm>
        </p:grpSpPr>
        <p:sp>
          <p:nvSpPr>
            <p:cNvPr id="31" name="Freeform 29"/>
            <p:cNvSpPr/>
            <p:nvPr/>
          </p:nvSpPr>
          <p:spPr>
            <a:xfrm>
              <a:off x="0" y="0"/>
              <a:ext cx="2547398" cy="1011764"/>
            </a:xfrm>
            <a:custGeom>
              <a:avLst/>
              <a:gdLst/>
              <a:ahLst/>
              <a:cxnLst/>
              <a:rect l="l" t="t" r="r" b="b"/>
              <a:pathLst>
                <a:path w="2547398" h="1011764">
                  <a:moveTo>
                    <a:pt x="1993678" y="1011764"/>
                  </a:moveTo>
                  <a:lnTo>
                    <a:pt x="553720" y="1011764"/>
                  </a:lnTo>
                  <a:cubicBezTo>
                    <a:pt x="247650" y="1011764"/>
                    <a:pt x="0" y="785236"/>
                    <a:pt x="0" y="506454"/>
                  </a:cubicBezTo>
                  <a:cubicBezTo>
                    <a:pt x="0" y="226510"/>
                    <a:pt x="247650" y="0"/>
                    <a:pt x="553720" y="0"/>
                  </a:cubicBezTo>
                  <a:lnTo>
                    <a:pt x="1993678" y="0"/>
                  </a:lnTo>
                  <a:cubicBezTo>
                    <a:pt x="2299748" y="0"/>
                    <a:pt x="2547398" y="226510"/>
                    <a:pt x="2547398" y="506454"/>
                  </a:cubicBezTo>
                  <a:cubicBezTo>
                    <a:pt x="2546128" y="785236"/>
                    <a:pt x="2298478" y="1011764"/>
                    <a:pt x="1993678" y="1011764"/>
                  </a:cubicBezTo>
                  <a:close/>
                </a:path>
              </a:pathLst>
            </a:custGeom>
            <a:solidFill>
              <a:srgbClr val="FA643F"/>
            </a:solidFill>
          </p:spPr>
        </p:sp>
      </p:grpSp>
      <p:grpSp>
        <p:nvGrpSpPr>
          <p:cNvPr id="32" name="Group 30"/>
          <p:cNvGrpSpPr/>
          <p:nvPr/>
        </p:nvGrpSpPr>
        <p:grpSpPr>
          <a:xfrm>
            <a:off x="9313989" y="8067161"/>
            <a:ext cx="1770097" cy="703390"/>
            <a:chOff x="0" y="0"/>
            <a:chExt cx="2546128" cy="1011764"/>
          </a:xfrm>
          <a:solidFill>
            <a:srgbClr val="0070C0"/>
          </a:solidFill>
        </p:grpSpPr>
        <p:sp>
          <p:nvSpPr>
            <p:cNvPr id="33" name="Freeform 31"/>
            <p:cNvSpPr/>
            <p:nvPr/>
          </p:nvSpPr>
          <p:spPr>
            <a:xfrm>
              <a:off x="0" y="0"/>
              <a:ext cx="2547398" cy="1011764"/>
            </a:xfrm>
            <a:custGeom>
              <a:avLst/>
              <a:gdLst/>
              <a:ahLst/>
              <a:cxnLst/>
              <a:rect l="l" t="t" r="r" b="b"/>
              <a:pathLst>
                <a:path w="2547398" h="1011764">
                  <a:moveTo>
                    <a:pt x="1993678" y="1011764"/>
                  </a:moveTo>
                  <a:lnTo>
                    <a:pt x="553720" y="1011764"/>
                  </a:lnTo>
                  <a:cubicBezTo>
                    <a:pt x="247650" y="1011764"/>
                    <a:pt x="0" y="785236"/>
                    <a:pt x="0" y="506454"/>
                  </a:cubicBezTo>
                  <a:cubicBezTo>
                    <a:pt x="0" y="226510"/>
                    <a:pt x="247650" y="0"/>
                    <a:pt x="553720" y="0"/>
                  </a:cubicBezTo>
                  <a:lnTo>
                    <a:pt x="1993678" y="0"/>
                  </a:lnTo>
                  <a:cubicBezTo>
                    <a:pt x="2299748" y="0"/>
                    <a:pt x="2547398" y="226510"/>
                    <a:pt x="2547398" y="506454"/>
                  </a:cubicBezTo>
                  <a:cubicBezTo>
                    <a:pt x="2546128" y="785236"/>
                    <a:pt x="2298478" y="1011764"/>
                    <a:pt x="1993678" y="101176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4" name="Group 32"/>
          <p:cNvGrpSpPr/>
          <p:nvPr/>
        </p:nvGrpSpPr>
        <p:grpSpPr>
          <a:xfrm>
            <a:off x="11261886" y="8067161"/>
            <a:ext cx="1770097" cy="703390"/>
            <a:chOff x="0" y="0"/>
            <a:chExt cx="2546128" cy="1011764"/>
          </a:xfrm>
          <a:solidFill>
            <a:srgbClr val="0070C0"/>
          </a:solidFill>
        </p:grpSpPr>
        <p:sp>
          <p:nvSpPr>
            <p:cNvPr id="35" name="Freeform 33"/>
            <p:cNvSpPr/>
            <p:nvPr/>
          </p:nvSpPr>
          <p:spPr>
            <a:xfrm>
              <a:off x="0" y="0"/>
              <a:ext cx="2547398" cy="1011764"/>
            </a:xfrm>
            <a:custGeom>
              <a:avLst/>
              <a:gdLst/>
              <a:ahLst/>
              <a:cxnLst/>
              <a:rect l="l" t="t" r="r" b="b"/>
              <a:pathLst>
                <a:path w="2547398" h="1011764">
                  <a:moveTo>
                    <a:pt x="1993678" y="1011764"/>
                  </a:moveTo>
                  <a:lnTo>
                    <a:pt x="553720" y="1011764"/>
                  </a:lnTo>
                  <a:cubicBezTo>
                    <a:pt x="247650" y="1011764"/>
                    <a:pt x="0" y="785236"/>
                    <a:pt x="0" y="506454"/>
                  </a:cubicBezTo>
                  <a:cubicBezTo>
                    <a:pt x="0" y="226510"/>
                    <a:pt x="247650" y="0"/>
                    <a:pt x="553720" y="0"/>
                  </a:cubicBezTo>
                  <a:lnTo>
                    <a:pt x="1993678" y="0"/>
                  </a:lnTo>
                  <a:cubicBezTo>
                    <a:pt x="2299748" y="0"/>
                    <a:pt x="2547398" y="226510"/>
                    <a:pt x="2547398" y="506454"/>
                  </a:cubicBezTo>
                  <a:cubicBezTo>
                    <a:pt x="2546128" y="785236"/>
                    <a:pt x="2298478" y="1011764"/>
                    <a:pt x="1993678" y="101176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6" name="Group 34"/>
          <p:cNvGrpSpPr/>
          <p:nvPr/>
        </p:nvGrpSpPr>
        <p:grpSpPr>
          <a:xfrm>
            <a:off x="13371961" y="6935236"/>
            <a:ext cx="1770097" cy="703390"/>
            <a:chOff x="0" y="0"/>
            <a:chExt cx="2546128" cy="1011764"/>
          </a:xfrm>
        </p:grpSpPr>
        <p:sp>
          <p:nvSpPr>
            <p:cNvPr id="37" name="Freeform 35"/>
            <p:cNvSpPr/>
            <p:nvPr/>
          </p:nvSpPr>
          <p:spPr>
            <a:xfrm>
              <a:off x="0" y="0"/>
              <a:ext cx="2547398" cy="1011764"/>
            </a:xfrm>
            <a:custGeom>
              <a:avLst/>
              <a:gdLst/>
              <a:ahLst/>
              <a:cxnLst/>
              <a:rect l="l" t="t" r="r" b="b"/>
              <a:pathLst>
                <a:path w="2547398" h="1011764">
                  <a:moveTo>
                    <a:pt x="1993678" y="1011764"/>
                  </a:moveTo>
                  <a:lnTo>
                    <a:pt x="553720" y="1011764"/>
                  </a:lnTo>
                  <a:cubicBezTo>
                    <a:pt x="247650" y="1011764"/>
                    <a:pt x="0" y="785236"/>
                    <a:pt x="0" y="506454"/>
                  </a:cubicBezTo>
                  <a:cubicBezTo>
                    <a:pt x="0" y="226510"/>
                    <a:pt x="247650" y="0"/>
                    <a:pt x="553720" y="0"/>
                  </a:cubicBezTo>
                  <a:lnTo>
                    <a:pt x="1993678" y="0"/>
                  </a:lnTo>
                  <a:cubicBezTo>
                    <a:pt x="2299748" y="0"/>
                    <a:pt x="2547398" y="226510"/>
                    <a:pt x="2547398" y="506454"/>
                  </a:cubicBezTo>
                  <a:cubicBezTo>
                    <a:pt x="2546128" y="785236"/>
                    <a:pt x="2298478" y="1011764"/>
                    <a:pt x="1993678" y="1011764"/>
                  </a:cubicBez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38" name="Group 36"/>
          <p:cNvGrpSpPr/>
          <p:nvPr/>
        </p:nvGrpSpPr>
        <p:grpSpPr>
          <a:xfrm>
            <a:off x="15319859" y="6935236"/>
            <a:ext cx="1770097" cy="703390"/>
            <a:chOff x="0" y="0"/>
            <a:chExt cx="2546128" cy="1011764"/>
          </a:xfrm>
        </p:grpSpPr>
        <p:sp>
          <p:nvSpPr>
            <p:cNvPr id="39" name="Freeform 37"/>
            <p:cNvSpPr/>
            <p:nvPr/>
          </p:nvSpPr>
          <p:spPr>
            <a:xfrm>
              <a:off x="0" y="0"/>
              <a:ext cx="2547398" cy="1011764"/>
            </a:xfrm>
            <a:custGeom>
              <a:avLst/>
              <a:gdLst/>
              <a:ahLst/>
              <a:cxnLst/>
              <a:rect l="l" t="t" r="r" b="b"/>
              <a:pathLst>
                <a:path w="2547398" h="1011764">
                  <a:moveTo>
                    <a:pt x="1993678" y="1011764"/>
                  </a:moveTo>
                  <a:lnTo>
                    <a:pt x="553720" y="1011764"/>
                  </a:lnTo>
                  <a:cubicBezTo>
                    <a:pt x="247650" y="1011764"/>
                    <a:pt x="0" y="785236"/>
                    <a:pt x="0" y="506454"/>
                  </a:cubicBezTo>
                  <a:cubicBezTo>
                    <a:pt x="0" y="226510"/>
                    <a:pt x="247650" y="0"/>
                    <a:pt x="553720" y="0"/>
                  </a:cubicBezTo>
                  <a:lnTo>
                    <a:pt x="1993678" y="0"/>
                  </a:lnTo>
                  <a:cubicBezTo>
                    <a:pt x="2299748" y="0"/>
                    <a:pt x="2547398" y="226510"/>
                    <a:pt x="2547398" y="506454"/>
                  </a:cubicBezTo>
                  <a:cubicBezTo>
                    <a:pt x="2546128" y="785236"/>
                    <a:pt x="2298478" y="1011764"/>
                    <a:pt x="1993678" y="1011764"/>
                  </a:cubicBez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40" name="Group 38"/>
          <p:cNvGrpSpPr/>
          <p:nvPr/>
        </p:nvGrpSpPr>
        <p:grpSpPr>
          <a:xfrm>
            <a:off x="13371961" y="8067161"/>
            <a:ext cx="1770097" cy="703390"/>
            <a:chOff x="0" y="0"/>
            <a:chExt cx="2546128" cy="1011764"/>
          </a:xfrm>
          <a:solidFill>
            <a:srgbClr val="0070C0"/>
          </a:solidFill>
        </p:grpSpPr>
        <p:sp>
          <p:nvSpPr>
            <p:cNvPr id="41" name="Freeform 39"/>
            <p:cNvSpPr/>
            <p:nvPr/>
          </p:nvSpPr>
          <p:spPr>
            <a:xfrm>
              <a:off x="0" y="0"/>
              <a:ext cx="2547398" cy="1011764"/>
            </a:xfrm>
            <a:custGeom>
              <a:avLst/>
              <a:gdLst/>
              <a:ahLst/>
              <a:cxnLst/>
              <a:rect l="l" t="t" r="r" b="b"/>
              <a:pathLst>
                <a:path w="2547398" h="1011764">
                  <a:moveTo>
                    <a:pt x="1993678" y="1011764"/>
                  </a:moveTo>
                  <a:lnTo>
                    <a:pt x="553720" y="1011764"/>
                  </a:lnTo>
                  <a:cubicBezTo>
                    <a:pt x="247650" y="1011764"/>
                    <a:pt x="0" y="785236"/>
                    <a:pt x="0" y="506454"/>
                  </a:cubicBezTo>
                  <a:cubicBezTo>
                    <a:pt x="0" y="226510"/>
                    <a:pt x="247650" y="0"/>
                    <a:pt x="553720" y="0"/>
                  </a:cubicBezTo>
                  <a:lnTo>
                    <a:pt x="1993678" y="0"/>
                  </a:lnTo>
                  <a:cubicBezTo>
                    <a:pt x="2299748" y="0"/>
                    <a:pt x="2547398" y="226510"/>
                    <a:pt x="2547398" y="506454"/>
                  </a:cubicBezTo>
                  <a:cubicBezTo>
                    <a:pt x="2546128" y="785236"/>
                    <a:pt x="2298478" y="1011764"/>
                    <a:pt x="1993678" y="101176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2" name="Group 40"/>
          <p:cNvGrpSpPr/>
          <p:nvPr/>
        </p:nvGrpSpPr>
        <p:grpSpPr>
          <a:xfrm>
            <a:off x="15319859" y="8067161"/>
            <a:ext cx="1770097" cy="703390"/>
            <a:chOff x="0" y="0"/>
            <a:chExt cx="2546128" cy="1011764"/>
          </a:xfrm>
          <a:solidFill>
            <a:srgbClr val="0070C0"/>
          </a:solidFill>
        </p:grpSpPr>
        <p:sp>
          <p:nvSpPr>
            <p:cNvPr id="43" name="Freeform 41"/>
            <p:cNvSpPr/>
            <p:nvPr/>
          </p:nvSpPr>
          <p:spPr>
            <a:xfrm>
              <a:off x="0" y="0"/>
              <a:ext cx="2547398" cy="1011764"/>
            </a:xfrm>
            <a:custGeom>
              <a:avLst/>
              <a:gdLst/>
              <a:ahLst/>
              <a:cxnLst/>
              <a:rect l="l" t="t" r="r" b="b"/>
              <a:pathLst>
                <a:path w="2547398" h="1011764">
                  <a:moveTo>
                    <a:pt x="1993678" y="1011764"/>
                  </a:moveTo>
                  <a:lnTo>
                    <a:pt x="553720" y="1011764"/>
                  </a:lnTo>
                  <a:cubicBezTo>
                    <a:pt x="247650" y="1011764"/>
                    <a:pt x="0" y="785236"/>
                    <a:pt x="0" y="506454"/>
                  </a:cubicBezTo>
                  <a:cubicBezTo>
                    <a:pt x="0" y="226510"/>
                    <a:pt x="247650" y="0"/>
                    <a:pt x="553720" y="0"/>
                  </a:cubicBezTo>
                  <a:lnTo>
                    <a:pt x="1993678" y="0"/>
                  </a:lnTo>
                  <a:cubicBezTo>
                    <a:pt x="2299748" y="0"/>
                    <a:pt x="2547398" y="226510"/>
                    <a:pt x="2547398" y="506454"/>
                  </a:cubicBezTo>
                  <a:cubicBezTo>
                    <a:pt x="2546128" y="785236"/>
                    <a:pt x="2298478" y="1011764"/>
                    <a:pt x="1993678" y="1011764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4" name="AutoShape 42"/>
          <p:cNvSpPr/>
          <p:nvPr/>
        </p:nvSpPr>
        <p:spPr>
          <a:xfrm>
            <a:off x="3032320" y="6056335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45" name="AutoShape 43"/>
          <p:cNvSpPr/>
          <p:nvPr/>
        </p:nvSpPr>
        <p:spPr>
          <a:xfrm>
            <a:off x="7040851" y="6056335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46" name="AutoShape 44"/>
          <p:cNvSpPr/>
          <p:nvPr/>
        </p:nvSpPr>
        <p:spPr>
          <a:xfrm>
            <a:off x="11172986" y="6056335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47" name="AutoShape 45"/>
          <p:cNvSpPr/>
          <p:nvPr/>
        </p:nvSpPr>
        <p:spPr>
          <a:xfrm>
            <a:off x="15181517" y="6056335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48" name="AutoShape 46"/>
          <p:cNvSpPr/>
          <p:nvPr/>
        </p:nvSpPr>
        <p:spPr>
          <a:xfrm>
            <a:off x="2083092" y="6484871"/>
            <a:ext cx="14121815" cy="39608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49" name="AutoShape 47"/>
          <p:cNvSpPr/>
          <p:nvPr/>
        </p:nvSpPr>
        <p:spPr>
          <a:xfrm>
            <a:off x="2083092" y="6524479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50" name="AutoShape 48"/>
          <p:cNvSpPr/>
          <p:nvPr/>
        </p:nvSpPr>
        <p:spPr>
          <a:xfrm>
            <a:off x="2033650" y="7638626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51" name="AutoShape 49"/>
          <p:cNvSpPr/>
          <p:nvPr/>
        </p:nvSpPr>
        <p:spPr>
          <a:xfrm>
            <a:off x="3981548" y="6524479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52" name="AutoShape 50"/>
          <p:cNvSpPr/>
          <p:nvPr/>
        </p:nvSpPr>
        <p:spPr>
          <a:xfrm>
            <a:off x="3932106" y="7638626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53" name="AutoShape 51"/>
          <p:cNvSpPr/>
          <p:nvPr/>
        </p:nvSpPr>
        <p:spPr>
          <a:xfrm>
            <a:off x="6116344" y="7638626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54" name="AutoShape 52"/>
          <p:cNvSpPr/>
          <p:nvPr/>
        </p:nvSpPr>
        <p:spPr>
          <a:xfrm>
            <a:off x="8064241" y="7638626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55" name="AutoShape 53"/>
          <p:cNvSpPr/>
          <p:nvPr/>
        </p:nvSpPr>
        <p:spPr>
          <a:xfrm>
            <a:off x="10174316" y="7638626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56" name="AutoShape 54"/>
          <p:cNvSpPr/>
          <p:nvPr/>
        </p:nvSpPr>
        <p:spPr>
          <a:xfrm>
            <a:off x="12122214" y="7638626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57" name="AutoShape 55"/>
          <p:cNvSpPr/>
          <p:nvPr/>
        </p:nvSpPr>
        <p:spPr>
          <a:xfrm>
            <a:off x="14232289" y="7638626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58" name="AutoShape 56"/>
          <p:cNvSpPr/>
          <p:nvPr/>
        </p:nvSpPr>
        <p:spPr>
          <a:xfrm>
            <a:off x="16180186" y="7638626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59" name="AutoShape 57"/>
          <p:cNvSpPr/>
          <p:nvPr/>
        </p:nvSpPr>
        <p:spPr>
          <a:xfrm>
            <a:off x="6116344" y="6524479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60" name="AutoShape 58"/>
          <p:cNvSpPr/>
          <p:nvPr/>
        </p:nvSpPr>
        <p:spPr>
          <a:xfrm>
            <a:off x="8064241" y="6524479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61" name="AutoShape 59"/>
          <p:cNvSpPr/>
          <p:nvPr/>
        </p:nvSpPr>
        <p:spPr>
          <a:xfrm>
            <a:off x="10174316" y="6524479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62" name="AutoShape 60"/>
          <p:cNvSpPr/>
          <p:nvPr/>
        </p:nvSpPr>
        <p:spPr>
          <a:xfrm>
            <a:off x="12122214" y="6524479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63" name="AutoShape 61"/>
          <p:cNvSpPr/>
          <p:nvPr/>
        </p:nvSpPr>
        <p:spPr>
          <a:xfrm>
            <a:off x="14232289" y="6524479"/>
            <a:ext cx="49442" cy="428535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64" name="AutoShape 62"/>
          <p:cNvSpPr/>
          <p:nvPr/>
        </p:nvSpPr>
        <p:spPr>
          <a:xfrm>
            <a:off x="16180186" y="6524479"/>
            <a:ext cx="49442" cy="428535"/>
          </a:xfrm>
          <a:prstGeom prst="rect">
            <a:avLst/>
          </a:prstGeom>
          <a:solidFill>
            <a:srgbClr val="0070C0"/>
          </a:solidFill>
        </p:spPr>
      </p:sp>
      <p:grpSp>
        <p:nvGrpSpPr>
          <p:cNvPr id="65" name="Group 63"/>
          <p:cNvGrpSpPr/>
          <p:nvPr/>
        </p:nvGrpSpPr>
        <p:grpSpPr>
          <a:xfrm>
            <a:off x="5008499" y="1742420"/>
            <a:ext cx="8271001" cy="1818022"/>
            <a:chOff x="0" y="0"/>
            <a:chExt cx="5032465" cy="1106170"/>
          </a:xfrm>
        </p:grpSpPr>
        <p:sp>
          <p:nvSpPr>
            <p:cNvPr id="66" name="Freeform 64"/>
            <p:cNvSpPr/>
            <p:nvPr/>
          </p:nvSpPr>
          <p:spPr>
            <a:xfrm>
              <a:off x="0" y="0"/>
              <a:ext cx="5033735" cy="1106170"/>
            </a:xfrm>
            <a:custGeom>
              <a:avLst/>
              <a:gdLst/>
              <a:ahLst/>
              <a:cxnLst/>
              <a:rect l="l" t="t" r="r" b="b"/>
              <a:pathLst>
                <a:path w="5033735" h="1106170">
                  <a:moveTo>
                    <a:pt x="4480015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4480015" y="0"/>
                  </a:lnTo>
                  <a:cubicBezTo>
                    <a:pt x="4786085" y="0"/>
                    <a:pt x="5033735" y="247650"/>
                    <a:pt x="5033735" y="553720"/>
                  </a:cubicBezTo>
                  <a:cubicBezTo>
                    <a:pt x="5032465" y="858520"/>
                    <a:pt x="4784815" y="1106170"/>
                    <a:pt x="4480015" y="1106170"/>
                  </a:cubicBezTo>
                  <a:close/>
                </a:path>
              </a:pathLst>
            </a:custGeom>
            <a:solidFill>
              <a:srgbClr val="5E17EB"/>
            </a:solidFill>
          </p:spPr>
        </p:sp>
      </p:grpSp>
      <p:sp>
        <p:nvSpPr>
          <p:cNvPr id="67" name="TextBox 67"/>
          <p:cNvSpPr txBox="1"/>
          <p:nvPr/>
        </p:nvSpPr>
        <p:spPr>
          <a:xfrm>
            <a:off x="5652870" y="5404736"/>
            <a:ext cx="2924287" cy="40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96">
                <a:solidFill>
                  <a:srgbClr val="FFFFFF"/>
                </a:solidFill>
                <a:latin typeface="Aileron"/>
              </a:rPr>
              <a:t>І ауысым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594898" y="5404736"/>
            <a:ext cx="2924287" cy="40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96">
                <a:solidFill>
                  <a:srgbClr val="FFFFFF"/>
                </a:solidFill>
                <a:latin typeface="Aileron"/>
              </a:rPr>
              <a:t>Оқушы саны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9710843" y="5404736"/>
            <a:ext cx="2924287" cy="40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spc="96">
                <a:solidFill>
                  <a:srgbClr val="FFFFFF"/>
                </a:solidFill>
                <a:latin typeface="Aileron"/>
              </a:rPr>
              <a:t>ІІ ауысым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3371961" y="5193412"/>
            <a:ext cx="3717995" cy="83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spc="95" dirty="0" err="1">
                <a:solidFill>
                  <a:srgbClr val="FFFFFF"/>
                </a:solidFill>
                <a:latin typeface="Aileron"/>
              </a:rPr>
              <a:t>Жалпы</a:t>
            </a:r>
            <a:r>
              <a:rPr lang="en-US" sz="2399" spc="95" dirty="0">
                <a:solidFill>
                  <a:srgbClr val="FFFFFF"/>
                </a:solidFill>
                <a:latin typeface="Aileron"/>
              </a:rPr>
              <a:t> </a:t>
            </a:r>
            <a:r>
              <a:rPr lang="en-US" sz="2399" spc="95" dirty="0" err="1">
                <a:solidFill>
                  <a:srgbClr val="FFFFFF"/>
                </a:solidFill>
                <a:latin typeface="Aileron"/>
              </a:rPr>
              <a:t>ауысым</a:t>
            </a:r>
            <a:r>
              <a:rPr lang="en-US" sz="2399" spc="95" dirty="0">
                <a:solidFill>
                  <a:srgbClr val="FFFFFF"/>
                </a:solidFill>
                <a:latin typeface="Aileron"/>
              </a:rPr>
              <a:t> </a:t>
            </a:r>
            <a:r>
              <a:rPr lang="en-US" sz="2399" spc="95" dirty="0" err="1">
                <a:solidFill>
                  <a:srgbClr val="FFFFFF"/>
                </a:solidFill>
                <a:latin typeface="Aileron"/>
              </a:rPr>
              <a:t>бойынша</a:t>
            </a:r>
            <a:r>
              <a:rPr lang="en-US" sz="2399" spc="95" dirty="0">
                <a:solidFill>
                  <a:srgbClr val="FFFFFF"/>
                </a:solidFill>
                <a:latin typeface="Aileron"/>
              </a:rPr>
              <a:t> </a:t>
            </a:r>
            <a:r>
              <a:rPr lang="en-US" sz="2399" spc="95" dirty="0" err="1">
                <a:solidFill>
                  <a:srgbClr val="FFFFFF"/>
                </a:solidFill>
                <a:latin typeface="Aileron"/>
              </a:rPr>
              <a:t>оқушы</a:t>
            </a:r>
            <a:r>
              <a:rPr lang="en-US" sz="2399" spc="95" dirty="0">
                <a:solidFill>
                  <a:srgbClr val="FFFFFF"/>
                </a:solidFill>
                <a:latin typeface="Aileron"/>
              </a:rPr>
              <a:t> </a:t>
            </a:r>
            <a:r>
              <a:rPr lang="en-US" sz="2399" spc="95" dirty="0" err="1">
                <a:solidFill>
                  <a:srgbClr val="FFFFFF"/>
                </a:solidFill>
                <a:latin typeface="Aileron"/>
              </a:rPr>
              <a:t>саны</a:t>
            </a:r>
            <a:r>
              <a:rPr lang="en-US" sz="2399" spc="95" dirty="0">
                <a:solidFill>
                  <a:srgbClr val="FFFFFF"/>
                </a:solidFill>
                <a:latin typeface="Aileron"/>
              </a:rPr>
              <a:t> 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437038" y="7057274"/>
            <a:ext cx="1292109" cy="41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96">
                <a:solidFill>
                  <a:srgbClr val="191919"/>
                </a:solidFill>
                <a:latin typeface="Aileron"/>
              </a:rPr>
              <a:t>Ұлдар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3384935" y="7057274"/>
            <a:ext cx="1292109" cy="41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96">
                <a:solidFill>
                  <a:srgbClr val="191919"/>
                </a:solidFill>
                <a:latin typeface="Aileron"/>
              </a:rPr>
              <a:t>Қыздар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437038" y="8189182"/>
            <a:ext cx="1292109" cy="436017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96" dirty="0" smtClean="0">
                <a:solidFill>
                  <a:srgbClr val="191919"/>
                </a:solidFill>
                <a:latin typeface="Aileron"/>
              </a:rPr>
              <a:t>1727</a:t>
            </a:r>
            <a:endParaRPr lang="en-US" sz="2400" spc="96" dirty="0">
              <a:solidFill>
                <a:srgbClr val="191919"/>
              </a:solidFill>
              <a:latin typeface="Aileron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3384935" y="8189182"/>
            <a:ext cx="1292109" cy="436017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96" dirty="0" smtClean="0">
                <a:solidFill>
                  <a:srgbClr val="191919"/>
                </a:solidFill>
                <a:latin typeface="Aileron"/>
              </a:rPr>
              <a:t>1691</a:t>
            </a:r>
            <a:endParaRPr lang="en-US" sz="2400" spc="96" dirty="0">
              <a:solidFill>
                <a:srgbClr val="191919"/>
              </a:solidFill>
              <a:latin typeface="Aileron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5495011" y="7057274"/>
            <a:ext cx="1292109" cy="41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96">
                <a:solidFill>
                  <a:srgbClr val="191919"/>
                </a:solidFill>
                <a:latin typeface="Aileron"/>
              </a:rPr>
              <a:t>Ұлдар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442908" y="7057274"/>
            <a:ext cx="1292109" cy="41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96">
                <a:solidFill>
                  <a:srgbClr val="191919"/>
                </a:solidFill>
                <a:latin typeface="Aileron"/>
              </a:rPr>
              <a:t>Қыздар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5495011" y="8189182"/>
            <a:ext cx="1292109" cy="436017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96" dirty="0" smtClean="0">
                <a:solidFill>
                  <a:srgbClr val="191919"/>
                </a:solidFill>
                <a:latin typeface="Aileron"/>
              </a:rPr>
              <a:t>850</a:t>
            </a:r>
            <a:endParaRPr lang="en-US" sz="2400" spc="96" dirty="0">
              <a:solidFill>
                <a:srgbClr val="191919"/>
              </a:solidFill>
              <a:latin typeface="Aileron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7442908" y="8189182"/>
            <a:ext cx="1292109" cy="436017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96" dirty="0" smtClean="0">
                <a:solidFill>
                  <a:srgbClr val="191919"/>
                </a:solidFill>
                <a:latin typeface="Aileron"/>
              </a:rPr>
              <a:t>853</a:t>
            </a:r>
            <a:endParaRPr lang="en-US" sz="2400" spc="96" dirty="0">
              <a:solidFill>
                <a:srgbClr val="191919"/>
              </a:solidFill>
              <a:latin typeface="Aileron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9552983" y="7057274"/>
            <a:ext cx="1292109" cy="41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96">
                <a:solidFill>
                  <a:srgbClr val="191919"/>
                </a:solidFill>
                <a:latin typeface="Aileron"/>
              </a:rPr>
              <a:t>Ұлдар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1500881" y="7057274"/>
            <a:ext cx="1292109" cy="41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96">
                <a:solidFill>
                  <a:srgbClr val="191919"/>
                </a:solidFill>
                <a:latin typeface="Aileron"/>
              </a:rPr>
              <a:t>Қыздар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9552983" y="8189182"/>
            <a:ext cx="1292109" cy="411722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96" dirty="0" smtClean="0">
                <a:solidFill>
                  <a:srgbClr val="191919"/>
                </a:solidFill>
                <a:latin typeface="Aileron"/>
              </a:rPr>
              <a:t>877</a:t>
            </a:r>
            <a:endParaRPr lang="en-US" sz="2400" spc="96" dirty="0">
              <a:solidFill>
                <a:srgbClr val="191919"/>
              </a:solidFill>
              <a:latin typeface="Aileron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11500881" y="8189182"/>
            <a:ext cx="1292109" cy="397801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96" dirty="0" smtClean="0">
                <a:solidFill>
                  <a:srgbClr val="191919"/>
                </a:solidFill>
                <a:latin typeface="Aileron"/>
              </a:rPr>
              <a:t>828</a:t>
            </a:r>
            <a:endParaRPr lang="en-US" sz="2400" spc="96" dirty="0">
              <a:solidFill>
                <a:srgbClr val="191919"/>
              </a:solidFill>
              <a:latin typeface="Aileron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13447008" y="7057274"/>
            <a:ext cx="1570561" cy="41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96">
                <a:solidFill>
                  <a:srgbClr val="191919"/>
                </a:solidFill>
                <a:latin typeface="Aileron"/>
              </a:rPr>
              <a:t>І ауысым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5389509" y="7057274"/>
            <a:ext cx="1700447" cy="41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96">
                <a:solidFill>
                  <a:srgbClr val="191919"/>
                </a:solidFill>
                <a:latin typeface="Aileron"/>
              </a:rPr>
              <a:t>ІІ ауысым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3610956" y="8189182"/>
            <a:ext cx="1292109" cy="397801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96" dirty="0" smtClean="0">
                <a:solidFill>
                  <a:srgbClr val="191919"/>
                </a:solidFill>
                <a:latin typeface="Aileron"/>
              </a:rPr>
              <a:t>1713</a:t>
            </a:r>
            <a:endParaRPr lang="en-US" sz="2400" spc="96" dirty="0">
              <a:solidFill>
                <a:srgbClr val="191919"/>
              </a:solidFill>
              <a:latin typeface="Aileron"/>
            </a:endParaRPr>
          </a:p>
        </p:txBody>
      </p:sp>
      <p:sp>
        <p:nvSpPr>
          <p:cNvPr id="86" name="TextBox 86"/>
          <p:cNvSpPr txBox="1"/>
          <p:nvPr/>
        </p:nvSpPr>
        <p:spPr>
          <a:xfrm>
            <a:off x="15558853" y="8189182"/>
            <a:ext cx="1292109" cy="397801"/>
          </a:xfrm>
          <a:prstGeom prst="rect">
            <a:avLst/>
          </a:prstGeom>
          <a:solidFill>
            <a:srgbClr val="0070C0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96" dirty="0" smtClean="0">
                <a:solidFill>
                  <a:srgbClr val="191919"/>
                </a:solidFill>
                <a:latin typeface="Aileron"/>
              </a:rPr>
              <a:t>1705</a:t>
            </a:r>
            <a:endParaRPr lang="en-US" sz="2400" spc="96" dirty="0">
              <a:solidFill>
                <a:srgbClr val="191919"/>
              </a:solidFill>
              <a:latin typeface="Aileron"/>
            </a:endParaRPr>
          </a:p>
        </p:txBody>
      </p:sp>
      <p:grpSp>
        <p:nvGrpSpPr>
          <p:cNvPr id="87" name="Group 87"/>
          <p:cNvGrpSpPr/>
          <p:nvPr/>
        </p:nvGrpSpPr>
        <p:grpSpPr>
          <a:xfrm>
            <a:off x="6100359" y="2070267"/>
            <a:ext cx="6087282" cy="1162328"/>
            <a:chOff x="0" y="0"/>
            <a:chExt cx="8116376" cy="1549771"/>
          </a:xfrm>
        </p:grpSpPr>
        <p:sp>
          <p:nvSpPr>
            <p:cNvPr id="88" name="TextBox 88"/>
            <p:cNvSpPr txBox="1"/>
            <p:nvPr/>
          </p:nvSpPr>
          <p:spPr>
            <a:xfrm>
              <a:off x="0" y="788652"/>
              <a:ext cx="8116376" cy="761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59"/>
                </a:lnSpc>
              </a:pPr>
              <a:r>
                <a:rPr lang="en-US" sz="3399" spc="169" dirty="0" smtClean="0">
                  <a:solidFill>
                    <a:srgbClr val="FFFFFF"/>
                  </a:solidFill>
                  <a:latin typeface="Aileron"/>
                </a:rPr>
                <a:t>3418</a:t>
              </a:r>
              <a:endParaRPr lang="en-US" sz="3399" spc="169" dirty="0">
                <a:solidFill>
                  <a:srgbClr val="FFFFFF"/>
                </a:solidFill>
                <a:latin typeface="Aileron"/>
              </a:endParaRP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0" y="-47625"/>
              <a:ext cx="8116376" cy="767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16"/>
                </a:lnSpc>
                <a:spcBef>
                  <a:spcPct val="0"/>
                </a:spcBef>
              </a:pPr>
              <a:r>
                <a:rPr lang="en-US" sz="3600" spc="107">
                  <a:solidFill>
                    <a:srgbClr val="FFFFFF"/>
                  </a:solidFill>
                  <a:latin typeface="Aileron Heavy"/>
                </a:rPr>
                <a:t>ЖАЛПЫ ОҚУШЫ САНЫ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09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069" y="1"/>
            <a:ext cx="16573550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мектебі,ШЖҚ КММ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2023-2024 оқу жылының 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 тоқсан бойынша </a:t>
            </a:r>
          </a:p>
          <a:p>
            <a:pPr algn="ctr"/>
            <a:r>
              <a:rPr lang="kk-KZ" sz="3600" b="1" dirty="0">
                <a:latin typeface="Times New Roman" pitchFamily="18" charset="0"/>
              </a:rPr>
              <a:t>2-сыныптардың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үлгерім есебі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00815007"/>
              </p:ext>
            </p:extLst>
          </p:nvPr>
        </p:nvGraphicFramePr>
        <p:xfrm>
          <a:off x="0" y="1928790"/>
          <a:ext cx="18288000" cy="835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5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0"/>
            <a:ext cx="17407854" cy="995875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мектебі,ШЖҚ КММ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оқу жылының 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тоқсан бойынша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latin typeface="Times New Roman" pitchFamily="18" charset="0"/>
              </a:rPr>
              <a:t>-сыныптардың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үлгерім есебі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18395895"/>
              </p:ext>
            </p:extLst>
          </p:nvPr>
        </p:nvGraphicFramePr>
        <p:xfrm>
          <a:off x="0" y="1607319"/>
          <a:ext cx="16859304" cy="8679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53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93194655"/>
              </p:ext>
            </p:extLst>
          </p:nvPr>
        </p:nvGraphicFramePr>
        <p:xfrm>
          <a:off x="0" y="1928790"/>
          <a:ext cx="18288000" cy="835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321436"/>
            <a:ext cx="18288000" cy="995875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мектебі,ШЖҚ КММ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оқу жылының 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тоқсаны  бойынша </a:t>
            </a:r>
          </a:p>
          <a:p>
            <a:pPr algn="ctr"/>
            <a:r>
              <a:rPr lang="kk-KZ" b="1" dirty="0" smtClean="0">
                <a:latin typeface="Times New Roman" pitchFamily="18" charset="0"/>
              </a:rPr>
              <a:t>3-сыныптардың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үлгерім есебі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8288000" cy="995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мектебі,ШЖҚ КММ </a:t>
            </a:r>
            <a:r>
              <a:rPr lang="kk-KZ" b="1" dirty="0" smtClean="0">
                <a:latin typeface="Times New Roman" pitchFamily="18" charset="0"/>
              </a:rPr>
              <a:t>2023 </a:t>
            </a:r>
            <a:r>
              <a:rPr lang="kk-KZ" b="1" dirty="0">
                <a:latin typeface="Times New Roman" pitchFamily="18" charset="0"/>
              </a:rPr>
              <a:t>- </a:t>
            </a:r>
            <a:r>
              <a:rPr lang="kk-KZ" b="1" dirty="0" smtClean="0">
                <a:latin typeface="Times New Roman" pitchFamily="18" charset="0"/>
              </a:rPr>
              <a:t>2024 </a:t>
            </a:r>
            <a:r>
              <a:rPr lang="kk-KZ" b="1" dirty="0">
                <a:latin typeface="Times New Roman" pitchFamily="18" charset="0"/>
              </a:rPr>
              <a:t>оқу жылы </a:t>
            </a:r>
            <a:r>
              <a:rPr lang="kk-KZ" b="1" dirty="0" smtClean="0">
                <a:latin typeface="Times New Roman" pitchFamily="18" charset="0"/>
              </a:rPr>
              <a:t>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</a:rPr>
              <a:t>тоқсаны бойынша жалпы  3-сыныптардың үлгерім </a:t>
            </a:r>
            <a:r>
              <a:rPr lang="kk-KZ" b="1" dirty="0">
                <a:latin typeface="Times New Roman" pitchFamily="18" charset="0"/>
              </a:rPr>
              <a:t>есебі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02833116"/>
              </p:ext>
            </p:extLst>
          </p:nvPr>
        </p:nvGraphicFramePr>
        <p:xfrm>
          <a:off x="1571572" y="1928790"/>
          <a:ext cx="16144988" cy="685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03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78022787"/>
              </p:ext>
            </p:extLst>
          </p:nvPr>
        </p:nvGraphicFramePr>
        <p:xfrm>
          <a:off x="0" y="1928790"/>
          <a:ext cx="18288000" cy="835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321436"/>
            <a:ext cx="18288000" cy="995875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мектебі,ШЖҚ КММ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оқу жылының 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тоқсаны  бойынша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dirty="0" smtClean="0">
                <a:latin typeface="Times New Roman" pitchFamily="18" charset="0"/>
              </a:rPr>
              <a:t>-сыныптардың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үлгерім есебі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0"/>
            <a:ext cx="17407854" cy="995875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Сағадат Нұрмағамбетов атындағы № 72  жалпы орта білім беретін 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мектебі,ШЖҚ КММ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</a:rPr>
              <a:t>2023 </a:t>
            </a:r>
            <a:r>
              <a:rPr lang="kk-KZ" b="1" dirty="0">
                <a:latin typeface="Times New Roman" pitchFamily="18" charset="0"/>
              </a:rPr>
              <a:t>- </a:t>
            </a:r>
            <a:r>
              <a:rPr lang="kk-KZ" b="1" dirty="0" smtClean="0">
                <a:latin typeface="Times New Roman" pitchFamily="18" charset="0"/>
              </a:rPr>
              <a:t>2024 </a:t>
            </a:r>
            <a:r>
              <a:rPr lang="kk-KZ" b="1" dirty="0">
                <a:latin typeface="Times New Roman" pitchFamily="18" charset="0"/>
              </a:rPr>
              <a:t>оқу жылы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І-І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</a:rPr>
              <a:t>тоқсаны бойынша жалпы </a:t>
            </a:r>
          </a:p>
          <a:p>
            <a:pPr algn="ctr"/>
            <a:r>
              <a:rPr lang="kk-KZ" b="1" dirty="0" smtClean="0">
                <a:latin typeface="Times New Roman" pitchFamily="18" charset="0"/>
              </a:rPr>
              <a:t>4-сыныптардың үлгерім </a:t>
            </a:r>
            <a:r>
              <a:rPr lang="kk-KZ" b="1" dirty="0">
                <a:latin typeface="Times New Roman" pitchFamily="18" charset="0"/>
              </a:rPr>
              <a:t>есебі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02238502"/>
              </p:ext>
            </p:extLst>
          </p:nvPr>
        </p:nvGraphicFramePr>
        <p:xfrm>
          <a:off x="0" y="1607319"/>
          <a:ext cx="17716560" cy="8143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70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994</Words>
  <Application>Microsoft Office PowerPoint</Application>
  <PresentationFormat>Произвольный</PresentationFormat>
  <Paragraphs>309</Paragraphs>
  <Slides>28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Tex Gyre Termes Bold</vt:lpstr>
      <vt:lpstr>Clear Sans Regular</vt:lpstr>
      <vt:lpstr>Times New Roman</vt:lpstr>
      <vt:lpstr>Tex Gyre Termes</vt:lpstr>
      <vt:lpstr>Calibri</vt:lpstr>
      <vt:lpstr>Aileron</vt:lpstr>
      <vt:lpstr>Aileron Heavy</vt:lpstr>
      <vt:lpstr>Clear Sans Regular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2022 – 2023  және 2023 – 2024 оқу жылдары бойынша салыстырмалы көрсеткіші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Зеленый Написанный от руки Программа курса Образование Презентация</dc:title>
  <dc:creator>Куаныш</dc:creator>
  <cp:lastModifiedBy>Куаныш</cp:lastModifiedBy>
  <cp:revision>17</cp:revision>
  <cp:lastPrinted>2024-05-30T16:58:30Z</cp:lastPrinted>
  <dcterms:created xsi:type="dcterms:W3CDTF">2006-08-16T00:00:00Z</dcterms:created>
  <dcterms:modified xsi:type="dcterms:W3CDTF">2024-05-30T17:00:12Z</dcterms:modified>
  <dc:identifier>DAE1KIvl2bU</dc:identifier>
</cp:coreProperties>
</file>