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view3D>
      <c:rAngAx val="1"/>
    </c:view3D>
    <c:floor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sideWall>
      <c:spPr>
        <a:noFill/>
      </c:spPr>
    </c:sideWall>
    <c:back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14572065012008578"/>
          <c:y val="2.8749798776561492E-2"/>
          <c:w val="0.86014446631671215"/>
          <c:h val="0.7802015024748132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spPr>
            <a:solidFill>
              <a:srgbClr val="70EE12"/>
            </a:solidFill>
          </c:spPr>
          <c:dLbls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 i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№55</c:v>
                </c:pt>
                <c:pt idx="1">
                  <c:v>№58</c:v>
                </c:pt>
                <c:pt idx="2">
                  <c:v>№59</c:v>
                </c:pt>
                <c:pt idx="3">
                  <c:v>№72</c:v>
                </c:pt>
                <c:pt idx="4">
                  <c:v>№85</c:v>
                </c:pt>
                <c:pt idx="5">
                  <c:v>№115</c:v>
                </c:pt>
                <c:pt idx="6">
                  <c:v>№127</c:v>
                </c:pt>
                <c:pt idx="7">
                  <c:v>№131</c:v>
                </c:pt>
                <c:pt idx="8">
                  <c:v>№132</c:v>
                </c:pt>
                <c:pt idx="9">
                  <c:v>№133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50</c:v>
                </c:pt>
                <c:pt idx="1">
                  <c:v>48.4</c:v>
                </c:pt>
                <c:pt idx="2">
                  <c:v>48.4</c:v>
                </c:pt>
                <c:pt idx="3">
                  <c:v>50.55</c:v>
                </c:pt>
                <c:pt idx="4">
                  <c:v>46</c:v>
                </c:pt>
                <c:pt idx="5">
                  <c:v>48.56</c:v>
                </c:pt>
                <c:pt idx="6">
                  <c:v>48.2</c:v>
                </c:pt>
                <c:pt idx="7">
                  <c:v>44</c:v>
                </c:pt>
                <c:pt idx="8">
                  <c:v>48</c:v>
                </c:pt>
                <c:pt idx="9">
                  <c:v>46.67</c:v>
                </c:pt>
              </c:numCache>
            </c:numRef>
          </c:val>
        </c:ser>
        <c:dLbls>
          <c:showVal val="1"/>
        </c:dLbls>
        <c:shape val="cylinder"/>
        <c:axId val="154298624"/>
        <c:axId val="154299776"/>
        <c:axId val="0"/>
      </c:bar3DChart>
      <c:catAx>
        <c:axId val="154298624"/>
        <c:scaling>
          <c:orientation val="minMax"/>
        </c:scaling>
        <c:axPos val="b"/>
        <c:majorGridlines>
          <c:spPr>
            <a:ln w="57150" cap="flat" cmpd="sng" algn="ctr">
              <a:solidFill>
                <a:schemeClr val="accent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</c:majorGridlines>
        <c:majorTickMark val="none"/>
        <c:tickLblPos val="nextTo"/>
        <c:crossAx val="154299776"/>
        <c:crosses val="autoZero"/>
        <c:auto val="1"/>
        <c:lblAlgn val="ctr"/>
        <c:lblOffset val="100"/>
      </c:catAx>
      <c:valAx>
        <c:axId val="154299776"/>
        <c:scaling>
          <c:orientation val="minMax"/>
        </c:scaling>
        <c:axPos val="l"/>
        <c:majorGridlines>
          <c:spPr>
            <a:ln w="25400" cap="flat" cmpd="sng" algn="ctr">
              <a:solidFill>
                <a:schemeClr val="accent6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</c:majorGridlines>
        <c:numFmt formatCode="General" sourceLinked="1"/>
        <c:tickLblPos val="nextTo"/>
        <c:txPr>
          <a:bodyPr/>
          <a:lstStyle/>
          <a:p>
            <a:pPr>
              <a:defRPr sz="18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42986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25400" cap="flat" cmpd="sng" algn="ctr">
            <a:solidFill>
              <a:schemeClr val="accent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txPr>
          <a:bodyPr/>
          <a:lstStyle/>
          <a:p>
            <a:pPr rtl="0">
              <a:lnSpc>
                <a:spcPct val="200000"/>
              </a:lnSpc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  <c:spPr>
        <a:solidFill>
          <a:schemeClr val="lt1"/>
        </a:solidFill>
        <a:ln w="76200" cap="flat" cmpd="sng" algn="ctr">
          <a:solidFill>
            <a:schemeClr val="accent3"/>
          </a:solidFill>
          <a:prstDash val="solid"/>
        </a:ln>
        <a:effectLst/>
      </c:spPr>
    </c:plotArea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D89AB-62F5-461F-AC77-475D04A3A10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524C-F8C1-457E-AFFF-E4A5A0321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kk-KZ" sz="2400" b="1" dirty="0" smtClean="0">
                <a:latin typeface="Times New Roman" pitchFamily="18" charset="0"/>
              </a:rPr>
              <a:t>оқу жылының І  тоқсаны  бойынша</a:t>
            </a:r>
          </a:p>
          <a:p>
            <a:pPr algn="ctr"/>
            <a:r>
              <a:rPr lang="kk-KZ" sz="2400" b="1" dirty="0" smtClean="0">
                <a:latin typeface="Times New Roman" pitchFamily="18" charset="0"/>
              </a:rPr>
              <a:t> серіктес мектептердің </a:t>
            </a:r>
            <a:r>
              <a:rPr lang="kk-KZ" sz="2400" b="1" dirty="0" smtClean="0">
                <a:latin typeface="Times New Roman" pitchFamily="18" charset="0"/>
              </a:rPr>
              <a:t>білім сапасы</a:t>
            </a:r>
            <a:r>
              <a:rPr lang="kk-KZ" sz="2400" b="1" dirty="0" smtClean="0">
                <a:latin typeface="Times New Roman" pitchFamily="18" charset="0"/>
              </a:rPr>
              <a:t> </a:t>
            </a:r>
            <a:r>
              <a:rPr lang="kk-KZ" sz="2400" b="1" dirty="0">
                <a:latin typeface="Times New Roman" pitchFamily="18" charset="0"/>
              </a:rPr>
              <a:t>есебі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669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ДИНАРА</dc:creator>
  <cp:lastModifiedBy>ДИНАРА</cp:lastModifiedBy>
  <cp:revision>4</cp:revision>
  <dcterms:created xsi:type="dcterms:W3CDTF">2023-11-07T18:13:44Z</dcterms:created>
  <dcterms:modified xsi:type="dcterms:W3CDTF">2023-11-08T02:33:54Z</dcterms:modified>
</cp:coreProperties>
</file>