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DDDDD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33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view3D>
      <c:rAngAx val="1"/>
    </c:view3D>
    <c:floor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sideWall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1398555336832896"/>
          <c:y val="2.358957848333252E-2"/>
          <c:w val="0.86014446631671282"/>
          <c:h val="0.7802015024748137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Жылдық</c:v>
                </c:pt>
              </c:strCache>
            </c:strRef>
          </c:tx>
          <c:spPr>
            <a:solidFill>
              <a:srgbClr val="FF00FF"/>
            </a:solidFill>
          </c:spPr>
          <c:dLbls>
            <c:delete val="1"/>
          </c:dLbls>
          <c:cat>
            <c:strRef>
              <c:f>Лист1!$A$2:$A$15</c:f>
              <c:strCache>
                <c:ptCount val="14"/>
                <c:pt idx="0">
                  <c:v>№55</c:v>
                </c:pt>
                <c:pt idx="1">
                  <c:v>№58</c:v>
                </c:pt>
                <c:pt idx="2">
                  <c:v>№59</c:v>
                </c:pt>
                <c:pt idx="3">
                  <c:v>№72</c:v>
                </c:pt>
                <c:pt idx="4">
                  <c:v>№85</c:v>
                </c:pt>
                <c:pt idx="5">
                  <c:v>№115</c:v>
                </c:pt>
                <c:pt idx="6">
                  <c:v>№127</c:v>
                </c:pt>
                <c:pt idx="7">
                  <c:v>№131</c:v>
                </c:pt>
                <c:pt idx="8">
                  <c:v>№132</c:v>
                </c:pt>
                <c:pt idx="9">
                  <c:v>№133</c:v>
                </c:pt>
                <c:pt idx="10">
                  <c:v>ЖД-2</c:v>
                </c:pt>
                <c:pt idx="11">
                  <c:v>А/н</c:v>
                </c:pt>
                <c:pt idx="12">
                  <c:v>М/н</c:v>
                </c:pt>
                <c:pt idx="13">
                  <c:v>ДҚ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58</c:v>
                </c:pt>
                <c:pt idx="1">
                  <c:v>54.4</c:v>
                </c:pt>
                <c:pt idx="2">
                  <c:v>57</c:v>
                </c:pt>
                <c:pt idx="3">
                  <c:v>61</c:v>
                </c:pt>
                <c:pt idx="4">
                  <c:v>52</c:v>
                </c:pt>
                <c:pt idx="5">
                  <c:v>57</c:v>
                </c:pt>
                <c:pt idx="6">
                  <c:v>52</c:v>
                </c:pt>
                <c:pt idx="7">
                  <c:v>51</c:v>
                </c:pt>
                <c:pt idx="8">
                  <c:v>54</c:v>
                </c:pt>
                <c:pt idx="9">
                  <c:v>55</c:v>
                </c:pt>
                <c:pt idx="10">
                  <c:v>72.400000000000006</c:v>
                </c:pt>
                <c:pt idx="11">
                  <c:v>77</c:v>
                </c:pt>
                <c:pt idx="12">
                  <c:v>63.22</c:v>
                </c:pt>
                <c:pt idx="13">
                  <c:v>61</c:v>
                </c:pt>
              </c:numCache>
            </c:numRef>
          </c:val>
        </c:ser>
        <c:dLbls>
          <c:showVal val="1"/>
        </c:dLbls>
        <c:shape val="cylinder"/>
        <c:axId val="108755584"/>
        <c:axId val="113062272"/>
        <c:axId val="0"/>
      </c:bar3DChart>
      <c:catAx>
        <c:axId val="108755584"/>
        <c:scaling>
          <c:orientation val="minMax"/>
        </c:scaling>
        <c:axPos val="b"/>
        <c:majorGridlines>
          <c:spPr>
            <a:ln w="9525" cap="flat" cmpd="sng" algn="ctr">
              <a:solidFill>
                <a:srgbClr val="FF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majorTickMark val="none"/>
        <c:tickLblPos val="nextTo"/>
        <c:crossAx val="113062272"/>
        <c:crosses val="autoZero"/>
        <c:auto val="1"/>
        <c:lblAlgn val="ctr"/>
        <c:lblOffset val="100"/>
      </c:catAx>
      <c:valAx>
        <c:axId val="113062272"/>
        <c:scaling>
          <c:orientation val="minMax"/>
        </c:scaling>
        <c:axPos val="l"/>
        <c:majorGridlines>
          <c:spPr>
            <a:ln w="12700" cap="flat" cmpd="sng" algn="ctr">
              <a:solidFill>
                <a:srgbClr val="FF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tickLblPos val="nextTo"/>
        <c:txPr>
          <a:bodyPr/>
          <a:lstStyle/>
          <a:p>
            <a:pPr>
              <a:defRPr sz="18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7555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25400" cap="flat" cmpd="sng" algn="ctr">
            <a:solidFill>
              <a:schemeClr val="accent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txPr>
          <a:bodyPr/>
          <a:lstStyle/>
          <a:p>
            <a:pPr rtl="0">
              <a:lnSpc>
                <a:spcPct val="200000"/>
              </a:lnSpc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D89AB-62F5-461F-AC77-475D04A3A107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kk-KZ" sz="2400" b="1" dirty="0" smtClean="0">
                <a:latin typeface="Times New Roman" pitchFamily="18" charset="0"/>
              </a:rPr>
              <a:t>оқу </a:t>
            </a:r>
            <a:r>
              <a:rPr lang="kk-KZ" sz="2400" b="1" dirty="0" smtClean="0">
                <a:latin typeface="Times New Roman" pitchFamily="18" charset="0"/>
              </a:rPr>
              <a:t>жылындағы серіктес </a:t>
            </a:r>
            <a:r>
              <a:rPr lang="kk-KZ" sz="2400" b="1" dirty="0" smtClean="0">
                <a:latin typeface="Times New Roman" pitchFamily="18" charset="0"/>
              </a:rPr>
              <a:t>мектептердің </a:t>
            </a:r>
            <a:endParaRPr lang="kk-KZ" sz="2400" b="1" dirty="0" smtClean="0">
              <a:latin typeface="Times New Roman" pitchFamily="18" charset="0"/>
            </a:endParaRPr>
          </a:p>
          <a:p>
            <a:pPr algn="ctr"/>
            <a:r>
              <a:rPr lang="kk-KZ" sz="2400" b="1" dirty="0" smtClean="0">
                <a:latin typeface="Times New Roman" pitchFamily="18" charset="0"/>
              </a:rPr>
              <a:t> </a:t>
            </a:r>
            <a:r>
              <a:rPr lang="kk-KZ" sz="2400" b="1" dirty="0" smtClean="0">
                <a:latin typeface="Times New Roman" pitchFamily="18" charset="0"/>
              </a:rPr>
              <a:t>жылық </a:t>
            </a:r>
            <a:r>
              <a:rPr lang="kk-KZ" sz="2400" b="1" dirty="0" smtClean="0">
                <a:latin typeface="Times New Roman" pitchFamily="18" charset="0"/>
              </a:rPr>
              <a:t>білім </a:t>
            </a:r>
            <a:r>
              <a:rPr lang="kk-KZ" sz="2400" b="1" dirty="0" smtClean="0">
                <a:latin typeface="Times New Roman" pitchFamily="18" charset="0"/>
              </a:rPr>
              <a:t>сапасы есебі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45331"/>
          <a:ext cx="9079881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669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ДИНАРА</dc:creator>
  <cp:lastModifiedBy>ДИНАРА</cp:lastModifiedBy>
  <cp:revision>8</cp:revision>
  <dcterms:created xsi:type="dcterms:W3CDTF">2023-11-07T18:13:44Z</dcterms:created>
  <dcterms:modified xsi:type="dcterms:W3CDTF">2024-06-09T12:05:14Z</dcterms:modified>
</cp:coreProperties>
</file>