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sldIdLst>
    <p:sldId id="274" r:id="rId2"/>
    <p:sldId id="420" r:id="rId3"/>
    <p:sldId id="414" r:id="rId4"/>
    <p:sldId id="402" r:id="rId5"/>
    <p:sldId id="411" r:id="rId6"/>
    <p:sldId id="275" r:id="rId7"/>
    <p:sldId id="424" r:id="rId8"/>
    <p:sldId id="434" r:id="rId9"/>
    <p:sldId id="435" r:id="rId10"/>
    <p:sldId id="291" r:id="rId11"/>
    <p:sldId id="429" r:id="rId12"/>
    <p:sldId id="273" r:id="rId13"/>
    <p:sldId id="422" r:id="rId14"/>
    <p:sldId id="430" r:id="rId15"/>
    <p:sldId id="431" r:id="rId16"/>
    <p:sldId id="432" r:id="rId17"/>
    <p:sldId id="433" r:id="rId18"/>
  </p:sldIdLst>
  <p:sldSz cx="10693400" cy="7561263"/>
  <p:notesSz cx="6858000" cy="9144000"/>
  <p:defaultTextStyle>
    <a:defPPr>
      <a:defRPr lang="ru-RU"/>
    </a:defPPr>
    <a:lvl1pPr marL="0" algn="l" defTabSz="1041585" rtl="0" eaLnBrk="1" latinLnBrk="0" hangingPunct="1">
      <a:defRPr sz="2100" kern="1200">
        <a:solidFill>
          <a:schemeClr val="tx1"/>
        </a:solidFill>
        <a:latin typeface="+mn-lt"/>
        <a:ea typeface="+mn-ea"/>
        <a:cs typeface="+mn-cs"/>
      </a:defRPr>
    </a:lvl1pPr>
    <a:lvl2pPr marL="520792" algn="l" defTabSz="1041585" rtl="0" eaLnBrk="1" latinLnBrk="0" hangingPunct="1">
      <a:defRPr sz="2100" kern="1200">
        <a:solidFill>
          <a:schemeClr val="tx1"/>
        </a:solidFill>
        <a:latin typeface="+mn-lt"/>
        <a:ea typeface="+mn-ea"/>
        <a:cs typeface="+mn-cs"/>
      </a:defRPr>
    </a:lvl2pPr>
    <a:lvl3pPr marL="1041585" algn="l" defTabSz="1041585" rtl="0" eaLnBrk="1" latinLnBrk="0" hangingPunct="1">
      <a:defRPr sz="2100" kern="1200">
        <a:solidFill>
          <a:schemeClr val="tx1"/>
        </a:solidFill>
        <a:latin typeface="+mn-lt"/>
        <a:ea typeface="+mn-ea"/>
        <a:cs typeface="+mn-cs"/>
      </a:defRPr>
    </a:lvl3pPr>
    <a:lvl4pPr marL="1562376" algn="l" defTabSz="1041585" rtl="0" eaLnBrk="1" latinLnBrk="0" hangingPunct="1">
      <a:defRPr sz="2100" kern="1200">
        <a:solidFill>
          <a:schemeClr val="tx1"/>
        </a:solidFill>
        <a:latin typeface="+mn-lt"/>
        <a:ea typeface="+mn-ea"/>
        <a:cs typeface="+mn-cs"/>
      </a:defRPr>
    </a:lvl4pPr>
    <a:lvl5pPr marL="2083170" algn="l" defTabSz="1041585" rtl="0" eaLnBrk="1" latinLnBrk="0" hangingPunct="1">
      <a:defRPr sz="2100" kern="1200">
        <a:solidFill>
          <a:schemeClr val="tx1"/>
        </a:solidFill>
        <a:latin typeface="+mn-lt"/>
        <a:ea typeface="+mn-ea"/>
        <a:cs typeface="+mn-cs"/>
      </a:defRPr>
    </a:lvl5pPr>
    <a:lvl6pPr marL="2603960" algn="l" defTabSz="1041585" rtl="0" eaLnBrk="1" latinLnBrk="0" hangingPunct="1">
      <a:defRPr sz="2100" kern="1200">
        <a:solidFill>
          <a:schemeClr val="tx1"/>
        </a:solidFill>
        <a:latin typeface="+mn-lt"/>
        <a:ea typeface="+mn-ea"/>
        <a:cs typeface="+mn-cs"/>
      </a:defRPr>
    </a:lvl6pPr>
    <a:lvl7pPr marL="3124755" algn="l" defTabSz="1041585" rtl="0" eaLnBrk="1" latinLnBrk="0" hangingPunct="1">
      <a:defRPr sz="2100" kern="1200">
        <a:solidFill>
          <a:schemeClr val="tx1"/>
        </a:solidFill>
        <a:latin typeface="+mn-lt"/>
        <a:ea typeface="+mn-ea"/>
        <a:cs typeface="+mn-cs"/>
      </a:defRPr>
    </a:lvl7pPr>
    <a:lvl8pPr marL="3645547" algn="l" defTabSz="1041585" rtl="0" eaLnBrk="1" latinLnBrk="0" hangingPunct="1">
      <a:defRPr sz="2100" kern="1200">
        <a:solidFill>
          <a:schemeClr val="tx1"/>
        </a:solidFill>
        <a:latin typeface="+mn-lt"/>
        <a:ea typeface="+mn-ea"/>
        <a:cs typeface="+mn-cs"/>
      </a:defRPr>
    </a:lvl8pPr>
    <a:lvl9pPr marL="4166337" algn="l" defTabSz="1041585"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72 шк" initials="7ш"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9" autoAdjust="0"/>
  </p:normalViewPr>
  <p:slideViewPr>
    <p:cSldViewPr showGuides="1">
      <p:cViewPr varScale="1">
        <p:scale>
          <a:sx n="99" d="100"/>
          <a:sy n="99" d="100"/>
        </p:scale>
        <p:origin x="-1368" y="-102"/>
      </p:cViewPr>
      <p:guideLst>
        <p:guide orient="horz" pos="2382"/>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Жалпы оқушы саны</c:v>
                </c:pt>
              </c:strCache>
            </c:strRef>
          </c:tx>
          <c:invertIfNegative val="0"/>
          <c:cat>
            <c:strRef>
              <c:f>Лист1!$A$2:$A$5</c:f>
              <c:strCache>
                <c:ptCount val="4"/>
                <c:pt idx="0">
                  <c:v>І тоқсан</c:v>
                </c:pt>
                <c:pt idx="1">
                  <c:v>ІІ тоқсан</c:v>
                </c:pt>
                <c:pt idx="2">
                  <c:v>ІІІ тоқсан</c:v>
                </c:pt>
                <c:pt idx="3">
                  <c:v>ІV тоқсан</c:v>
                </c:pt>
              </c:strCache>
            </c:strRef>
          </c:cat>
          <c:val>
            <c:numRef>
              <c:f>Лист1!$B$2:$B$5</c:f>
              <c:numCache>
                <c:formatCode>General</c:formatCode>
                <c:ptCount val="4"/>
                <c:pt idx="0">
                  <c:v>14</c:v>
                </c:pt>
                <c:pt idx="1">
                  <c:v>17</c:v>
                </c:pt>
                <c:pt idx="2">
                  <c:v>19</c:v>
                </c:pt>
                <c:pt idx="3">
                  <c:v>20</c:v>
                </c:pt>
              </c:numCache>
            </c:numRef>
          </c:val>
        </c:ser>
        <c:ser>
          <c:idx val="1"/>
          <c:order val="1"/>
          <c:tx>
            <c:strRef>
              <c:f>Лист1!$C$1</c:f>
              <c:strCache>
                <c:ptCount val="1"/>
                <c:pt idx="0">
                  <c:v>Қабылданған оқушы</c:v>
                </c:pt>
              </c:strCache>
            </c:strRef>
          </c:tx>
          <c:invertIfNegative val="0"/>
          <c:cat>
            <c:strRef>
              <c:f>Лист1!$A$2:$A$5</c:f>
              <c:strCache>
                <c:ptCount val="4"/>
                <c:pt idx="0">
                  <c:v>І тоқсан</c:v>
                </c:pt>
                <c:pt idx="1">
                  <c:v>ІІ тоқсан</c:v>
                </c:pt>
                <c:pt idx="2">
                  <c:v>ІІІ тоқсан</c:v>
                </c:pt>
                <c:pt idx="3">
                  <c:v>ІV тоқсан</c:v>
                </c:pt>
              </c:strCache>
            </c:strRef>
          </c:cat>
          <c:val>
            <c:numRef>
              <c:f>Лист1!$C$2:$C$5</c:f>
              <c:numCache>
                <c:formatCode>General</c:formatCode>
                <c:ptCount val="4"/>
                <c:pt idx="0">
                  <c:v>3</c:v>
                </c:pt>
                <c:pt idx="1">
                  <c:v>3</c:v>
                </c:pt>
                <c:pt idx="2">
                  <c:v>1</c:v>
                </c:pt>
              </c:numCache>
            </c:numRef>
          </c:val>
        </c:ser>
        <c:ser>
          <c:idx val="2"/>
          <c:order val="2"/>
          <c:tx>
            <c:strRef>
              <c:f>Лист1!$D$1</c:f>
              <c:strCache>
                <c:ptCount val="1"/>
                <c:pt idx="0">
                  <c:v>босатылған оқушы</c:v>
                </c:pt>
              </c:strCache>
            </c:strRef>
          </c:tx>
          <c:invertIfNegative val="0"/>
          <c:cat>
            <c:strRef>
              <c:f>Лист1!$A$2:$A$5</c:f>
              <c:strCache>
                <c:ptCount val="4"/>
                <c:pt idx="0">
                  <c:v>І тоқсан</c:v>
                </c:pt>
                <c:pt idx="1">
                  <c:v>ІІ тоқсан</c:v>
                </c:pt>
                <c:pt idx="2">
                  <c:v>ІІІ тоқсан</c:v>
                </c:pt>
                <c:pt idx="3">
                  <c:v>ІV тоқсан</c:v>
                </c:pt>
              </c:strCache>
            </c:strRef>
          </c:cat>
          <c:val>
            <c:numRef>
              <c:f>Лист1!$D$2:$D$5</c:f>
              <c:numCache>
                <c:formatCode>General</c:formatCode>
                <c:ptCount val="4"/>
                <c:pt idx="1">
                  <c:v>1</c:v>
                </c:pt>
              </c:numCache>
            </c:numRef>
          </c:val>
        </c:ser>
        <c:ser>
          <c:idx val="3"/>
          <c:order val="3"/>
          <c:tx>
            <c:strRef>
              <c:f>Лист1!$E$1</c:f>
              <c:strCache>
                <c:ptCount val="1"/>
                <c:pt idx="0">
                  <c:v>Қортынды</c:v>
                </c:pt>
              </c:strCache>
            </c:strRef>
          </c:tx>
          <c:invertIfNegative val="0"/>
          <c:cat>
            <c:strRef>
              <c:f>Лист1!$A$2:$A$5</c:f>
              <c:strCache>
                <c:ptCount val="4"/>
                <c:pt idx="0">
                  <c:v>І тоқсан</c:v>
                </c:pt>
                <c:pt idx="1">
                  <c:v>ІІ тоқсан</c:v>
                </c:pt>
                <c:pt idx="2">
                  <c:v>ІІІ тоқсан</c:v>
                </c:pt>
                <c:pt idx="3">
                  <c:v>ІV тоқсан</c:v>
                </c:pt>
              </c:strCache>
            </c:strRef>
          </c:cat>
          <c:val>
            <c:numRef>
              <c:f>Лист1!$E$2:$E$5</c:f>
              <c:numCache>
                <c:formatCode>General</c:formatCode>
                <c:ptCount val="4"/>
                <c:pt idx="0">
                  <c:v>17</c:v>
                </c:pt>
                <c:pt idx="1">
                  <c:v>19</c:v>
                </c:pt>
                <c:pt idx="2">
                  <c:v>20</c:v>
                </c:pt>
                <c:pt idx="3">
                  <c:v>20</c:v>
                </c:pt>
              </c:numCache>
            </c:numRef>
          </c:val>
        </c:ser>
        <c:dLbls>
          <c:showLegendKey val="0"/>
          <c:showVal val="0"/>
          <c:showCatName val="0"/>
          <c:showSerName val="0"/>
          <c:showPercent val="0"/>
          <c:showBubbleSize val="0"/>
        </c:dLbls>
        <c:gapWidth val="150"/>
        <c:shape val="cylinder"/>
        <c:axId val="289152384"/>
        <c:axId val="289854976"/>
        <c:axId val="0"/>
      </c:bar3DChart>
      <c:catAx>
        <c:axId val="289152384"/>
        <c:scaling>
          <c:orientation val="minMax"/>
        </c:scaling>
        <c:delete val="0"/>
        <c:axPos val="b"/>
        <c:numFmt formatCode="General" sourceLinked="1"/>
        <c:majorTickMark val="out"/>
        <c:minorTickMark val="none"/>
        <c:tickLblPos val="nextTo"/>
        <c:crossAx val="289854976"/>
        <c:crosses val="autoZero"/>
        <c:auto val="1"/>
        <c:lblAlgn val="ctr"/>
        <c:lblOffset val="100"/>
        <c:noMultiLvlLbl val="0"/>
      </c:catAx>
      <c:valAx>
        <c:axId val="289854976"/>
        <c:scaling>
          <c:orientation val="minMax"/>
        </c:scaling>
        <c:delete val="0"/>
        <c:axPos val="l"/>
        <c:majorGridlines/>
        <c:numFmt formatCode="General" sourceLinked="1"/>
        <c:majorTickMark val="out"/>
        <c:minorTickMark val="none"/>
        <c:tickLblPos val="nextTo"/>
        <c:crossAx val="289152384"/>
        <c:crosses val="autoZero"/>
        <c:crossBetween val="between"/>
      </c:valAx>
    </c:plotArea>
    <c:legend>
      <c:legendPos val="r"/>
      <c:layout/>
      <c:overlay val="0"/>
    </c:legend>
    <c:plotVisOnly val="1"/>
    <c:dispBlanksAs val="gap"/>
    <c:showDLblsOverMax val="0"/>
  </c:chart>
  <c:txPr>
    <a:bodyPr/>
    <a:lstStyle/>
    <a:p>
      <a:pPr>
        <a:defRPr sz="1400" b="1" i="0"/>
      </a:pPr>
      <a:endParaRPr lang="ru-RU"/>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510F3-AC9B-4E7B-8892-117F3D477663}" type="datetimeFigureOut">
              <a:rPr lang="ru-RU" smtClean="0"/>
              <a:t>31.05.2024</a:t>
            </a:fld>
            <a:endParaRPr lang="ru-RU"/>
          </a:p>
        </p:txBody>
      </p:sp>
      <p:sp>
        <p:nvSpPr>
          <p:cNvPr id="4" name="Образ слайда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6C5E5-0069-4E0A-BF75-3FA8D0E542F8}" type="slidenum">
              <a:rPr lang="ru-RU" smtClean="0"/>
              <a:t>‹#›</a:t>
            </a:fld>
            <a:endParaRPr lang="ru-RU"/>
          </a:p>
        </p:txBody>
      </p:sp>
    </p:spTree>
    <p:extLst>
      <p:ext uri="{BB962C8B-B14F-4D97-AF65-F5344CB8AC3E}">
        <p14:creationId xmlns:p14="http://schemas.microsoft.com/office/powerpoint/2010/main" val="2635168613"/>
      </p:ext>
    </p:extLst>
  </p:cSld>
  <p:clrMap bg1="lt1" tx1="dk1" bg2="lt2" tx2="dk2" accent1="accent1" accent2="accent2" accent3="accent3" accent4="accent4" accent5="accent5" accent6="accent6" hlink="hlink" folHlink="folHlink"/>
  <p:notesStyle>
    <a:lvl1pPr marL="0" algn="l" defTabSz="913915" rtl="0" eaLnBrk="1" latinLnBrk="0" hangingPunct="1">
      <a:defRPr sz="1300" kern="1200">
        <a:solidFill>
          <a:schemeClr val="tx1"/>
        </a:solidFill>
        <a:latin typeface="+mn-lt"/>
        <a:ea typeface="+mn-ea"/>
        <a:cs typeface="+mn-cs"/>
      </a:defRPr>
    </a:lvl1pPr>
    <a:lvl2pPr marL="456960" algn="l" defTabSz="913915" rtl="0" eaLnBrk="1" latinLnBrk="0" hangingPunct="1">
      <a:defRPr sz="1300" kern="1200">
        <a:solidFill>
          <a:schemeClr val="tx1"/>
        </a:solidFill>
        <a:latin typeface="+mn-lt"/>
        <a:ea typeface="+mn-ea"/>
        <a:cs typeface="+mn-cs"/>
      </a:defRPr>
    </a:lvl2pPr>
    <a:lvl3pPr marL="913915" algn="l" defTabSz="913915" rtl="0" eaLnBrk="1" latinLnBrk="0" hangingPunct="1">
      <a:defRPr sz="1300" kern="1200">
        <a:solidFill>
          <a:schemeClr val="tx1"/>
        </a:solidFill>
        <a:latin typeface="+mn-lt"/>
        <a:ea typeface="+mn-ea"/>
        <a:cs typeface="+mn-cs"/>
      </a:defRPr>
    </a:lvl3pPr>
    <a:lvl4pPr marL="1370874" algn="l" defTabSz="913915" rtl="0" eaLnBrk="1" latinLnBrk="0" hangingPunct="1">
      <a:defRPr sz="1300" kern="1200">
        <a:solidFill>
          <a:schemeClr val="tx1"/>
        </a:solidFill>
        <a:latin typeface="+mn-lt"/>
        <a:ea typeface="+mn-ea"/>
        <a:cs typeface="+mn-cs"/>
      </a:defRPr>
    </a:lvl4pPr>
    <a:lvl5pPr marL="1827831" algn="l" defTabSz="913915" rtl="0" eaLnBrk="1" latinLnBrk="0" hangingPunct="1">
      <a:defRPr sz="1300" kern="1200">
        <a:solidFill>
          <a:schemeClr val="tx1"/>
        </a:solidFill>
        <a:latin typeface="+mn-lt"/>
        <a:ea typeface="+mn-ea"/>
        <a:cs typeface="+mn-cs"/>
      </a:defRPr>
    </a:lvl5pPr>
    <a:lvl6pPr marL="2284791" algn="l" defTabSz="913915" rtl="0" eaLnBrk="1" latinLnBrk="0" hangingPunct="1">
      <a:defRPr sz="1300" kern="1200">
        <a:solidFill>
          <a:schemeClr val="tx1"/>
        </a:solidFill>
        <a:latin typeface="+mn-lt"/>
        <a:ea typeface="+mn-ea"/>
        <a:cs typeface="+mn-cs"/>
      </a:defRPr>
    </a:lvl6pPr>
    <a:lvl7pPr marL="2741749" algn="l" defTabSz="913915" rtl="0" eaLnBrk="1" latinLnBrk="0" hangingPunct="1">
      <a:defRPr sz="1300" kern="1200">
        <a:solidFill>
          <a:schemeClr val="tx1"/>
        </a:solidFill>
        <a:latin typeface="+mn-lt"/>
        <a:ea typeface="+mn-ea"/>
        <a:cs typeface="+mn-cs"/>
      </a:defRPr>
    </a:lvl7pPr>
    <a:lvl8pPr marL="3198706" algn="l" defTabSz="913915" rtl="0" eaLnBrk="1" latinLnBrk="0" hangingPunct="1">
      <a:defRPr sz="1300" kern="1200">
        <a:solidFill>
          <a:schemeClr val="tx1"/>
        </a:solidFill>
        <a:latin typeface="+mn-lt"/>
        <a:ea typeface="+mn-ea"/>
        <a:cs typeface="+mn-cs"/>
      </a:defRPr>
    </a:lvl8pPr>
    <a:lvl9pPr marL="3655664" algn="l" defTabSz="913915"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1" y="2919488"/>
            <a:ext cx="4177109" cy="46417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8" name="Freeform 7"/>
          <p:cNvSpPr/>
          <p:nvPr/>
        </p:nvSpPr>
        <p:spPr>
          <a:xfrm>
            <a:off x="-2783" y="-1019"/>
            <a:ext cx="10696183" cy="756228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 name="Title 1"/>
          <p:cNvSpPr>
            <a:spLocks noGrp="1"/>
          </p:cNvSpPr>
          <p:nvPr>
            <p:ph type="ctrTitle"/>
          </p:nvPr>
        </p:nvSpPr>
        <p:spPr>
          <a:xfrm rot="19140000">
            <a:off x="955568" y="1907850"/>
            <a:ext cx="6605751" cy="1327803"/>
          </a:xfrm>
        </p:spPr>
        <p:txBody>
          <a:bodyPr bIns="10431" anchor="b"/>
          <a:lstStyle>
            <a:lvl1pPr>
              <a:defRPr sz="37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417691" y="2724310"/>
            <a:ext cx="7614406" cy="363023"/>
          </a:xfrm>
        </p:spPr>
        <p:txBody>
          <a:bodyPr tIns="10431">
            <a:normAutofit/>
          </a:bodyPr>
          <a:lstStyle>
            <a:lvl1pPr marL="0" indent="0" algn="l">
              <a:buNone/>
              <a:defRPr kumimoji="0" lang="en-US" sz="1600" b="0" i="0" u="none" strike="noStrike" kern="1200" cap="all" spc="456" normalizeH="0" baseline="0" noProof="0" dirty="0" smtClean="0">
                <a:ln>
                  <a:noFill/>
                </a:ln>
                <a:solidFill>
                  <a:schemeClr val="tx1"/>
                </a:solidFill>
                <a:effectLst/>
                <a:uLnTx/>
                <a:uFillTx/>
                <a:latin typeface="+mn-lt"/>
                <a:ea typeface="+mj-ea"/>
                <a:cs typeface="Tunga" pitchFamily="2"/>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pPr marL="0" marR="0" lvl="0" indent="0" algn="l" defTabSz="1043056"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2B96F9-D8B9-4F0F-866C-944F2B82C5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2B96F9-D8B9-4F0F-866C-944F2B82C5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515811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4670" y="302802"/>
            <a:ext cx="7039822" cy="515811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2B96F9-D8B9-4F0F-866C-944F2B82C5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2B96F9-D8B9-4F0F-866C-944F2B82C5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783" y="-1019"/>
            <a:ext cx="10696183" cy="756228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7" name="Right Triangle 6"/>
          <p:cNvSpPr/>
          <p:nvPr/>
        </p:nvSpPr>
        <p:spPr>
          <a:xfrm>
            <a:off x="1" y="2919488"/>
            <a:ext cx="4177109" cy="4641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 name="Title 1"/>
          <p:cNvSpPr>
            <a:spLocks noGrp="1"/>
          </p:cNvSpPr>
          <p:nvPr>
            <p:ph type="title"/>
          </p:nvPr>
        </p:nvSpPr>
        <p:spPr>
          <a:xfrm rot="19140000">
            <a:off x="958242" y="1903808"/>
            <a:ext cx="6608521" cy="1331335"/>
          </a:xfrm>
        </p:spPr>
        <p:txBody>
          <a:bodyPr bIns="10431" anchor="b"/>
          <a:lstStyle>
            <a:lvl1pPr algn="l">
              <a:defRPr kumimoji="0" lang="en-US" sz="37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422222" y="2721419"/>
            <a:ext cx="7613701" cy="362941"/>
          </a:xfrm>
        </p:spPr>
        <p:txBody>
          <a:bodyPr anchor="t">
            <a:normAutofit/>
          </a:bodyPr>
          <a:lstStyle>
            <a:lvl1pPr marL="0" indent="0">
              <a:buNone/>
              <a:defRPr kumimoji="0" lang="en-US" sz="1600" b="0" i="0" u="none" strike="noStrike" kern="1200" cap="all" spc="456" normalizeH="0" baseline="0" noProof="0" dirty="0" smtClean="0">
                <a:ln>
                  <a:noFill/>
                </a:ln>
                <a:solidFill>
                  <a:schemeClr val="tx1"/>
                </a:solidFill>
                <a:effectLst/>
                <a:uLnTx/>
                <a:uFillTx/>
                <a:latin typeface="+mn-lt"/>
                <a:ea typeface="+mj-ea"/>
                <a:cs typeface="Tunga" pitchFamily="2"/>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marL="0" marR="0" lvl="0" indent="0" algn="l" defTabSz="1043056"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2B96F9-D8B9-4F0F-866C-944F2B82C5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2406" y="1209802"/>
            <a:ext cx="3742690" cy="409316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496408" y="1209802"/>
            <a:ext cx="3742690" cy="409316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2B96F9-D8B9-4F0F-866C-944F2B82C5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962406" y="1209802"/>
            <a:ext cx="3742690" cy="604901"/>
          </a:xfrm>
        </p:spPr>
        <p:txBody>
          <a:bodyPr anchor="b">
            <a:normAutofit/>
          </a:bodyPr>
          <a:lstStyle>
            <a:lvl1pPr marL="0" indent="0">
              <a:buNone/>
              <a:defRPr lang="en-US" sz="1600" b="0" kern="1200" cap="all" spc="456" baseline="0" dirty="0" smtClean="0">
                <a:solidFill>
                  <a:schemeClr val="tx1"/>
                </a:solidFill>
                <a:latin typeface="+mn-lt"/>
                <a:ea typeface="+mj-ea"/>
                <a:cs typeface="Tunga" pitchFamily="2"/>
              </a:defRPr>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marL="0" lvl="0" indent="0" algn="l" defTabSz="1043056"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957950" y="1876366"/>
            <a:ext cx="3742690" cy="342777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496408" y="1209802"/>
            <a:ext cx="3742690" cy="604901"/>
          </a:xfrm>
        </p:spPr>
        <p:txBody>
          <a:bodyPr anchor="b">
            <a:normAutofit/>
          </a:bodyPr>
          <a:lstStyle>
            <a:lvl1pPr marL="0" indent="0">
              <a:buNone/>
              <a:defRPr lang="en-US" sz="1600" b="0" kern="1200" cap="all" spc="456" baseline="0" dirty="0" smtClean="0">
                <a:solidFill>
                  <a:schemeClr val="tx1"/>
                </a:solidFill>
                <a:latin typeface="+mn-lt"/>
                <a:ea typeface="+mj-ea"/>
                <a:cs typeface="Tunga" pitchFamily="2"/>
              </a:defRPr>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marL="0" lvl="0" indent="0" algn="l" defTabSz="1043056"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5496408" y="1876366"/>
            <a:ext cx="3742690" cy="342777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2B96F9-D8B9-4F0F-866C-944F2B82C5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2B96F9-D8B9-4F0F-866C-944F2B82C5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F2B96F9-D8B9-4F0F-866C-944F2B82C5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1" y="2919488"/>
            <a:ext cx="4177109" cy="46417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8" name="Right Triangle 17"/>
          <p:cNvSpPr/>
          <p:nvPr/>
        </p:nvSpPr>
        <p:spPr>
          <a:xfrm rot="5400000">
            <a:off x="736218" y="-736216"/>
            <a:ext cx="7561263" cy="9033699"/>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marL="0" algn="ctr" defTabSz="1043056" rtl="0" eaLnBrk="1" latinLnBrk="0" hangingPunct="1"/>
            <a:endParaRPr lang="en-US" sz="2100" kern="1200">
              <a:solidFill>
                <a:schemeClr val="lt1"/>
              </a:solidFill>
              <a:latin typeface="+mn-lt"/>
              <a:ea typeface="+mn-ea"/>
              <a:cs typeface="+mn-cs"/>
            </a:endParaRPr>
          </a:p>
        </p:txBody>
      </p:sp>
      <p:sp>
        <p:nvSpPr>
          <p:cNvPr id="2" name="Title 1"/>
          <p:cNvSpPr>
            <a:spLocks noGrp="1"/>
          </p:cNvSpPr>
          <p:nvPr>
            <p:ph type="title"/>
          </p:nvPr>
        </p:nvSpPr>
        <p:spPr>
          <a:xfrm rot="19140000">
            <a:off x="917932" y="1737727"/>
            <a:ext cx="6095238" cy="1201144"/>
          </a:xfrm>
        </p:spPr>
        <p:txBody>
          <a:bodyPr bIns="0" anchor="b"/>
          <a:lstStyle>
            <a:lvl1pPr algn="l">
              <a:defRPr kumimoji="0" lang="en-US" sz="32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5554338" y="2887472"/>
            <a:ext cx="4452986" cy="3665622"/>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517885" y="2484461"/>
            <a:ext cx="6776650" cy="687233"/>
          </a:xfrm>
        </p:spPr>
        <p:txBody>
          <a:bodyPr>
            <a:normAutofit/>
          </a:bodyPr>
          <a:lstStyle>
            <a:lvl1pPr marL="0" indent="0">
              <a:buNone/>
              <a:defRPr lang="en-US" sz="1600" b="1" kern="1200" dirty="0" smtClean="0">
                <a:solidFill>
                  <a:srgbClr val="FFFFFF"/>
                </a:solidFill>
                <a:latin typeface="+mn-lt"/>
                <a:ea typeface="+mn-ea"/>
                <a:cs typeface="+mn-cs"/>
              </a:defRPr>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marL="0" marR="0" lvl="0" indent="0" algn="l" defTabSz="1043056" rtl="0" eaLnBrk="1" fontAlgn="auto" latinLnBrk="0" hangingPunct="1">
              <a:lnSpc>
                <a:spcPct val="100000"/>
              </a:lnSpc>
              <a:spcBef>
                <a:spcPts val="342"/>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F2B96F9-D8B9-4F0F-866C-944F2B82C5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372599" y="0"/>
            <a:ext cx="8320802" cy="7561263"/>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208611" anchor="ctr"/>
          <a:lstStyle>
            <a:lvl1pPr algn="r">
              <a:defRPr/>
            </a:lvl1pPr>
          </a:lstStyle>
          <a:p>
            <a:r>
              <a:rPr lang="ru-RU" smtClean="0"/>
              <a:t>Вставка рисунка</a:t>
            </a:r>
            <a:endParaRPr lang="en-US" dirty="0"/>
          </a:p>
        </p:txBody>
      </p:sp>
      <p:sp>
        <p:nvSpPr>
          <p:cNvPr id="9" name="Right Triangle 8"/>
          <p:cNvSpPr/>
          <p:nvPr/>
        </p:nvSpPr>
        <p:spPr>
          <a:xfrm>
            <a:off x="1" y="2919488"/>
            <a:ext cx="4177109" cy="46417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0" name="Freeform 9"/>
          <p:cNvSpPr/>
          <p:nvPr/>
        </p:nvSpPr>
        <p:spPr>
          <a:xfrm>
            <a:off x="1" y="5565930"/>
            <a:ext cx="4177109" cy="199533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 name="Title 1"/>
          <p:cNvSpPr>
            <a:spLocks noGrp="1"/>
          </p:cNvSpPr>
          <p:nvPr>
            <p:ph type="title"/>
          </p:nvPr>
        </p:nvSpPr>
        <p:spPr>
          <a:xfrm rot="19140000">
            <a:off x="784928" y="1893625"/>
            <a:ext cx="6416040" cy="956397"/>
          </a:xfrm>
        </p:spPr>
        <p:txBody>
          <a:bodyPr anchor="b"/>
          <a:lstStyle>
            <a:lvl1pPr algn="l">
              <a:defRPr sz="32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337236" y="2404135"/>
            <a:ext cx="7129571" cy="816616"/>
          </a:xfrm>
        </p:spPr>
        <p:txBody>
          <a:bodyPr/>
          <a:lstStyle>
            <a:lvl1pPr marL="0" indent="0">
              <a:buNone/>
              <a:defRPr sz="1600">
                <a:solidFill>
                  <a:schemeClr val="tx2"/>
                </a:solidFill>
              </a:defRPr>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4289F2A-DB91-4487-BDD9-0992BF938964}" type="datetimeFigureOut">
              <a:rPr lang="ru-RU" smtClean="0"/>
              <a:pPr/>
              <a:t>31.05.2024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2B96F9-D8B9-4F0F-866C-944F2B82C5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785" y="5568557"/>
            <a:ext cx="4179895" cy="1992707"/>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8" name="Freeform 7"/>
          <p:cNvSpPr/>
          <p:nvPr/>
        </p:nvSpPr>
        <p:spPr>
          <a:xfrm>
            <a:off x="-2783" y="5569284"/>
            <a:ext cx="10696183" cy="199198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 name="Title Placeholder 1"/>
          <p:cNvSpPr>
            <a:spLocks noGrp="1"/>
          </p:cNvSpPr>
          <p:nvPr>
            <p:ph type="title"/>
          </p:nvPr>
        </p:nvSpPr>
        <p:spPr>
          <a:xfrm>
            <a:off x="962406" y="403267"/>
            <a:ext cx="8795322" cy="604901"/>
          </a:xfrm>
          <a:prstGeom prst="rect">
            <a:avLst/>
          </a:prstGeom>
        </p:spPr>
        <p:txBody>
          <a:bodyPr vert="horz" lIns="104306" tIns="52153" rIns="104306" bIns="52153"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962406" y="1213494"/>
            <a:ext cx="8795322" cy="3946950"/>
          </a:xfrm>
          <a:prstGeom prst="rect">
            <a:avLst/>
          </a:prstGeom>
        </p:spPr>
        <p:txBody>
          <a:bodyPr vert="horz" lIns="104306" tIns="52153" rIns="104306" bIns="5215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35255" y="6472441"/>
            <a:ext cx="2545029" cy="221797"/>
          </a:xfrm>
          <a:prstGeom prst="rect">
            <a:avLst/>
          </a:prstGeom>
        </p:spPr>
        <p:txBody>
          <a:bodyPr vert="horz" lIns="104306" tIns="52153" rIns="104306" bIns="52153" rtlCol="0" anchor="ctr"/>
          <a:lstStyle>
            <a:lvl1pPr algn="l">
              <a:defRPr sz="1400">
                <a:solidFill>
                  <a:srgbClr val="FFFFFF"/>
                </a:solidFill>
              </a:defRPr>
            </a:lvl1pPr>
          </a:lstStyle>
          <a:p>
            <a:fld id="{D4289F2A-DB91-4487-BDD9-0992BF938964}" type="datetimeFigureOut">
              <a:rPr lang="ru-RU" smtClean="0"/>
              <a:pPr/>
              <a:t>31.05.2024</a:t>
            </a:fld>
            <a:endParaRPr lang="ru-RU"/>
          </a:p>
        </p:txBody>
      </p:sp>
      <p:sp>
        <p:nvSpPr>
          <p:cNvPr id="5" name="Footer Placeholder 4"/>
          <p:cNvSpPr>
            <a:spLocks noGrp="1"/>
          </p:cNvSpPr>
          <p:nvPr>
            <p:ph type="ftr" sz="quarter" idx="3"/>
          </p:nvPr>
        </p:nvSpPr>
        <p:spPr>
          <a:xfrm>
            <a:off x="4113537" y="6929638"/>
            <a:ext cx="5524923" cy="302451"/>
          </a:xfrm>
          <a:prstGeom prst="rect">
            <a:avLst/>
          </a:prstGeom>
        </p:spPr>
        <p:txBody>
          <a:bodyPr vert="horz" lIns="104306" tIns="52153" rIns="104306" bIns="52153" rtlCol="0" anchor="ctr"/>
          <a:lstStyle>
            <a:lvl1pPr algn="r">
              <a:defRPr sz="1100" cap="all" spc="228" baseline="0">
                <a:solidFill>
                  <a:srgbClr val="FFFFFF"/>
                </a:solidFill>
              </a:defRPr>
            </a:lvl1pPr>
          </a:lstStyle>
          <a:p>
            <a:endParaRPr lang="ru-RU"/>
          </a:p>
        </p:txBody>
      </p:sp>
      <p:sp>
        <p:nvSpPr>
          <p:cNvPr id="6" name="Slide Number Placeholder 5"/>
          <p:cNvSpPr>
            <a:spLocks noGrp="1"/>
          </p:cNvSpPr>
          <p:nvPr>
            <p:ph type="sldNum" sz="quarter" idx="4"/>
          </p:nvPr>
        </p:nvSpPr>
        <p:spPr>
          <a:xfrm>
            <a:off x="9824547" y="6803617"/>
            <a:ext cx="588137" cy="554493"/>
          </a:xfrm>
          <a:prstGeom prst="ellipse">
            <a:avLst/>
          </a:prstGeom>
          <a:ln w="19050">
            <a:solidFill>
              <a:srgbClr val="FFFFFF"/>
            </a:solidFill>
          </a:ln>
        </p:spPr>
        <p:txBody>
          <a:bodyPr vert="horz" lIns="10431" tIns="10431" rIns="10431" bIns="10431" rtlCol="0" anchor="ctr">
            <a:normAutofit/>
          </a:bodyPr>
          <a:lstStyle>
            <a:lvl1pPr algn="ctr">
              <a:defRPr sz="1900">
                <a:solidFill>
                  <a:srgbClr val="FFFFFF"/>
                </a:solidFill>
              </a:defRPr>
            </a:lvl1pPr>
          </a:lstStyle>
          <a:p>
            <a:fld id="{BF2B96F9-D8B9-4F0F-866C-944F2B82C5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1043056" rtl="0" eaLnBrk="1" latinLnBrk="0" hangingPunct="1">
        <a:spcBef>
          <a:spcPct val="0"/>
        </a:spcBef>
        <a:buNone/>
        <a:defRPr sz="3200" kern="1200" cap="all" baseline="0">
          <a:solidFill>
            <a:schemeClr val="tx1"/>
          </a:solidFill>
          <a:latin typeface="+mj-lt"/>
          <a:ea typeface="+mj-ea"/>
          <a:cs typeface="+mj-cs"/>
        </a:defRPr>
      </a:lvl1pPr>
    </p:titleStyle>
    <p:bodyStyle>
      <a:lvl1pPr marL="391146" indent="-391146" algn="l" defTabSz="1043056" rtl="0" eaLnBrk="1" latinLnBrk="0" hangingPunct="1">
        <a:spcBef>
          <a:spcPts val="913"/>
        </a:spcBef>
        <a:buFont typeface="Arial" pitchFamily="34" charset="0"/>
        <a:buNone/>
        <a:defRPr sz="1800" b="1" kern="1200">
          <a:solidFill>
            <a:schemeClr val="tx1"/>
          </a:solidFill>
          <a:latin typeface="+mn-lt"/>
          <a:ea typeface="+mn-ea"/>
          <a:cs typeface="+mn-cs"/>
        </a:defRPr>
      </a:lvl1pPr>
      <a:lvl2pPr marL="198181" indent="-198181" algn="l" defTabSz="1043056"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2pPr>
      <a:lvl3pPr marL="458945" indent="-187750" algn="l" defTabSz="1043056"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3pPr>
      <a:lvl4pPr marL="719709" indent="-187750" algn="l" defTabSz="1043056"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4pPr>
      <a:lvl5pPr marL="980473" indent="-198181" algn="l" defTabSz="1043056" rtl="0" eaLnBrk="1" latinLnBrk="0" hangingPunct="1">
        <a:spcBef>
          <a:spcPts val="342"/>
        </a:spcBef>
        <a:buClr>
          <a:schemeClr val="accent2"/>
        </a:buClr>
        <a:buFont typeface="Wingdings" pitchFamily="2" charset="2"/>
        <a:buChar char="§"/>
        <a:defRPr sz="1800" kern="1200">
          <a:solidFill>
            <a:schemeClr val="tx1"/>
          </a:solidFill>
          <a:latin typeface="+mn-lt"/>
          <a:ea typeface="+mn-ea"/>
          <a:cs typeface="+mn-cs"/>
        </a:defRPr>
      </a:lvl5pPr>
      <a:lvl6pPr marL="1251667" indent="-198181" algn="l" defTabSz="1043056"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6pPr>
      <a:lvl7pPr marL="1543723" indent="-187750" algn="l" defTabSz="1043056"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7pPr>
      <a:lvl8pPr marL="1804487" indent="-187750" algn="l" defTabSz="1043056"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8pPr>
      <a:lvl9pPr marL="2044390" indent="-187750" algn="l" defTabSz="1043056" rtl="0" eaLnBrk="1" latinLnBrk="0" hangingPunct="1">
        <a:spcBef>
          <a:spcPts val="342"/>
        </a:spcBef>
        <a:buClr>
          <a:schemeClr val="accent2"/>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translate.google.kz/"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translate.google.kz/"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ranslate.google.k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ranslate.google.kz/"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12280"/>
            <a:ext cx="6696744" cy="2323586"/>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square" lIns="91312" tIns="45657" rIns="91312" bIns="45657"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900" b="1" cap="all" dirty="0">
                <a:ln w="0">
                  <a:noFill/>
                </a:ln>
                <a:solidFill>
                  <a:schemeClr val="tx1"/>
                </a:solidFill>
                <a:effectLst>
                  <a:reflection blurRad="12700" stA="50000" endPos="50000" dist="5000" dir="5400000" sy="-100000" rotWithShape="0"/>
                </a:effectLst>
                <a:latin typeface="Times New Roman"/>
                <a:ea typeface="Times New Roman"/>
                <a:cs typeface="Times New Roman"/>
              </a:rPr>
              <a:t>Ерекше</a:t>
            </a:r>
            <a:r>
              <a:rPr lang="kk-KZ" sz="2900" b="1" cap="all" dirty="0">
                <a:ln w="0"/>
                <a:solidFill>
                  <a:schemeClr val="tx1"/>
                </a:solidFill>
                <a:effectLst>
                  <a:reflection blurRad="12700" stA="50000" endPos="50000" dist="5000" dir="5400000" sy="-100000" rotWithShape="0"/>
                </a:effectLst>
                <a:latin typeface="Times New Roman"/>
                <a:ea typeface="Times New Roman"/>
                <a:cs typeface="Times New Roman"/>
              </a:rPr>
              <a:t> білім беруді қажет ететін</a:t>
            </a:r>
            <a:r>
              <a:rPr lang="ru-RU" sz="2900" b="1" cap="all" dirty="0">
                <a:ln w="0"/>
                <a:solidFill>
                  <a:schemeClr val="tx1"/>
                </a:solidFill>
                <a:effectLst>
                  <a:reflection blurRad="12700" stA="50000" endPos="50000" dist="5000" dir="5400000" sy="-100000" rotWithShape="0"/>
                </a:effectLst>
                <a:latin typeface="Calibri"/>
                <a:ea typeface="Times New Roman"/>
                <a:cs typeface="Times New Roman"/>
              </a:rPr>
              <a:t>  </a:t>
            </a:r>
            <a:r>
              <a:rPr lang="kk-KZ" sz="2900" b="1" cap="all" dirty="0">
                <a:ln w="0"/>
                <a:solidFill>
                  <a:schemeClr val="tx1"/>
                </a:solidFill>
                <a:effectLst>
                  <a:reflection blurRad="12700" stA="50000" endPos="50000" dist="5000" dir="5400000" sy="-100000" rotWithShape="0"/>
                </a:effectLst>
                <a:latin typeface="Times New Roman"/>
                <a:ea typeface="Times New Roman"/>
                <a:cs typeface="Times New Roman"/>
              </a:rPr>
              <a:t>оқушылар туралы</a:t>
            </a:r>
          </a:p>
          <a:p>
            <a:pPr algn="ctr"/>
            <a:r>
              <a:rPr lang="kk-KZ" sz="2900" b="1" cap="all" dirty="0">
                <a:ln w="0"/>
                <a:solidFill>
                  <a:schemeClr val="tx1"/>
                </a:solidFill>
                <a:effectLst>
                  <a:reflection blurRad="12700" stA="50000" endPos="50000" dist="5000" dir="5400000" sy="-100000" rotWithShape="0"/>
                </a:effectLst>
                <a:latin typeface="Times New Roman"/>
                <a:ea typeface="Times New Roman"/>
                <a:cs typeface="Times New Roman"/>
              </a:rPr>
              <a:t> </a:t>
            </a:r>
            <a:r>
              <a:rPr lang="kk-KZ" sz="2900" b="1" cap="all" dirty="0">
                <a:ln w="0"/>
                <a:solidFill>
                  <a:schemeClr val="tx1"/>
                </a:solidFill>
                <a:effectLst>
                  <a:reflection blurRad="12700" stA="50000" endPos="50000" dist="5000" dir="5400000" sy="-100000" rotWithShape="0"/>
                </a:effectLst>
                <a:latin typeface="Times New Roman"/>
                <a:ea typeface="Times New Roman"/>
                <a:cs typeface="Times New Roman"/>
              </a:rPr>
              <a:t>2023-2024 </a:t>
            </a:r>
            <a:r>
              <a:rPr lang="kk-KZ" sz="2900" b="1" cap="all" dirty="0">
                <a:ln w="0"/>
                <a:solidFill>
                  <a:schemeClr val="tx1"/>
                </a:solidFill>
                <a:effectLst>
                  <a:reflection blurRad="12700" stA="50000" endPos="50000" dist="5000" dir="5400000" sy="-100000" rotWithShape="0"/>
                </a:effectLst>
                <a:latin typeface="Times New Roman"/>
                <a:ea typeface="Times New Roman"/>
                <a:cs typeface="Times New Roman"/>
              </a:rPr>
              <a:t>оқу   жылындағы </a:t>
            </a:r>
            <a:r>
              <a:rPr lang="kk-KZ" sz="2900" b="1" cap="all" dirty="0">
                <a:ln w="0"/>
                <a:solidFill>
                  <a:schemeClr val="tx1"/>
                </a:solidFill>
                <a:effectLst>
                  <a:reflection blurRad="12700" stA="50000" endPos="50000" dist="5000" dir="5400000" sy="-100000" rotWithShape="0"/>
                </a:effectLst>
                <a:latin typeface="Times New Roman"/>
                <a:ea typeface="Times New Roman"/>
                <a:cs typeface="Times New Roman"/>
              </a:rPr>
              <a:t>арнайы маманның            жылдық есебі</a:t>
            </a:r>
            <a:endParaRPr lang="ru-RU" sz="2900" b="1" cap="all" dirty="0">
              <a:ln w="0"/>
              <a:solidFill>
                <a:schemeClr val="tx1"/>
              </a:solidFill>
              <a:effectLst>
                <a:reflection blurRad="12700" stA="50000" endPos="50000" dist="5000" dir="5400000" sy="-100000" rotWithShape="0"/>
              </a:effectLst>
              <a:latin typeface="Calibri"/>
              <a:ea typeface="Times New Roman"/>
              <a:cs typeface="Times New Roman"/>
            </a:endParaRPr>
          </a:p>
        </p:txBody>
      </p:sp>
      <p:sp>
        <p:nvSpPr>
          <p:cNvPr id="6" name="TextBox 5"/>
          <p:cNvSpPr txBox="1"/>
          <p:nvPr/>
        </p:nvSpPr>
        <p:spPr>
          <a:xfrm>
            <a:off x="7944571" y="6542733"/>
            <a:ext cx="2736304" cy="830997"/>
          </a:xfrm>
          <a:prstGeom prst="rect">
            <a:avLst/>
          </a:prstGeom>
          <a:noFill/>
        </p:spPr>
        <p:txBody>
          <a:bodyPr wrap="square" lIns="91392" tIns="45696" rIns="91392" bIns="45696" rtlCol="0">
            <a:spAutoFit/>
          </a:bodyPr>
          <a:lstStyle/>
          <a:p>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Орындаған</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А</a:t>
            </a:r>
            <a:r>
              <a:rPr lang="kk-KZ" sz="2400" dirty="0">
                <a:ln w="18415" cmpd="sng">
                  <a:solidFill>
                    <a:srgbClr val="FFFFFF"/>
                  </a:solidFill>
                  <a:prstDash val="solid"/>
                </a:ln>
                <a:solidFill>
                  <a:srgbClr val="FFFFFF"/>
                </a:solidFill>
                <a:effectLst>
                  <a:outerShdw blurRad="63500" dir="3600000" algn="tl" rotWithShape="0">
                    <a:srgbClr val="000000">
                      <a:alpha val="70000"/>
                    </a:srgbClr>
                  </a:outerShdw>
                </a:effectLst>
              </a:rPr>
              <a:t>.Э.Юсупбекова</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6540" y="2268463"/>
            <a:ext cx="6930876" cy="4450392"/>
          </a:xfrm>
          <a:prstGeom prst="ellipse">
            <a:avLst/>
          </a:prstGeom>
          <a:ln>
            <a:noFill/>
          </a:ln>
          <a:effectLst>
            <a:softEdge rad="112500"/>
          </a:effectLst>
        </p:spPr>
      </p:pic>
    </p:spTree>
    <p:extLst>
      <p:ext uri="{BB962C8B-B14F-4D97-AF65-F5344CB8AC3E}">
        <p14:creationId xmlns:p14="http://schemas.microsoft.com/office/powerpoint/2010/main" val="7489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9051" y="208734"/>
            <a:ext cx="8879651" cy="1323358"/>
          </a:xfrm>
          <a:prstGeom prst="rect">
            <a:avLst/>
          </a:prstGeom>
          <a:solidFill>
            <a:schemeClr val="bg1"/>
          </a:solidFill>
          <a:effectLst>
            <a:softEdge rad="127000"/>
          </a:effectLst>
        </p:spPr>
        <p:style>
          <a:lnRef idx="2">
            <a:schemeClr val="accent2"/>
          </a:lnRef>
          <a:fillRef idx="1">
            <a:schemeClr val="lt1"/>
          </a:fillRef>
          <a:effectRef idx="0">
            <a:schemeClr val="accent2"/>
          </a:effectRef>
          <a:fontRef idx="minor">
            <a:schemeClr val="dk1"/>
          </a:fontRef>
        </p:style>
        <p:txBody>
          <a:bodyPr wrap="square" lIns="91312" tIns="45657" rIns="91312" bIns="45657" rtlCol="0">
            <a:spAutoFit/>
          </a:bodyPr>
          <a:lstStyle/>
          <a:p>
            <a:pPr algn="ctr"/>
            <a:r>
              <a:rPr lang="kk-KZ" sz="4000" b="1" dirty="0">
                <a:ln w="22225">
                  <a:noFill/>
                  <a:prstDash val="solid"/>
                </a:ln>
                <a:solidFill>
                  <a:schemeClr val="tx2">
                    <a:lumMod val="75000"/>
                  </a:schemeClr>
                </a:solidFill>
                <a:effectLst>
                  <a:outerShdw blurRad="50800" dist="38100" dir="18900000" algn="bl" rotWithShape="0">
                    <a:prstClr val="black">
                      <a:alpha val="40000"/>
                    </a:prstClr>
                  </a:outerShdw>
                </a:effectLst>
                <a:latin typeface="Times New Roman" pitchFamily="18" charset="0"/>
                <a:cs typeface="Times New Roman" pitchFamily="18" charset="0"/>
              </a:rPr>
              <a:t>Түзету</a:t>
            </a:r>
            <a:r>
              <a:rPr lang="en-US" sz="4000" b="1" dirty="0">
                <a:ln w="22225">
                  <a:noFill/>
                  <a:prstDash val="solid"/>
                </a:ln>
                <a:solidFill>
                  <a:schemeClr val="tx2">
                    <a:lumMod val="75000"/>
                  </a:schemeClr>
                </a:solidFill>
                <a:effectLst>
                  <a:outerShdw blurRad="50800" dist="38100" dir="18900000" algn="bl" rotWithShape="0">
                    <a:prstClr val="black">
                      <a:alpha val="40000"/>
                    </a:prstClr>
                  </a:outerShdw>
                </a:effectLst>
                <a:latin typeface="Lucida Calligraphy" panose="03010101010101010101" pitchFamily="66" charset="0"/>
                <a:cs typeface="Times New Roman" pitchFamily="18" charset="0"/>
              </a:rPr>
              <a:t>-</a:t>
            </a:r>
            <a:r>
              <a:rPr lang="kk-KZ" sz="4000" b="1" dirty="0">
                <a:ln w="22225">
                  <a:noFill/>
                  <a:prstDash val="solid"/>
                </a:ln>
                <a:solidFill>
                  <a:schemeClr val="tx2">
                    <a:lumMod val="75000"/>
                  </a:schemeClr>
                </a:solidFill>
                <a:effectLst>
                  <a:outerShdw blurRad="50800" dist="38100" dir="18900000" algn="bl" rotWithShape="0">
                    <a:prstClr val="black">
                      <a:alpha val="40000"/>
                    </a:prstClr>
                  </a:outerShdw>
                </a:effectLst>
                <a:latin typeface="Times New Roman" pitchFamily="18" charset="0"/>
                <a:cs typeface="Times New Roman" pitchFamily="18" charset="0"/>
              </a:rPr>
              <a:t>дамыту сабағынан жұмыс барысынан үзінді</a:t>
            </a:r>
            <a:endParaRPr lang="ru-RU" sz="4000" b="1" dirty="0">
              <a:ln w="22225">
                <a:noFill/>
                <a:prstDash val="solid"/>
              </a:ln>
              <a:solidFill>
                <a:schemeClr val="tx2">
                  <a:lumMod val="75000"/>
                </a:schemeClr>
              </a:solidFill>
              <a:effectLst>
                <a:outerShdw blurRad="50800" dist="38100" dir="18900000" algn="bl" rotWithShape="0">
                  <a:prstClr val="black">
                    <a:alpha val="40000"/>
                  </a:prstClr>
                </a:outerShdw>
              </a:effectLst>
            </a:endParaRPr>
          </a:p>
        </p:txBody>
      </p:sp>
      <p:graphicFrame>
        <p:nvGraphicFramePr>
          <p:cNvPr id="2" name="Объект 1">
            <a:extLst>
              <a:ext uri="{FF2B5EF4-FFF2-40B4-BE49-F238E27FC236}">
                <a16:creationId xmlns:a16="http://schemas.microsoft.com/office/drawing/2014/main" xmlns="" id="{D24DEAD1-F7BE-4461-98DE-DB9A381E5633}"/>
              </a:ext>
            </a:extLst>
          </p:cNvPr>
          <p:cNvGraphicFramePr>
            <a:graphicFrameLocks noChangeAspect="1"/>
          </p:cNvGraphicFramePr>
          <p:nvPr/>
        </p:nvGraphicFramePr>
        <p:xfrm>
          <a:off x="4733925" y="3592513"/>
          <a:ext cx="1225550" cy="374650"/>
        </p:xfrm>
        <a:graphic>
          <a:graphicData uri="http://schemas.openxmlformats.org/presentationml/2006/ole">
            <mc:AlternateContent xmlns:mc="http://schemas.openxmlformats.org/markup-compatibility/2006">
              <mc:Choice xmlns:v="urn:schemas-microsoft-com:vml" Requires="v">
                <p:oleObj spid="_x0000_s7212" name="Worksheet" r:id="rId3" imgW="1225513" imgH="374613" progId="Excel.Sheet.12">
                  <p:embed/>
                </p:oleObj>
              </mc:Choice>
              <mc:Fallback>
                <p:oleObj name="Worksheet" r:id="rId3" imgW="1225513" imgH="374613" progId="Excel.Sheet.12">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3592513"/>
                        <a:ext cx="12255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2">
            <a:extLst>
              <a:ext uri="{FF2B5EF4-FFF2-40B4-BE49-F238E27FC236}">
                <a16:creationId xmlns:a16="http://schemas.microsoft.com/office/drawing/2014/main" xmlns="" id="{DBB8BA7B-E271-453A-9CEE-7AC4ADD728D5}"/>
              </a:ext>
            </a:extLst>
          </p:cNvPr>
          <p:cNvSpPr>
            <a:spLocks noChangeAspect="1" noChangeArrowheads="1"/>
          </p:cNvSpPr>
          <p:nvPr/>
        </p:nvSpPr>
        <p:spPr bwMode="auto">
          <a:xfrm>
            <a:off x="5194301" y="362744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prstTxWarp prst="textNoShape">
              <a:avLst/>
            </a:prstTxWarp>
          </a:bodyPr>
          <a:lstStyle/>
          <a:p>
            <a:endParaRPr lang="ru-RU"/>
          </a:p>
        </p:txBody>
      </p:sp>
      <p:sp>
        <p:nvSpPr>
          <p:cNvPr id="8" name="AutoShape 4">
            <a:extLst>
              <a:ext uri="{FF2B5EF4-FFF2-40B4-BE49-F238E27FC236}">
                <a16:creationId xmlns:a16="http://schemas.microsoft.com/office/drawing/2014/main" xmlns="" id="{9FA26A0F-7286-4544-8342-F2E8A54B24F5}"/>
              </a:ext>
            </a:extLst>
          </p:cNvPr>
          <p:cNvSpPr>
            <a:spLocks noChangeAspect="1" noChangeArrowheads="1"/>
          </p:cNvSpPr>
          <p:nvPr/>
        </p:nvSpPr>
        <p:spPr bwMode="auto">
          <a:xfrm>
            <a:off x="534670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prstTxWarp prst="textNoShape">
              <a:avLst/>
            </a:prstTxWarp>
          </a:bodyPr>
          <a:lstStyle/>
          <a:p>
            <a:endParaRPr lang="ru-RU"/>
          </a:p>
        </p:txBody>
      </p:sp>
      <p:pic>
        <p:nvPicPr>
          <p:cNvPr id="3" name="Рисунок 2">
            <a:extLst>
              <a:ext uri="{FF2B5EF4-FFF2-40B4-BE49-F238E27FC236}">
                <a16:creationId xmlns:a16="http://schemas.microsoft.com/office/drawing/2014/main" xmlns="" id="{1CAE883C-023C-4798-96AB-5CBEDAE68A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777" y="2171967"/>
            <a:ext cx="3066285" cy="4272960"/>
          </a:xfrm>
          <a:prstGeom prst="rect">
            <a:avLst/>
          </a:prstGeom>
          <a:ln>
            <a:noFill/>
          </a:ln>
          <a:effectLst>
            <a:outerShdw blurRad="292100" dist="139700" dir="2700000" algn="tl" rotWithShape="0">
              <a:srgbClr val="333333">
                <a:alpha val="65000"/>
              </a:srgbClr>
            </a:outerShdw>
          </a:effectLst>
        </p:spPr>
      </p:pic>
      <p:pic>
        <p:nvPicPr>
          <p:cNvPr id="6" name="Рисунок 5">
            <a:extLst>
              <a:ext uri="{FF2B5EF4-FFF2-40B4-BE49-F238E27FC236}">
                <a16:creationId xmlns:a16="http://schemas.microsoft.com/office/drawing/2014/main" xmlns="" id="{BF2B72A6-B5E8-4453-83DA-BD1634794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2515" y="2171967"/>
            <a:ext cx="3348372" cy="4272960"/>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0917" y="2224765"/>
            <a:ext cx="3269175" cy="4220162"/>
          </a:xfrm>
          <a:prstGeom prst="rect">
            <a:avLst/>
          </a:prstGeom>
        </p:spPr>
      </p:pic>
    </p:spTree>
    <p:extLst>
      <p:ext uri="{BB962C8B-B14F-4D97-AF65-F5344CB8AC3E}">
        <p14:creationId xmlns:p14="http://schemas.microsoft.com/office/powerpoint/2010/main" val="111874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FFFF"/>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452054" y="491615"/>
            <a:ext cx="4843026" cy="6457369"/>
          </a:xfrm>
          <a:prstGeom prst="rect">
            <a:avLst/>
          </a:prstGeom>
        </p:spPr>
      </p:pic>
      <p:sp>
        <p:nvSpPr>
          <p:cNvPr id="5" name="TextBox 4"/>
          <p:cNvSpPr txBox="1"/>
          <p:nvPr/>
        </p:nvSpPr>
        <p:spPr>
          <a:xfrm>
            <a:off x="5562725" y="584297"/>
            <a:ext cx="4734420" cy="3416304"/>
          </a:xfrm>
          <a:prstGeom prst="rect">
            <a:avLst/>
          </a:prstGeom>
        </p:spPr>
        <p:style>
          <a:lnRef idx="2">
            <a:schemeClr val="accent1"/>
          </a:lnRef>
          <a:fillRef idx="1">
            <a:schemeClr val="lt1"/>
          </a:fillRef>
          <a:effectRef idx="0">
            <a:schemeClr val="accent1"/>
          </a:effectRef>
          <a:fontRef idx="minor">
            <a:schemeClr val="dk1"/>
          </a:fontRef>
        </p:style>
        <p:txBody>
          <a:bodyPr wrap="square" lIns="91424" tIns="45712" rIns="91424" bIns="45712" rtlCol="0">
            <a:spAutoFit/>
          </a:bodyPr>
          <a:lstStyle/>
          <a:p>
            <a:r>
              <a:rPr lang="kk-KZ" sz="1800" dirty="0">
                <a:latin typeface="Times New Roman"/>
                <a:ea typeface="Times New Roman"/>
                <a:cs typeface="Times New Roman"/>
              </a:rPr>
              <a:t>Ерекше </a:t>
            </a:r>
            <a:r>
              <a:rPr lang="kk-KZ" sz="1800" dirty="0">
                <a:latin typeface="Times New Roman"/>
                <a:ea typeface="Times New Roman"/>
                <a:cs typeface="Times New Roman"/>
              </a:rPr>
              <a:t>білім беруді қажет ететін оқушылармен тіл дамыту сабақтары және қандай дыбыстарды дұрыс айта алмайтынын тексере отырып, түзету-дамыту сабақтары жүргізілді.Атап айтсам, ұсақ моторикамен жұмыс,дыбысқа байланысты тақпақтар,жұмбақтар, жаңылтпаштар,өмірге бейім болу үшін түстермен жұмыс,жыл мезгілдері,суреттермен жұмыс,логикалық тапсырмалар, кеңістікті бағдарлау, ойлау, есте сақтау,танымдық қабілетін дамыту мақсатында сабақтар жүргізілді.</a:t>
            </a:r>
            <a:endParaRPr lang="ru-RU" sz="1800"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588" y="3518927"/>
            <a:ext cx="6696744" cy="4280135"/>
          </a:xfrm>
          <a:prstGeom prst="rect">
            <a:avLst/>
          </a:prstGeom>
        </p:spPr>
      </p:pic>
    </p:spTree>
    <p:extLst>
      <p:ext uri="{BB962C8B-B14F-4D97-AF65-F5344CB8AC3E}">
        <p14:creationId xmlns:p14="http://schemas.microsoft.com/office/powerpoint/2010/main" val="223714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0356" y="684290"/>
            <a:ext cx="6285545" cy="769314"/>
          </a:xfrm>
          <a:prstGeom prst="rect">
            <a:avLst/>
          </a:prstGeom>
          <a:effectLst>
            <a:softEdge rad="127000"/>
          </a:effectLst>
        </p:spPr>
        <p:style>
          <a:lnRef idx="2">
            <a:schemeClr val="accent6"/>
          </a:lnRef>
          <a:fillRef idx="1">
            <a:schemeClr val="lt1"/>
          </a:fillRef>
          <a:effectRef idx="0">
            <a:schemeClr val="accent6"/>
          </a:effectRef>
          <a:fontRef idx="minor">
            <a:schemeClr val="dk1"/>
          </a:fontRef>
        </p:style>
        <p:txBody>
          <a:bodyPr wrap="square" lIns="91312" tIns="45657" rIns="91312" bIns="45657" rtlCol="0">
            <a:spAutoFit/>
          </a:bodyPr>
          <a:lstStyle/>
          <a:p>
            <a:pPr algn="ctr">
              <a:defRPr/>
            </a:pPr>
            <a:r>
              <a:rPr lang="kk-KZ" sz="4400" b="1" dirty="0" smtClean="0">
                <a:solidFill>
                  <a:srgbClr val="1F497D">
                    <a:lumMod val="75000"/>
                  </a:srgbClr>
                </a:solidFill>
                <a:effectLst>
                  <a:glow rad="127000">
                    <a:prstClr val="white"/>
                  </a:glow>
                  <a:outerShdw blurRad="38100" dist="38100" dir="2700000" algn="tl">
                    <a:srgbClr val="000000">
                      <a:alpha val="43137"/>
                    </a:srgbClr>
                  </a:outerShdw>
                </a:effectLst>
                <a:latin typeface="Times New Roman" pitchFamily="18" charset="0"/>
                <a:cs typeface="Times New Roman" pitchFamily="18" charset="0"/>
              </a:rPr>
              <a:t>Жылдық мониторинг</a:t>
            </a:r>
            <a:endParaRPr lang="ru-RU" sz="4400" b="1" dirty="0">
              <a:solidFill>
                <a:srgbClr val="1F497D">
                  <a:lumMod val="75000"/>
                </a:srgbClr>
              </a:solidFill>
              <a:effectLst>
                <a:glow rad="127000">
                  <a:prstClr val="white"/>
                </a:glow>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 name="Объект 1">
            <a:extLst>
              <a:ext uri="{FF2B5EF4-FFF2-40B4-BE49-F238E27FC236}">
                <a16:creationId xmlns:a16="http://schemas.microsoft.com/office/drawing/2014/main" xmlns="" id="{D24DEAD1-F7BE-4461-98DE-DB9A381E5633}"/>
              </a:ext>
            </a:extLst>
          </p:cNvPr>
          <p:cNvGraphicFramePr>
            <a:graphicFrameLocks noChangeAspect="1"/>
          </p:cNvGraphicFramePr>
          <p:nvPr>
            <p:extLst>
              <p:ext uri="{D42A27DB-BD31-4B8C-83A1-F6EECF244321}">
                <p14:modId xmlns:p14="http://schemas.microsoft.com/office/powerpoint/2010/main" val="3908070522"/>
              </p:ext>
            </p:extLst>
          </p:nvPr>
        </p:nvGraphicFramePr>
        <p:xfrm>
          <a:off x="4733925" y="3592513"/>
          <a:ext cx="1225550" cy="374650"/>
        </p:xfrm>
        <a:graphic>
          <a:graphicData uri="http://schemas.openxmlformats.org/presentationml/2006/ole">
            <mc:AlternateContent xmlns:mc="http://schemas.openxmlformats.org/markup-compatibility/2006">
              <mc:Choice xmlns:v="urn:schemas-microsoft-com:vml" Requires="v">
                <p:oleObj spid="_x0000_s4132" name="Worksheet" r:id="rId3" imgW="1225513" imgH="374613" progId="Excel.Sheet.12">
                  <p:embed/>
                </p:oleObj>
              </mc:Choice>
              <mc:Fallback>
                <p:oleObj name="Worksheet" r:id="rId3" imgW="1225513" imgH="374613" progId="Excel.Sheet.12">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3592513"/>
                        <a:ext cx="12255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225338362"/>
              </p:ext>
            </p:extLst>
          </p:nvPr>
        </p:nvGraphicFramePr>
        <p:xfrm>
          <a:off x="988496" y="2124447"/>
          <a:ext cx="9217024" cy="2853224"/>
        </p:xfrm>
        <a:graphic>
          <a:graphicData uri="http://schemas.openxmlformats.org/drawingml/2006/table">
            <a:tbl>
              <a:tblPr firstRow="1" firstCol="1" bandRow="1"/>
              <a:tblGrid>
                <a:gridCol w="2231929"/>
                <a:gridCol w="1656503"/>
                <a:gridCol w="1660855"/>
                <a:gridCol w="1658679"/>
                <a:gridCol w="2009058"/>
              </a:tblGrid>
              <a:tr h="1204420">
                <a:tc>
                  <a:txBody>
                    <a:bodyPr/>
                    <a:lstStyle/>
                    <a:p>
                      <a:pPr>
                        <a:lnSpc>
                          <a:spcPct val="115000"/>
                        </a:lnSpc>
                        <a:spcAft>
                          <a:spcPts val="0"/>
                        </a:spcAft>
                      </a:pPr>
                      <a:r>
                        <a:rPr lang="kk-KZ" sz="1800" b="1" dirty="0">
                          <a:effectLst/>
                          <a:latin typeface="Times New Roman"/>
                          <a:ea typeface="Times New Roman"/>
                          <a:cs typeface="Times New Roman"/>
                        </a:rPr>
                        <a:t> </a:t>
                      </a:r>
                      <a:endParaRPr lang="ru-RU"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kk-KZ" sz="1800" b="1" dirty="0">
                          <a:effectLst/>
                          <a:latin typeface="Times New Roman"/>
                          <a:ea typeface="Times New Roman"/>
                          <a:cs typeface="Times New Roman"/>
                        </a:rPr>
                        <a:t>Жалпы оқушы саны</a:t>
                      </a:r>
                      <a:endParaRPr lang="ru-RU"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kk-KZ" sz="1800" b="1">
                          <a:effectLst/>
                          <a:latin typeface="Times New Roman"/>
                          <a:ea typeface="Times New Roman"/>
                          <a:cs typeface="Times New Roman"/>
                        </a:rPr>
                        <a:t>Қабылданған оқушысаны</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kk-KZ" sz="1800" b="1">
                          <a:effectLst/>
                          <a:latin typeface="Times New Roman"/>
                          <a:ea typeface="Times New Roman"/>
                          <a:cs typeface="Times New Roman"/>
                        </a:rPr>
                        <a:t>Босатылған оқушы саны</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kk-KZ" sz="1800" b="1">
                          <a:effectLst/>
                          <a:latin typeface="Times New Roman"/>
                          <a:ea typeface="Times New Roman"/>
                          <a:cs typeface="Times New Roman"/>
                        </a:rPr>
                        <a:t>Қортынды </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1473">
                <a:tc>
                  <a:txBody>
                    <a:bodyPr/>
                    <a:lstStyle/>
                    <a:p>
                      <a:pPr>
                        <a:lnSpc>
                          <a:spcPct val="115000"/>
                        </a:lnSpc>
                        <a:spcAft>
                          <a:spcPts val="0"/>
                        </a:spcAft>
                      </a:pPr>
                      <a:r>
                        <a:rPr lang="kk-KZ" sz="1800" b="1">
                          <a:effectLst/>
                          <a:latin typeface="Times New Roman"/>
                          <a:ea typeface="Times New Roman"/>
                          <a:cs typeface="Times New Roman"/>
                        </a:rPr>
                        <a:t>І тоқсан</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a:effectLst/>
                          <a:latin typeface="Times New Roman"/>
                          <a:ea typeface="Times New Roman"/>
                          <a:cs typeface="Times New Roman"/>
                        </a:rPr>
                        <a:t>14</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dirty="0">
                          <a:effectLst/>
                          <a:latin typeface="Times New Roman"/>
                          <a:ea typeface="Times New Roman"/>
                          <a:cs typeface="Times New Roman"/>
                        </a:rPr>
                        <a:t>3</a:t>
                      </a:r>
                      <a:endParaRPr lang="ru-RU"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a:effectLst/>
                          <a:latin typeface="Times New Roman"/>
                          <a:ea typeface="Times New Roman"/>
                          <a:cs typeface="Times New Roman"/>
                        </a:rPr>
                        <a:t>0</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a:effectLst/>
                          <a:latin typeface="Times New Roman"/>
                          <a:ea typeface="Times New Roman"/>
                          <a:cs typeface="Times New Roman"/>
                        </a:rPr>
                        <a:t>17</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777">
                <a:tc>
                  <a:txBody>
                    <a:bodyPr/>
                    <a:lstStyle/>
                    <a:p>
                      <a:pPr>
                        <a:lnSpc>
                          <a:spcPct val="115000"/>
                        </a:lnSpc>
                        <a:spcAft>
                          <a:spcPts val="0"/>
                        </a:spcAft>
                      </a:pPr>
                      <a:r>
                        <a:rPr lang="kk-KZ" sz="1800" b="1">
                          <a:effectLst/>
                          <a:latin typeface="Times New Roman"/>
                          <a:ea typeface="Times New Roman"/>
                          <a:cs typeface="Times New Roman"/>
                        </a:rPr>
                        <a:t>ІІ тоқсан</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a:effectLst/>
                          <a:latin typeface="Times New Roman"/>
                          <a:ea typeface="Times New Roman"/>
                          <a:cs typeface="Times New Roman"/>
                        </a:rPr>
                        <a:t>17</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a:effectLst/>
                          <a:latin typeface="Times New Roman"/>
                          <a:ea typeface="Times New Roman"/>
                          <a:cs typeface="Times New Roman"/>
                        </a:rPr>
                        <a:t>3</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dirty="0">
                          <a:effectLst/>
                          <a:latin typeface="Times New Roman"/>
                          <a:ea typeface="Times New Roman"/>
                          <a:cs typeface="Times New Roman"/>
                        </a:rPr>
                        <a:t>1</a:t>
                      </a:r>
                      <a:endParaRPr lang="ru-RU"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dirty="0">
                          <a:effectLst/>
                          <a:latin typeface="Times New Roman"/>
                          <a:ea typeface="Times New Roman"/>
                          <a:cs typeface="Times New Roman"/>
                        </a:rPr>
                        <a:t>19</a:t>
                      </a:r>
                      <a:endParaRPr lang="ru-RU"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777">
                <a:tc>
                  <a:txBody>
                    <a:bodyPr/>
                    <a:lstStyle/>
                    <a:p>
                      <a:pPr>
                        <a:lnSpc>
                          <a:spcPct val="115000"/>
                        </a:lnSpc>
                        <a:spcAft>
                          <a:spcPts val="0"/>
                        </a:spcAft>
                      </a:pPr>
                      <a:r>
                        <a:rPr lang="kk-KZ" sz="1800" b="1">
                          <a:effectLst/>
                          <a:latin typeface="Times New Roman"/>
                          <a:ea typeface="Times New Roman"/>
                          <a:cs typeface="Times New Roman"/>
                        </a:rPr>
                        <a:t>ІІІ тоқсан</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a:effectLst/>
                          <a:latin typeface="Times New Roman"/>
                          <a:ea typeface="Times New Roman"/>
                          <a:cs typeface="Times New Roman"/>
                        </a:rPr>
                        <a:t>19</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a:effectLst/>
                          <a:latin typeface="Times New Roman"/>
                          <a:ea typeface="Times New Roman"/>
                          <a:cs typeface="Times New Roman"/>
                        </a:rPr>
                        <a:t>1</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a:effectLst/>
                          <a:latin typeface="Times New Roman"/>
                          <a:ea typeface="Times New Roman"/>
                          <a:cs typeface="Times New Roman"/>
                        </a:rPr>
                        <a:t>0</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dirty="0">
                          <a:effectLst/>
                          <a:latin typeface="Times New Roman"/>
                          <a:ea typeface="Times New Roman"/>
                          <a:cs typeface="Times New Roman"/>
                        </a:rPr>
                        <a:t>20</a:t>
                      </a:r>
                      <a:endParaRPr lang="ru-RU"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777">
                <a:tc>
                  <a:txBody>
                    <a:bodyPr/>
                    <a:lstStyle/>
                    <a:p>
                      <a:pPr>
                        <a:lnSpc>
                          <a:spcPct val="115000"/>
                        </a:lnSpc>
                        <a:spcAft>
                          <a:spcPts val="0"/>
                        </a:spcAft>
                      </a:pPr>
                      <a:r>
                        <a:rPr lang="kk-KZ" sz="1800" b="1">
                          <a:effectLst/>
                          <a:latin typeface="Times New Roman"/>
                          <a:ea typeface="Times New Roman"/>
                          <a:cs typeface="Times New Roman"/>
                        </a:rPr>
                        <a:t>ІV тоқсан</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a:effectLst/>
                          <a:latin typeface="Times New Roman"/>
                          <a:ea typeface="Times New Roman"/>
                          <a:cs typeface="Times New Roman"/>
                        </a:rPr>
                        <a:t>20</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dirty="0">
                          <a:effectLst/>
                          <a:latin typeface="Times New Roman"/>
                          <a:ea typeface="Times New Roman"/>
                          <a:cs typeface="Times New Roman"/>
                        </a:rPr>
                        <a:t>0</a:t>
                      </a:r>
                      <a:endParaRPr lang="ru-RU"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a:effectLst/>
                          <a:latin typeface="Times New Roman"/>
                          <a:ea typeface="Times New Roman"/>
                          <a:cs typeface="Times New Roman"/>
                        </a:rPr>
                        <a:t>0</a:t>
                      </a:r>
                      <a:endParaRPr lang="ru-RU" sz="16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dirty="0">
                          <a:effectLst/>
                          <a:latin typeface="Times New Roman"/>
                          <a:ea typeface="Times New Roman"/>
                          <a:cs typeface="Times New Roman"/>
                        </a:rPr>
                        <a:t>20</a:t>
                      </a:r>
                      <a:endParaRPr lang="ru-RU"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611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417478" y="0"/>
            <a:ext cx="9715568" cy="785818"/>
          </a:xfrm>
          <a:prstGeom prst="roundRect">
            <a:avLst/>
          </a:prstGeom>
          <a:no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ru-RU">
              <a:ln w="18415" cmpd="sng">
                <a:no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2106910" y="493430"/>
            <a:ext cx="6336704" cy="584775"/>
          </a:xfrm>
          <a:prstGeom prst="rect">
            <a:avLst/>
          </a:prstGeom>
          <a:solidFill>
            <a:schemeClr val="bg1"/>
          </a:solidFill>
          <a:effectLst>
            <a:softEdge rad="127000"/>
          </a:effectLst>
        </p:spPr>
        <p:txBody>
          <a:bodyPr wrap="square" lIns="91392" tIns="45696" rIns="91392" bIns="45696" rtlCol="0">
            <a:spAutoFit/>
          </a:bodyPr>
          <a:lstStyle/>
          <a:p>
            <a:pPr algn="ctr"/>
            <a:r>
              <a:rPr lang="ru-RU" sz="3200" dirty="0" err="1" smtClean="0">
                <a:solidFill>
                  <a:schemeClr val="tx2">
                    <a:lumMod val="75000"/>
                  </a:schemeClr>
                </a:solidFill>
              </a:rPr>
              <a:t>жылдық</a:t>
            </a:r>
            <a:r>
              <a:rPr lang="ru-RU" sz="3200" dirty="0" smtClean="0">
                <a:solidFill>
                  <a:schemeClr val="tx2">
                    <a:lumMod val="75000"/>
                  </a:schemeClr>
                </a:solidFill>
              </a:rPr>
              <a:t> </a:t>
            </a:r>
            <a:r>
              <a:rPr lang="ru-RU" sz="3200" dirty="0">
                <a:solidFill>
                  <a:schemeClr val="tx2">
                    <a:lumMod val="75000"/>
                  </a:schemeClr>
                </a:solidFill>
              </a:rPr>
              <a:t>мониторинг</a:t>
            </a:r>
            <a:endParaRPr lang="ru-RU" sz="3200" dirty="0">
              <a:solidFill>
                <a:schemeClr val="tx2">
                  <a:lumMod val="75000"/>
                </a:schemeClr>
              </a:solidFill>
            </a:endParaRPr>
          </a:p>
        </p:txBody>
      </p:sp>
      <p:graphicFrame>
        <p:nvGraphicFramePr>
          <p:cNvPr id="7" name="Диаграмма 6"/>
          <p:cNvGraphicFramePr/>
          <p:nvPr>
            <p:extLst>
              <p:ext uri="{D42A27DB-BD31-4B8C-83A1-F6EECF244321}">
                <p14:modId xmlns:p14="http://schemas.microsoft.com/office/powerpoint/2010/main" val="1864676689"/>
              </p:ext>
            </p:extLst>
          </p:nvPr>
        </p:nvGraphicFramePr>
        <p:xfrm>
          <a:off x="1492086" y="1101528"/>
          <a:ext cx="8640960"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0156" y="252239"/>
            <a:ext cx="9624060" cy="5328592"/>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lgn="ctr"/>
            <a:r>
              <a:rPr lang="kk-KZ" b="1" dirty="0">
                <a:solidFill>
                  <a:schemeClr val="tx1"/>
                </a:solidFill>
                <a:latin typeface="Times New Roman" pitchFamily="18" charset="0"/>
                <a:cs typeface="Times New Roman" pitchFamily="18" charset="0"/>
              </a:rPr>
              <a:t>С.Нұрмағамбетов атындағы №72 жалпы орта білім беретін мектептің</a:t>
            </a:r>
            <a:endParaRPr lang="ru-RU" dirty="0">
              <a:solidFill>
                <a:schemeClr val="tx1"/>
              </a:solidFill>
              <a:latin typeface="Times New Roman" pitchFamily="18" charset="0"/>
              <a:cs typeface="Times New Roman" pitchFamily="18" charset="0"/>
            </a:endParaRPr>
          </a:p>
          <a:p>
            <a:pPr marL="0" indent="0" algn="ctr"/>
            <a:r>
              <a:rPr lang="kk-KZ" b="1" dirty="0" smtClean="0">
                <a:solidFill>
                  <a:schemeClr val="tx1"/>
                </a:solidFill>
                <a:latin typeface="Times New Roman" pitchFamily="18" charset="0"/>
                <a:cs typeface="Times New Roman" pitchFamily="18" charset="0"/>
              </a:rPr>
              <a:t>2023-</a:t>
            </a:r>
            <a:r>
              <a:rPr lang="kk-KZ" b="1" dirty="0">
                <a:solidFill>
                  <a:schemeClr val="tx1"/>
                </a:solidFill>
                <a:latin typeface="Times New Roman" pitchFamily="18" charset="0"/>
                <a:cs typeface="Times New Roman" pitchFamily="18" charset="0"/>
              </a:rPr>
              <a:t>-</a:t>
            </a:r>
            <a:r>
              <a:rPr lang="kk-KZ" b="1" dirty="0" smtClean="0">
                <a:solidFill>
                  <a:schemeClr val="tx1"/>
                </a:solidFill>
                <a:latin typeface="Times New Roman" pitchFamily="18" charset="0"/>
                <a:cs typeface="Times New Roman" pitchFamily="18" charset="0"/>
              </a:rPr>
              <a:t>2024 </a:t>
            </a:r>
            <a:r>
              <a:rPr lang="kk-KZ" b="1" dirty="0">
                <a:solidFill>
                  <a:schemeClr val="tx1"/>
                </a:solidFill>
                <a:latin typeface="Times New Roman" pitchFamily="18" charset="0"/>
                <a:cs typeface="Times New Roman" pitchFamily="18" charset="0"/>
              </a:rPr>
              <a:t>оқу жылындағы арнайы маманның (педагог-дефектологтың) жылдық жұмыс жоспары</a:t>
            </a:r>
            <a:endParaRPr lang="ru-RU" dirty="0">
              <a:solidFill>
                <a:schemeClr val="tx1"/>
              </a:solidFill>
              <a:latin typeface="Times New Roman" pitchFamily="18" charset="0"/>
              <a:cs typeface="Times New Roman" pitchFamily="18" charset="0"/>
            </a:endParaRPr>
          </a:p>
          <a:p>
            <a:pPr marL="0" indent="0"/>
            <a:r>
              <a:rPr lang="kk-KZ" b="1" dirty="0">
                <a:solidFill>
                  <a:schemeClr val="tx1"/>
                </a:solidFill>
                <a:latin typeface="Times New Roman" pitchFamily="18" charset="0"/>
                <a:cs typeface="Times New Roman" pitchFamily="18" charset="0"/>
              </a:rPr>
              <a:t>Мұғалім-дефектолог жұмысының мақсаты:</a:t>
            </a:r>
            <a:r>
              <a:rPr lang="kk-KZ" dirty="0">
                <a:solidFill>
                  <a:schemeClr val="tx1"/>
                </a:solidFill>
                <a:latin typeface="Times New Roman" pitchFamily="18" charset="0"/>
                <a:cs typeface="Times New Roman" pitchFamily="18" charset="0"/>
              </a:rPr>
              <a:t> ерекше білім беруді қажет ететін балаларға түзете-дамыту сабақтарын тиімді әдіс-тәсілдерін ұйымдастыру, ата-аналарға және ұстаздарға кеңес беру.</a:t>
            </a:r>
            <a:endParaRPr lang="ru-RU" dirty="0">
              <a:solidFill>
                <a:schemeClr val="tx1"/>
              </a:solidFill>
              <a:latin typeface="Times New Roman" pitchFamily="18" charset="0"/>
              <a:cs typeface="Times New Roman" pitchFamily="18" charset="0"/>
            </a:endParaRPr>
          </a:p>
          <a:p>
            <a:pPr marL="0" indent="0"/>
            <a:r>
              <a:rPr lang="kk-KZ" b="1" dirty="0">
                <a:solidFill>
                  <a:schemeClr val="tx1"/>
                </a:solidFill>
                <a:latin typeface="Times New Roman" pitchFamily="18" charset="0"/>
                <a:cs typeface="Times New Roman" pitchFamily="18" charset="0"/>
              </a:rPr>
              <a:t>Міндеттері:</a:t>
            </a:r>
            <a:endParaRPr lang="ru-RU" dirty="0">
              <a:solidFill>
                <a:schemeClr val="tx1"/>
              </a:solidFill>
              <a:latin typeface="Times New Roman" pitchFamily="18" charset="0"/>
              <a:cs typeface="Times New Roman" pitchFamily="18" charset="0"/>
            </a:endParaRPr>
          </a:p>
          <a:p>
            <a:pPr marL="0" indent="0"/>
            <a:r>
              <a:rPr lang="kk-KZ" dirty="0">
                <a:solidFill>
                  <a:schemeClr val="tx1"/>
                </a:solidFill>
                <a:latin typeface="Times New Roman" pitchFamily="18" charset="0"/>
                <a:cs typeface="Times New Roman" pitchFamily="18" charset="0"/>
              </a:rPr>
              <a:t>- арнайы маманның, психологиялық-педагогикалық қолдау көрсету (ППҚК)мамандарымен, мұғалімдер және ата-аналар бірлесе отырып бала бойындағы қиындықты шешу жолдарын анықтау; түзету-дамыту жұмысының бірлік жүйесін жетілдіру;</a:t>
            </a:r>
            <a:endParaRPr lang="ru-RU" dirty="0">
              <a:solidFill>
                <a:schemeClr val="tx1"/>
              </a:solidFill>
              <a:latin typeface="Times New Roman" pitchFamily="18" charset="0"/>
              <a:cs typeface="Times New Roman" pitchFamily="18" charset="0"/>
            </a:endParaRPr>
          </a:p>
          <a:p>
            <a:pPr marL="0" indent="0"/>
            <a:r>
              <a:rPr lang="kk-KZ" dirty="0">
                <a:solidFill>
                  <a:schemeClr val="tx1"/>
                </a:solidFill>
                <a:latin typeface="Times New Roman" pitchFamily="18" charset="0"/>
                <a:cs typeface="Times New Roman" pitchFamily="18" charset="0"/>
              </a:rPr>
              <a:t>- жоғары психикалық функцияларды және танымдық қызметін дамыту;</a:t>
            </a:r>
            <a:endParaRPr lang="ru-RU" dirty="0">
              <a:solidFill>
                <a:schemeClr val="tx1"/>
              </a:solidFill>
              <a:latin typeface="Times New Roman" pitchFamily="18" charset="0"/>
              <a:cs typeface="Times New Roman" pitchFamily="18" charset="0"/>
            </a:endParaRPr>
          </a:p>
          <a:p>
            <a:pPr marL="0" indent="0"/>
            <a:r>
              <a:rPr lang="kk-KZ" dirty="0">
                <a:solidFill>
                  <a:schemeClr val="tx1"/>
                </a:solidFill>
                <a:latin typeface="Times New Roman" pitchFamily="18" charset="0"/>
                <a:cs typeface="Times New Roman" pitchFamily="18" charset="0"/>
              </a:rPr>
              <a:t>- балалардың бейімделген жалпы білім беру бағдарламасын меңгерудегі қиындықтардың алдын алу және шешу;</a:t>
            </a:r>
            <a:endParaRPr lang="ru-RU" dirty="0">
              <a:solidFill>
                <a:schemeClr val="tx1"/>
              </a:solidFill>
              <a:latin typeface="Times New Roman" pitchFamily="18" charset="0"/>
              <a:cs typeface="Times New Roman" pitchFamily="18" charset="0"/>
            </a:endParaRPr>
          </a:p>
          <a:p>
            <a:pPr marL="0" indent="0"/>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мұғалімдер</a:t>
            </a:r>
            <a:r>
              <a:rPr lang="ru-RU" dirty="0">
                <a:solidFill>
                  <a:schemeClr val="tx1"/>
                </a:solidFill>
                <a:latin typeface="Times New Roman" pitchFamily="18" charset="0"/>
                <a:cs typeface="Times New Roman" pitchFamily="18" charset="0"/>
              </a:rPr>
              <a:t> мен </a:t>
            </a:r>
            <a:r>
              <a:rPr lang="ru-RU" dirty="0" err="1">
                <a:solidFill>
                  <a:schemeClr val="tx1"/>
                </a:solidFill>
                <a:latin typeface="Times New Roman" pitchFamily="18" charset="0"/>
                <a:cs typeface="Times New Roman" pitchFamily="18" charset="0"/>
              </a:rPr>
              <a:t>ата-аналарға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консультациялық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көмек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көрсету</a:t>
            </a:r>
            <a:r>
              <a:rPr lang="ru-RU" dirty="0">
                <a:solidFill>
                  <a:schemeClr val="tx1"/>
                </a:solidFill>
                <a:latin typeface="Times New Roman" pitchFamily="18" charset="0"/>
                <a:cs typeface="Times New Roman" pitchFamily="18" charset="0"/>
              </a:rPr>
              <a:t>;</a:t>
            </a:r>
          </a:p>
          <a:p>
            <a:pPr marL="0" indent="0"/>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балалардың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танымдық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қабілеттерін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дамытуда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динамикаға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қол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жеткізу</a:t>
            </a:r>
            <a:r>
              <a:rPr lang="kk-KZ" dirty="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marL="0" indent="0"/>
            <a:r>
              <a:rPr lang="ru-RU" dirty="0">
                <a:solidFill>
                  <a:schemeClr val="tx1"/>
                </a:solidFill>
                <a:latin typeface="Times New Roman" pitchFamily="18" charset="0"/>
                <a:cs typeface="Times New Roman" pitchFamily="18" charset="0"/>
              </a:rPr>
              <a:t>-</a:t>
            </a:r>
            <a:r>
              <a:rPr lang="ru-RU" dirty="0" err="1">
                <a:solidFill>
                  <a:schemeClr val="tx1"/>
                </a:solidFill>
                <a:latin typeface="Times New Roman" pitchFamily="18" charset="0"/>
                <a:cs typeface="Times New Roman" pitchFamily="18" charset="0"/>
              </a:rPr>
              <a:t>ата-аналарды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отбасын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түзет</a:t>
            </a:r>
            <a:r>
              <a:rPr lang="kk-KZ" dirty="0">
                <a:solidFill>
                  <a:schemeClr val="tx1"/>
                </a:solidFill>
                <a:latin typeface="Times New Roman" pitchFamily="18" charset="0"/>
                <a:cs typeface="Times New Roman" pitchFamily="18" charset="0"/>
              </a:rPr>
              <a:t>е</a:t>
            </a:r>
            <a:r>
              <a:rPr lang="ru-RU" dirty="0">
                <a:solidFill>
                  <a:schemeClr val="tx1"/>
                </a:solidFill>
                <a:latin typeface="Times New Roman" pitchFamily="18" charset="0"/>
                <a:cs typeface="Times New Roman" pitchFamily="18" charset="0"/>
              </a:rPr>
              <a:t>-</a:t>
            </a:r>
            <a:r>
              <a:rPr lang="ru-RU" dirty="0" err="1">
                <a:solidFill>
                  <a:schemeClr val="tx1"/>
                </a:solidFill>
                <a:latin typeface="Times New Roman" pitchFamily="18" charset="0"/>
                <a:cs typeface="Times New Roman" pitchFamily="18" charset="0"/>
              </a:rPr>
              <a:t>дамыту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процесіне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тарту</a:t>
            </a:r>
            <a:r>
              <a:rPr lang="ru-RU" dirty="0">
                <a:solidFill>
                  <a:schemeClr val="tx1"/>
                </a:solidFill>
                <a:latin typeface="Times New Roman" pitchFamily="18" charset="0"/>
                <a:cs typeface="Times New Roman" pitchFamily="18" charset="0"/>
              </a:rPr>
              <a:t>;</a:t>
            </a:r>
          </a:p>
          <a:p>
            <a:pPr marL="0" indent="0"/>
            <a:r>
              <a:rPr lang="ru-RU"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Ерекше білім беруді қажет ететін әр оқушыға жеке және топтық даму бағдарламасын құрастыру;</a:t>
            </a:r>
            <a:endParaRPr lang="ru-RU" dirty="0">
              <a:solidFill>
                <a:schemeClr val="tx1"/>
              </a:solidFill>
              <a:latin typeface="Times New Roman" pitchFamily="18" charset="0"/>
              <a:cs typeface="Times New Roman" pitchFamily="18" charset="0"/>
            </a:endParaRPr>
          </a:p>
          <a:p>
            <a:pPr marL="0" indent="0"/>
            <a:r>
              <a:rPr lang="kk-KZ" dirty="0">
                <a:solidFill>
                  <a:schemeClr val="tx1"/>
                </a:solidFill>
                <a:latin typeface="Times New Roman" pitchFamily="18" charset="0"/>
                <a:cs typeface="Times New Roman" pitchFamily="18" charset="0"/>
              </a:rPr>
              <a:t>-Өз білімдерін жетілдіру және өзара тәжірибе алмасуды ұйымдастыру;</a:t>
            </a:r>
            <a:endParaRPr lang="ru-RU" dirty="0">
              <a:solidFill>
                <a:schemeClr val="tx1"/>
              </a:solidFill>
              <a:latin typeface="Times New Roman" pitchFamily="18" charset="0"/>
              <a:cs typeface="Times New Roman" pitchFamily="18" charset="0"/>
            </a:endParaRPr>
          </a:p>
          <a:p>
            <a:pPr marL="0" indent="0"/>
            <a:r>
              <a:rPr lang="kk-KZ" dirty="0">
                <a:solidFill>
                  <a:schemeClr val="tx1"/>
                </a:solidFill>
                <a:latin typeface="Times New Roman" pitchFamily="18" charset="0"/>
                <a:cs typeface="Times New Roman" pitchFamily="18" charset="0"/>
              </a:rPr>
              <a:t>-Республикалық, облыстық, қалалық және мекеме деңгейіндегі семинар, конференция, педагогикалық оқулар мен тамыз мәслихаттарының секция жұмыстарына қатысу.</a:t>
            </a:r>
            <a:endParaRPr lang="ru-RU" dirty="0">
              <a:solidFill>
                <a:schemeClr val="tx1"/>
              </a:solidFill>
              <a:latin typeface="Times New Roman" pitchFamily="18" charset="0"/>
              <a:cs typeface="Times New Roman" pitchFamily="18" charset="0"/>
            </a:endParaRPr>
          </a:p>
          <a:p>
            <a:pPr marL="0" indent="0"/>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7102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825961190"/>
              </p:ext>
            </p:extLst>
          </p:nvPr>
        </p:nvGraphicFramePr>
        <p:xfrm>
          <a:off x="666181" y="108225"/>
          <a:ext cx="8856984" cy="7446429"/>
        </p:xfrm>
        <a:graphic>
          <a:graphicData uri="http://schemas.openxmlformats.org/drawingml/2006/table">
            <a:tbl>
              <a:tblPr firstRow="1" firstCol="1" bandRow="1"/>
              <a:tblGrid>
                <a:gridCol w="221425"/>
                <a:gridCol w="5314189"/>
                <a:gridCol w="1771397"/>
                <a:gridCol w="1549973"/>
              </a:tblGrid>
              <a:tr h="350520">
                <a:tc>
                  <a:txBody>
                    <a:bodyPr/>
                    <a:lstStyle/>
                    <a:p>
                      <a:pPr algn="ctr">
                        <a:lnSpc>
                          <a:spcPct val="115000"/>
                        </a:lnSpc>
                        <a:spcAft>
                          <a:spcPts val="0"/>
                        </a:spcAft>
                      </a:pPr>
                      <a:r>
                        <a:rPr lang="kk-KZ" sz="1000" b="1" dirty="0">
                          <a:effectLst/>
                          <a:latin typeface="Times New Roman"/>
                          <a:ea typeface="Times New Roman"/>
                          <a:cs typeface="Times New Roman"/>
                        </a:rPr>
                        <a:t> </a:t>
                      </a:r>
                      <a:endParaRPr lang="ru-RU" sz="900" dirty="0">
                        <a:effectLst/>
                        <a:latin typeface="Calibri"/>
                        <a:ea typeface="Times New Roman"/>
                        <a:cs typeface="Times New Roman"/>
                      </a:endParaRPr>
                    </a:p>
                    <a:p>
                      <a:pPr algn="ctr">
                        <a:lnSpc>
                          <a:spcPct val="115000"/>
                        </a:lnSpc>
                        <a:spcAft>
                          <a:spcPts val="0"/>
                        </a:spcAft>
                      </a:pPr>
                      <a:r>
                        <a:rPr lang="kk-KZ" sz="1000" b="1" dirty="0">
                          <a:effectLst/>
                          <a:latin typeface="Times New Roman"/>
                          <a:ea typeface="Times New Roman"/>
                          <a:cs typeface="Times New Roman"/>
                        </a:rPr>
                        <a:t>№</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b="1" dirty="0">
                          <a:effectLst/>
                          <a:latin typeface="Times New Roman"/>
                          <a:ea typeface="Times New Roman"/>
                          <a:cs typeface="Times New Roman"/>
                        </a:rPr>
                        <a:t> </a:t>
                      </a:r>
                      <a:endParaRPr lang="ru-RU" sz="900" dirty="0">
                        <a:effectLst/>
                        <a:latin typeface="Calibri"/>
                        <a:ea typeface="Times New Roman"/>
                        <a:cs typeface="Times New Roman"/>
                      </a:endParaRPr>
                    </a:p>
                    <a:p>
                      <a:pPr algn="ctr">
                        <a:lnSpc>
                          <a:spcPct val="115000"/>
                        </a:lnSpc>
                        <a:spcAft>
                          <a:spcPts val="0"/>
                        </a:spcAft>
                      </a:pPr>
                      <a:r>
                        <a:rPr lang="kk-KZ" sz="1000" b="1" dirty="0">
                          <a:effectLst/>
                          <a:latin typeface="Times New Roman"/>
                          <a:ea typeface="Times New Roman"/>
                          <a:cs typeface="Times New Roman"/>
                        </a:rPr>
                        <a:t>Жұмыс атауы</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b="1" dirty="0">
                          <a:effectLst/>
                          <a:latin typeface="Times New Roman"/>
                          <a:ea typeface="Times New Roman"/>
                          <a:cs typeface="Times New Roman"/>
                        </a:rPr>
                        <a:t> </a:t>
                      </a:r>
                      <a:endParaRPr lang="ru-RU" sz="900" dirty="0">
                        <a:effectLst/>
                        <a:latin typeface="Calibri"/>
                        <a:ea typeface="Times New Roman"/>
                        <a:cs typeface="Times New Roman"/>
                      </a:endParaRPr>
                    </a:p>
                    <a:p>
                      <a:pPr algn="ctr">
                        <a:lnSpc>
                          <a:spcPct val="115000"/>
                        </a:lnSpc>
                        <a:spcAft>
                          <a:spcPts val="0"/>
                        </a:spcAft>
                      </a:pPr>
                      <a:r>
                        <a:rPr lang="kk-KZ" sz="1000" b="1" dirty="0">
                          <a:effectLst/>
                          <a:latin typeface="Times New Roman"/>
                          <a:ea typeface="Times New Roman"/>
                          <a:cs typeface="Times New Roman"/>
                        </a:rPr>
                        <a:t>Орындау мерзімі</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b="1" dirty="0">
                          <a:effectLst/>
                          <a:latin typeface="Times New Roman"/>
                          <a:ea typeface="Times New Roman"/>
                          <a:cs typeface="Times New Roman"/>
                        </a:rPr>
                        <a:t> </a:t>
                      </a:r>
                      <a:endParaRPr lang="ru-RU" sz="900" dirty="0">
                        <a:effectLst/>
                        <a:latin typeface="Calibri"/>
                        <a:ea typeface="Times New Roman"/>
                        <a:cs typeface="Times New Roman"/>
                      </a:endParaRPr>
                    </a:p>
                    <a:p>
                      <a:pPr algn="ctr">
                        <a:lnSpc>
                          <a:spcPct val="115000"/>
                        </a:lnSpc>
                        <a:spcAft>
                          <a:spcPts val="0"/>
                        </a:spcAft>
                      </a:pPr>
                      <a:r>
                        <a:rPr lang="kk-KZ" sz="1000" b="1" dirty="0">
                          <a:effectLst/>
                          <a:latin typeface="Times New Roman"/>
                          <a:ea typeface="Times New Roman"/>
                          <a:cs typeface="Times New Roman"/>
                        </a:rPr>
                        <a:t>Ескертулер</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gridSpan="4">
                  <a:txBody>
                    <a:bodyPr/>
                    <a:lstStyle/>
                    <a:p>
                      <a:pPr algn="ctr">
                        <a:lnSpc>
                          <a:spcPct val="115000"/>
                        </a:lnSpc>
                        <a:spcAft>
                          <a:spcPts val="0"/>
                        </a:spcAft>
                      </a:pPr>
                      <a:r>
                        <a:rPr lang="kk-KZ" sz="1000" b="1" dirty="0">
                          <a:effectLst/>
                          <a:latin typeface="Times New Roman"/>
                          <a:ea typeface="Times New Roman"/>
                          <a:cs typeface="Times New Roman"/>
                        </a:rPr>
                        <a:t>1 Бөлім. Ұйымдық жұмыстар</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50520">
                <a:tc>
                  <a:txBody>
                    <a:bodyPr/>
                    <a:lstStyle/>
                    <a:p>
                      <a:pPr>
                        <a:lnSpc>
                          <a:spcPct val="115000"/>
                        </a:lnSpc>
                        <a:spcAft>
                          <a:spcPts val="0"/>
                        </a:spcAft>
                      </a:pPr>
                      <a:r>
                        <a:rPr lang="kk-KZ" sz="1000">
                          <a:effectLst/>
                          <a:latin typeface="Times New Roman"/>
                          <a:ea typeface="Times New Roman"/>
                          <a:cs typeface="Times New Roman"/>
                        </a:rPr>
                        <a:t>1.</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Мектепке жаңадан қабылданған оқушылардың танымдық әрекетін және сенсорлық қабілетін тексеру; </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1-15 қыркүйек</a:t>
                      </a:r>
                      <a:endParaRPr lang="ru-RU" sz="900" dirty="0">
                        <a:effectLst/>
                        <a:latin typeface="Calibri"/>
                        <a:ea typeface="Times New Roman"/>
                        <a:cs typeface="Times New Roman"/>
                      </a:endParaRPr>
                    </a:p>
                    <a:p>
                      <a:pPr>
                        <a:lnSpc>
                          <a:spcPct val="115000"/>
                        </a:lnSpc>
                        <a:spcAft>
                          <a:spcPts val="0"/>
                        </a:spcAft>
                      </a:pPr>
                      <a:r>
                        <a:rPr lang="kk-KZ" sz="1000" dirty="0">
                          <a:effectLst/>
                          <a:latin typeface="Times New Roman"/>
                          <a:ea typeface="Times New Roman"/>
                          <a:cs typeface="Times New Roman"/>
                        </a:rPr>
                        <a:t>15-25 мамыр</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nSpc>
                          <a:spcPct val="115000"/>
                        </a:lnSpc>
                        <a:spcAft>
                          <a:spcPts val="0"/>
                        </a:spcAft>
                      </a:pPr>
                      <a:r>
                        <a:rPr lang="kk-KZ" sz="1000">
                          <a:effectLst/>
                          <a:latin typeface="Times New Roman"/>
                          <a:ea typeface="Times New Roman"/>
                          <a:cs typeface="Times New Roman"/>
                        </a:rPr>
                        <a:t>2.</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Ерекше білім беруді қажет ететін оқушыларының тізімін жасау,ПМПК қорытындысы мен ұсыныстарын зерделеу;</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15-25 қыркүйек</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05">
                <a:tc>
                  <a:txBody>
                    <a:bodyPr/>
                    <a:lstStyle/>
                    <a:p>
                      <a:pPr>
                        <a:lnSpc>
                          <a:spcPct val="115000"/>
                        </a:lnSpc>
                        <a:spcAft>
                          <a:spcPts val="0"/>
                        </a:spcAft>
                      </a:pPr>
                      <a:r>
                        <a:rPr lang="kk-KZ" sz="1000">
                          <a:effectLst/>
                          <a:latin typeface="Times New Roman"/>
                          <a:ea typeface="Times New Roman"/>
                          <a:cs typeface="Times New Roman"/>
                        </a:rPr>
                        <a:t>3.</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Дәрігерлердің және ПМПК-ның кеңесін қажет ететін оқушыларды анықтау</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Оқу жылы барысында</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nSpc>
                          <a:spcPct val="115000"/>
                        </a:lnSpc>
                        <a:spcAft>
                          <a:spcPts val="0"/>
                        </a:spcAft>
                      </a:pPr>
                      <a:r>
                        <a:rPr lang="kk-KZ" sz="1000">
                          <a:effectLst/>
                          <a:latin typeface="Times New Roman"/>
                          <a:ea typeface="Times New Roman"/>
                          <a:cs typeface="Times New Roman"/>
                        </a:rPr>
                        <a:t>4.</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Мектепішілік психологиялық-педагогикалық қолдау көрсетуді өткізу.</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Тоқсан сайын</a:t>
                      </a:r>
                      <a:endParaRPr lang="ru-RU" sz="900">
                        <a:effectLst/>
                        <a:latin typeface="Calibri"/>
                        <a:ea typeface="Times New Roman"/>
                        <a:cs typeface="Times New Roman"/>
                      </a:endParaRPr>
                    </a:p>
                    <a:p>
                      <a:pPr>
                        <a:lnSpc>
                          <a:spcPct val="115000"/>
                        </a:lnSpc>
                        <a:spcAft>
                          <a:spcPts val="0"/>
                        </a:spcAft>
                      </a:pPr>
                      <a:r>
                        <a:rPr lang="kk-KZ" sz="1000">
                          <a:effectLst/>
                          <a:latin typeface="Times New Roman"/>
                          <a:ea typeface="Times New Roman"/>
                          <a:cs typeface="Times New Roman"/>
                        </a:rPr>
                        <a:t>Оқу жылы барысында</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05">
                <a:tc>
                  <a:txBody>
                    <a:bodyPr/>
                    <a:lstStyle/>
                    <a:p>
                      <a:pPr>
                        <a:lnSpc>
                          <a:spcPct val="115000"/>
                        </a:lnSpc>
                        <a:spcAft>
                          <a:spcPts val="0"/>
                        </a:spcAft>
                      </a:pPr>
                      <a:r>
                        <a:rPr lang="kk-KZ" sz="1000">
                          <a:effectLst/>
                          <a:latin typeface="Times New Roman"/>
                          <a:ea typeface="Times New Roman"/>
                          <a:cs typeface="Times New Roman"/>
                        </a:rPr>
                        <a:t>5.</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Оқушының таным әрекеттерін және оқу қабілетін терең тексеру.</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Оқу жылы барысында</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Жеке түрде</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a:lnSpc>
                          <a:spcPct val="115000"/>
                        </a:lnSpc>
                        <a:spcAft>
                          <a:spcPts val="0"/>
                        </a:spcAft>
                      </a:pPr>
                      <a:r>
                        <a:rPr lang="kk-KZ" sz="1000">
                          <a:effectLst/>
                          <a:latin typeface="Times New Roman"/>
                          <a:ea typeface="Times New Roman"/>
                          <a:cs typeface="Times New Roman"/>
                        </a:rPr>
                        <a:t>6.</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Бақылау,әңгімелесу,ата-анамен бірге келісім шарт толтыру;</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15 қыркүйекке дейін</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gridSpan="4">
                  <a:txBody>
                    <a:bodyPr/>
                    <a:lstStyle/>
                    <a:p>
                      <a:pPr algn="ctr">
                        <a:lnSpc>
                          <a:spcPct val="115000"/>
                        </a:lnSpc>
                        <a:spcAft>
                          <a:spcPts val="0"/>
                        </a:spcAft>
                      </a:pPr>
                      <a:r>
                        <a:rPr lang="kk-KZ" sz="1000" b="1" dirty="0">
                          <a:effectLst/>
                          <a:latin typeface="Times New Roman"/>
                          <a:ea typeface="Times New Roman"/>
                          <a:cs typeface="Times New Roman"/>
                        </a:rPr>
                        <a:t> </a:t>
                      </a:r>
                      <a:endParaRPr lang="ru-RU" sz="900" dirty="0">
                        <a:effectLst/>
                        <a:latin typeface="Calibri"/>
                        <a:ea typeface="Times New Roman"/>
                        <a:cs typeface="Times New Roman"/>
                      </a:endParaRPr>
                    </a:p>
                    <a:p>
                      <a:pPr algn="ctr">
                        <a:lnSpc>
                          <a:spcPct val="115000"/>
                        </a:lnSpc>
                        <a:spcAft>
                          <a:spcPts val="0"/>
                        </a:spcAft>
                      </a:pPr>
                      <a:r>
                        <a:rPr lang="kk-KZ" sz="1000" b="1" dirty="0">
                          <a:effectLst/>
                          <a:latin typeface="Times New Roman"/>
                          <a:ea typeface="Times New Roman"/>
                          <a:cs typeface="Times New Roman"/>
                        </a:rPr>
                        <a:t>2 Бөлім. Құжаттармен жұмыс жасау</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50520">
                <a:tc>
                  <a:txBody>
                    <a:bodyPr/>
                    <a:lstStyle/>
                    <a:p>
                      <a:pPr>
                        <a:lnSpc>
                          <a:spcPct val="115000"/>
                        </a:lnSpc>
                        <a:spcAft>
                          <a:spcPts val="0"/>
                        </a:spcAft>
                      </a:pPr>
                      <a:r>
                        <a:rPr lang="kk-KZ" sz="1000">
                          <a:effectLst/>
                          <a:latin typeface="Times New Roman"/>
                          <a:ea typeface="Times New Roman"/>
                          <a:cs typeface="Times New Roman"/>
                        </a:rPr>
                        <a:t>1.</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Оқушылардың танымдық әрекеттерін, жазба және ауызша жұмыстарын журналға толтыру рәсімі.</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Тексеру барысында</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05">
                <a:tc>
                  <a:txBody>
                    <a:bodyPr/>
                    <a:lstStyle/>
                    <a:p>
                      <a:pPr>
                        <a:lnSpc>
                          <a:spcPct val="115000"/>
                        </a:lnSpc>
                        <a:spcAft>
                          <a:spcPts val="0"/>
                        </a:spcAft>
                      </a:pPr>
                      <a:r>
                        <a:rPr lang="kk-KZ" sz="1000">
                          <a:effectLst/>
                          <a:latin typeface="Times New Roman"/>
                          <a:ea typeface="Times New Roman"/>
                          <a:cs typeface="Times New Roman"/>
                        </a:rPr>
                        <a:t>2.</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Түзете дамыту сабақтарына қатысатын оқушыларға зерттеу картасын толтыру</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Оқу жылы барысында</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439">
                <a:tc>
                  <a:txBody>
                    <a:bodyPr/>
                    <a:lstStyle/>
                    <a:p>
                      <a:pPr>
                        <a:lnSpc>
                          <a:spcPct val="115000"/>
                        </a:lnSpc>
                        <a:spcAft>
                          <a:spcPts val="0"/>
                        </a:spcAft>
                      </a:pPr>
                      <a:r>
                        <a:rPr lang="kk-KZ" sz="1000">
                          <a:effectLst/>
                          <a:latin typeface="Times New Roman"/>
                          <a:ea typeface="Times New Roman"/>
                          <a:cs typeface="Times New Roman"/>
                        </a:rPr>
                        <a:t>3.</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Түзете дамыту сабақтарға арналған сабақ кестесін құру және бекіту.</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15 қыркүйекке дейін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Кеңестік әдістемелік және тәрбие сағаттарын өткізу</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nSpc>
                          <a:spcPct val="115000"/>
                        </a:lnSpc>
                        <a:spcAft>
                          <a:spcPts val="0"/>
                        </a:spcAft>
                      </a:pPr>
                      <a:r>
                        <a:rPr lang="kk-KZ" sz="1000">
                          <a:effectLst/>
                          <a:latin typeface="Times New Roman"/>
                          <a:ea typeface="Times New Roman"/>
                          <a:cs typeface="Times New Roman"/>
                        </a:rPr>
                        <a:t>4.</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Ерекше білім алатын, арнайы маманның (дефектологтың) көмегін қажет ететін оқушылардың тізімін толтыру.</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15 қыркүйекке дейін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a:lnSpc>
                          <a:spcPct val="115000"/>
                        </a:lnSpc>
                        <a:spcAft>
                          <a:spcPts val="0"/>
                        </a:spcAft>
                      </a:pPr>
                      <a:r>
                        <a:rPr lang="kk-KZ" sz="1000">
                          <a:effectLst/>
                          <a:latin typeface="Times New Roman"/>
                          <a:ea typeface="Times New Roman"/>
                          <a:cs typeface="Times New Roman"/>
                        </a:rPr>
                        <a:t>5.</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Ерекше білім алатын оқушыларға жеке оқу жоспарын толтыру;</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15 қыркүйекке дейін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05">
                <a:tc>
                  <a:txBody>
                    <a:bodyPr/>
                    <a:lstStyle/>
                    <a:p>
                      <a:pPr>
                        <a:lnSpc>
                          <a:spcPct val="115000"/>
                        </a:lnSpc>
                        <a:spcAft>
                          <a:spcPts val="0"/>
                        </a:spcAft>
                      </a:pPr>
                      <a:r>
                        <a:rPr lang="kk-KZ" sz="1000">
                          <a:effectLst/>
                          <a:latin typeface="Times New Roman"/>
                          <a:ea typeface="Times New Roman"/>
                          <a:cs typeface="Times New Roman"/>
                        </a:rPr>
                        <a:t>6.</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Ерекше білім алатын оқушыларға күнтізбелік тақырыптық жоспар құру.</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15 қыркүйекке дейін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05">
                <a:tc>
                  <a:txBody>
                    <a:bodyPr/>
                    <a:lstStyle/>
                    <a:p>
                      <a:pPr>
                        <a:lnSpc>
                          <a:spcPct val="115000"/>
                        </a:lnSpc>
                        <a:spcAft>
                          <a:spcPts val="0"/>
                        </a:spcAft>
                      </a:pPr>
                      <a:r>
                        <a:rPr lang="kk-KZ" sz="1000">
                          <a:effectLst/>
                          <a:latin typeface="Times New Roman"/>
                          <a:ea typeface="Times New Roman"/>
                          <a:cs typeface="Times New Roman"/>
                        </a:rPr>
                        <a:t>7.</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Ерекше білім алатын оқушыларға жеке дамыту бағдарламасын құру.</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15 қыркүйекке дейін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05">
                <a:tc>
                  <a:txBody>
                    <a:bodyPr/>
                    <a:lstStyle/>
                    <a:p>
                      <a:pPr>
                        <a:lnSpc>
                          <a:spcPct val="115000"/>
                        </a:lnSpc>
                        <a:spcAft>
                          <a:spcPts val="0"/>
                        </a:spcAft>
                      </a:pPr>
                      <a:r>
                        <a:rPr lang="kk-KZ" sz="1000">
                          <a:effectLst/>
                          <a:latin typeface="Times New Roman"/>
                          <a:ea typeface="Times New Roman"/>
                          <a:cs typeface="Times New Roman"/>
                        </a:rPr>
                        <a:t>8.</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Түзете дамыту сабақтарына қатысатын оқушыларды тіркеу журналына есепке алу.</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15 қыркүйекке дейін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a:lnSpc>
                          <a:spcPct val="115000"/>
                        </a:lnSpc>
                        <a:spcAft>
                          <a:spcPts val="0"/>
                        </a:spcAft>
                      </a:pPr>
                      <a:r>
                        <a:rPr lang="kk-KZ" sz="1000">
                          <a:effectLst/>
                          <a:latin typeface="Times New Roman"/>
                          <a:ea typeface="Times New Roman"/>
                          <a:cs typeface="Times New Roman"/>
                        </a:rPr>
                        <a:t>9.</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Жасалған жұмыс бойынша есеп беру.</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25 мамыр</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gridSpan="4">
                  <a:txBody>
                    <a:bodyPr/>
                    <a:lstStyle/>
                    <a:p>
                      <a:pPr algn="ctr">
                        <a:lnSpc>
                          <a:spcPct val="115000"/>
                        </a:lnSpc>
                        <a:spcAft>
                          <a:spcPts val="0"/>
                        </a:spcAft>
                      </a:pPr>
                      <a:r>
                        <a:rPr lang="kk-KZ" sz="1000" b="1" dirty="0">
                          <a:effectLst/>
                          <a:latin typeface="Times New Roman"/>
                          <a:ea typeface="Times New Roman"/>
                          <a:cs typeface="Times New Roman"/>
                        </a:rPr>
                        <a:t> </a:t>
                      </a:r>
                      <a:endParaRPr lang="ru-RU" sz="900" dirty="0">
                        <a:effectLst/>
                        <a:latin typeface="Calibri"/>
                        <a:ea typeface="Times New Roman"/>
                        <a:cs typeface="Times New Roman"/>
                      </a:endParaRPr>
                    </a:p>
                    <a:p>
                      <a:pPr algn="ctr">
                        <a:lnSpc>
                          <a:spcPct val="115000"/>
                        </a:lnSpc>
                        <a:spcAft>
                          <a:spcPts val="0"/>
                        </a:spcAft>
                      </a:pPr>
                      <a:r>
                        <a:rPr lang="kk-KZ" sz="1000" b="1" dirty="0">
                          <a:effectLst/>
                          <a:latin typeface="Times New Roman"/>
                          <a:ea typeface="Times New Roman"/>
                          <a:cs typeface="Times New Roman"/>
                        </a:rPr>
                        <a:t>3 Бөлім. Түзете дамыту жұмысы</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411839">
                <a:tc>
                  <a:txBody>
                    <a:bodyPr/>
                    <a:lstStyle/>
                    <a:p>
                      <a:pPr>
                        <a:lnSpc>
                          <a:spcPct val="115000"/>
                        </a:lnSpc>
                        <a:spcAft>
                          <a:spcPts val="0"/>
                        </a:spcAft>
                      </a:pPr>
                      <a:r>
                        <a:rPr lang="kk-KZ" sz="1000">
                          <a:effectLst/>
                          <a:latin typeface="Times New Roman"/>
                          <a:ea typeface="Times New Roman"/>
                          <a:cs typeface="Times New Roman"/>
                        </a:rPr>
                        <a:t>1.</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Түзете дамыту сабақтарына қатысатын оқушыларды түгелдеп алу, күрделі дефектілері бар балаларды мектеп бағдарламасы бойынша сәтті игерту.</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15 қыркүйекке дейін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05">
                <a:tc>
                  <a:txBody>
                    <a:bodyPr/>
                    <a:lstStyle/>
                    <a:p>
                      <a:pPr>
                        <a:lnSpc>
                          <a:spcPct val="115000"/>
                        </a:lnSpc>
                        <a:spcAft>
                          <a:spcPts val="0"/>
                        </a:spcAft>
                      </a:pPr>
                      <a:r>
                        <a:rPr lang="kk-KZ" sz="1000">
                          <a:effectLst/>
                          <a:latin typeface="Times New Roman"/>
                          <a:ea typeface="Times New Roman"/>
                          <a:cs typeface="Times New Roman"/>
                        </a:rPr>
                        <a:t>2.</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Түзете дамыту жұмысының мектепішілік режиміне енуін жүзеге асыру</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15 қыркүйекке дейін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a:lnSpc>
                          <a:spcPct val="115000"/>
                        </a:lnSpc>
                        <a:spcAft>
                          <a:spcPts val="0"/>
                        </a:spcAft>
                      </a:pPr>
                      <a:r>
                        <a:rPr lang="kk-KZ" sz="1000">
                          <a:effectLst/>
                          <a:latin typeface="Times New Roman"/>
                          <a:ea typeface="Times New Roman"/>
                          <a:cs typeface="Times New Roman"/>
                        </a:rPr>
                        <a:t>3.</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Топтық және жеке жұмыс барысы.</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15 қыркүйекке дейін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nSpc>
                          <a:spcPct val="115000"/>
                        </a:lnSpc>
                        <a:spcAft>
                          <a:spcPts val="0"/>
                        </a:spcAft>
                      </a:pPr>
                      <a:r>
                        <a:rPr lang="kk-KZ" sz="1000">
                          <a:effectLst/>
                          <a:latin typeface="Times New Roman"/>
                          <a:ea typeface="Times New Roman"/>
                          <a:cs typeface="Times New Roman"/>
                        </a:rPr>
                        <a:t>4.</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Күрделі дефектісі бар, танымдық қабілеті нашар балаларға аптасына 2-3 реттен жеке түзете дамыту сабақтарын өту.</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15 қыркүйекке дейін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Қажеттелік барысында</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nSpc>
                          <a:spcPct val="115000"/>
                        </a:lnSpc>
                        <a:spcAft>
                          <a:spcPts val="0"/>
                        </a:spcAft>
                      </a:pPr>
                      <a:r>
                        <a:rPr lang="kk-KZ" sz="1000">
                          <a:effectLst/>
                          <a:latin typeface="Times New Roman"/>
                          <a:ea typeface="Times New Roman"/>
                          <a:cs typeface="Times New Roman"/>
                        </a:rPr>
                        <a:t>5.</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Сабаққа қызығушылықтарын арттыру мақсатында балаларды ойын арқылы қабілеттерін дамыту.</a:t>
                      </a:r>
                      <a:endParaRPr lang="ru-RU" sz="9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Әкімшілік және сынып жетекшілер тарапынан</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9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kk-KZ" sz="800">
                          <a:effectLst/>
                          <a:latin typeface="Times New Roman"/>
                          <a:ea typeface="Times New Roman"/>
                          <a:cs typeface="Times New Roman"/>
                        </a:rPr>
                        <a:t>6.</a:t>
                      </a:r>
                      <a:endParaRPr lang="ru-RU" sz="7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800">
                          <a:effectLst/>
                          <a:latin typeface="Times New Roman"/>
                          <a:ea typeface="Times New Roman"/>
                          <a:cs typeface="Times New Roman"/>
                        </a:rPr>
                        <a:t>Оқушыны өз алдына жеке дара оқыту, психо-физиологиялық ауытқушылықтарын және тәрбиесіндегі кемшіліктерді жою.</a:t>
                      </a:r>
                      <a:endParaRPr lang="ru-RU" sz="7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800">
                          <a:effectLst/>
                          <a:latin typeface="Times New Roman"/>
                          <a:ea typeface="Times New Roman"/>
                          <a:cs typeface="Times New Roman"/>
                        </a:rPr>
                        <a:t>15 қыркүйекке дейін</a:t>
                      </a:r>
                      <a:endParaRPr lang="ru-RU" sz="70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800" dirty="0">
                          <a:effectLst/>
                          <a:latin typeface="Times New Roman"/>
                          <a:ea typeface="Times New Roman"/>
                          <a:cs typeface="Times New Roman"/>
                        </a:rPr>
                        <a:t> </a:t>
                      </a:r>
                      <a:endParaRPr lang="ru-RU" sz="700" dirty="0">
                        <a:effectLst/>
                        <a:latin typeface="Calibri"/>
                        <a:ea typeface="Times New Roman"/>
                        <a:cs typeface="Times New Roman"/>
                      </a:endParaRPr>
                    </a:p>
                  </a:txBody>
                  <a:tcPr marL="18550" marR="18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558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166406463"/>
              </p:ext>
            </p:extLst>
          </p:nvPr>
        </p:nvGraphicFramePr>
        <p:xfrm>
          <a:off x="234133" y="108223"/>
          <a:ext cx="9723264" cy="7226832"/>
        </p:xfrm>
        <a:graphic>
          <a:graphicData uri="http://schemas.openxmlformats.org/drawingml/2006/table">
            <a:tbl>
              <a:tblPr firstRow="1" firstCol="1" bandRow="1"/>
              <a:tblGrid>
                <a:gridCol w="287286"/>
                <a:gridCol w="4323409"/>
                <a:gridCol w="3960441"/>
                <a:gridCol w="1152128"/>
              </a:tblGrid>
              <a:tr h="525780">
                <a:tc gridSpan="4">
                  <a:txBody>
                    <a:bodyPr/>
                    <a:lstStyle/>
                    <a:p>
                      <a:pPr>
                        <a:lnSpc>
                          <a:spcPct val="115000"/>
                        </a:lnSpc>
                        <a:spcAft>
                          <a:spcPts val="0"/>
                        </a:spcAft>
                      </a:pPr>
                      <a:r>
                        <a:rPr lang="kk-KZ" sz="1000" b="1" dirty="0">
                          <a:effectLst/>
                          <a:latin typeface="Times New Roman"/>
                          <a:ea typeface="Times New Roman"/>
                          <a:cs typeface="Times New Roman"/>
                        </a:rPr>
                        <a:t> </a:t>
                      </a:r>
                      <a:endParaRPr lang="ru-RU" sz="1000" dirty="0">
                        <a:effectLst/>
                        <a:latin typeface="Calibri"/>
                        <a:ea typeface="Times New Roman"/>
                        <a:cs typeface="Times New Roman"/>
                      </a:endParaRPr>
                    </a:p>
                    <a:p>
                      <a:pPr algn="ctr">
                        <a:lnSpc>
                          <a:spcPct val="115000"/>
                        </a:lnSpc>
                        <a:spcAft>
                          <a:spcPts val="0"/>
                        </a:spcAft>
                      </a:pPr>
                      <a:r>
                        <a:rPr lang="kk-KZ" sz="1000" b="1" dirty="0">
                          <a:effectLst/>
                          <a:latin typeface="Times New Roman"/>
                          <a:ea typeface="Times New Roman"/>
                          <a:cs typeface="Times New Roman"/>
                        </a:rPr>
                        <a:t>4 Бөлім. Сынып жетекшілермен, мұғалімдермен және басқа да арнайы </a:t>
                      </a:r>
                      <a:endParaRPr lang="ru-RU" sz="1000" dirty="0">
                        <a:effectLst/>
                        <a:latin typeface="Calibri"/>
                        <a:ea typeface="Times New Roman"/>
                        <a:cs typeface="Times New Roman"/>
                      </a:endParaRPr>
                    </a:p>
                    <a:p>
                      <a:pPr algn="ctr">
                        <a:lnSpc>
                          <a:spcPct val="115000"/>
                        </a:lnSpc>
                        <a:spcAft>
                          <a:spcPts val="0"/>
                        </a:spcAft>
                      </a:pPr>
                      <a:r>
                        <a:rPr lang="kk-KZ" sz="1000" b="1" dirty="0">
                          <a:effectLst/>
                          <a:latin typeface="Times New Roman"/>
                          <a:ea typeface="Times New Roman"/>
                          <a:cs typeface="Times New Roman"/>
                        </a:rPr>
                        <a:t>мамандардың тығыз қарым-қатынасы</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39171">
                <a:tc>
                  <a:txBody>
                    <a:bodyPr/>
                    <a:lstStyle/>
                    <a:p>
                      <a:pPr>
                        <a:lnSpc>
                          <a:spcPct val="115000"/>
                        </a:lnSpc>
                        <a:spcAft>
                          <a:spcPts val="0"/>
                        </a:spcAft>
                      </a:pPr>
                      <a:r>
                        <a:rPr lang="kk-KZ" sz="1000" dirty="0">
                          <a:effectLst/>
                          <a:latin typeface="Times New Roman"/>
                          <a:ea typeface="Times New Roman"/>
                          <a:cs typeface="Times New Roman"/>
                        </a:rPr>
                        <a:t>1.</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Оқушылардың диагностикалық нәтижелерімен мұғалімдерді таныстыру.</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15 қыркүйекке дейін</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228">
                <a:tc>
                  <a:txBody>
                    <a:bodyPr/>
                    <a:lstStyle/>
                    <a:p>
                      <a:pPr>
                        <a:lnSpc>
                          <a:spcPct val="115000"/>
                        </a:lnSpc>
                        <a:spcAft>
                          <a:spcPts val="0"/>
                        </a:spcAft>
                      </a:pPr>
                      <a:r>
                        <a:rPr lang="kk-KZ" sz="1000" dirty="0">
                          <a:effectLst/>
                          <a:latin typeface="Times New Roman"/>
                          <a:ea typeface="Times New Roman"/>
                          <a:cs typeface="Times New Roman"/>
                        </a:rPr>
                        <a:t>2.</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Әкімшілік және сынып жетекшілер тарапынан ерекше білім алатын сабаққа қатысатын оқушыларды бақылап отыру.</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Оқу жылы барысында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14">
                <a:tc>
                  <a:txBody>
                    <a:bodyPr/>
                    <a:lstStyle/>
                    <a:p>
                      <a:pPr>
                        <a:lnSpc>
                          <a:spcPct val="115000"/>
                        </a:lnSpc>
                        <a:spcAft>
                          <a:spcPts val="0"/>
                        </a:spcAft>
                      </a:pPr>
                      <a:r>
                        <a:rPr lang="kk-KZ" sz="1000" dirty="0">
                          <a:effectLst/>
                          <a:latin typeface="Times New Roman"/>
                          <a:ea typeface="Times New Roman"/>
                          <a:cs typeface="Times New Roman"/>
                        </a:rPr>
                        <a:t>3.</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Балаларды жеке оқыту барысындағы мұғалімдердің ұсыныстары.</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Оқу жылы барысында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Ұсыныс бойынша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nSpc>
                          <a:spcPct val="115000"/>
                        </a:lnSpc>
                        <a:spcAft>
                          <a:spcPts val="0"/>
                        </a:spcAft>
                      </a:pPr>
                      <a:r>
                        <a:rPr lang="kk-KZ" sz="1000">
                          <a:effectLst/>
                          <a:latin typeface="Times New Roman"/>
                          <a:ea typeface="Times New Roman"/>
                          <a:cs typeface="Times New Roman"/>
                        </a:rPr>
                        <a:t>4.</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Сабаққа қатысу барысы.</a:t>
                      </a:r>
                      <a:endParaRPr lang="ru-RU" sz="1000" dirty="0">
                        <a:effectLst/>
                        <a:latin typeface="Calibri"/>
                        <a:ea typeface="Times New Roman"/>
                        <a:cs typeface="Times New Roman"/>
                      </a:endParaRPr>
                    </a:p>
                    <a:p>
                      <a:pPr>
                        <a:lnSpc>
                          <a:spcPct val="115000"/>
                        </a:lnSpc>
                        <a:spcAft>
                          <a:spcPts val="0"/>
                        </a:spcAft>
                      </a:pPr>
                      <a:r>
                        <a:rPr lang="kk-KZ" sz="1000" dirty="0">
                          <a:effectLst/>
                          <a:latin typeface="Times New Roman"/>
                          <a:ea typeface="Times New Roman"/>
                          <a:cs typeface="Times New Roman"/>
                        </a:rPr>
                        <a:t> </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Мекеменің жоспары бойынша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171">
                <a:tc>
                  <a:txBody>
                    <a:bodyPr/>
                    <a:lstStyle/>
                    <a:p>
                      <a:pPr>
                        <a:lnSpc>
                          <a:spcPct val="115000"/>
                        </a:lnSpc>
                        <a:spcAft>
                          <a:spcPts val="0"/>
                        </a:spcAft>
                      </a:pPr>
                      <a:r>
                        <a:rPr lang="kk-KZ" sz="1000" dirty="0">
                          <a:effectLst/>
                          <a:latin typeface="Times New Roman"/>
                          <a:ea typeface="Times New Roman"/>
                          <a:cs typeface="Times New Roman"/>
                        </a:rPr>
                        <a:t>5.</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Педагогикалық кеңестерге қатысу.</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Мекеменің  жоспары бойынша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14">
                <a:tc>
                  <a:txBody>
                    <a:bodyPr/>
                    <a:lstStyle/>
                    <a:p>
                      <a:pPr>
                        <a:lnSpc>
                          <a:spcPct val="115000"/>
                        </a:lnSpc>
                        <a:spcAft>
                          <a:spcPts val="0"/>
                        </a:spcAft>
                      </a:pPr>
                      <a:r>
                        <a:rPr lang="kk-KZ" sz="1000" dirty="0">
                          <a:effectLst/>
                          <a:latin typeface="Times New Roman"/>
                          <a:ea typeface="Times New Roman"/>
                          <a:cs typeface="Times New Roman"/>
                        </a:rPr>
                        <a:t>6.</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ППҚКөткізу жұмысы.</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Оқу жылы барысында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Ұсыныс бойынша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14">
                <a:tc>
                  <a:txBody>
                    <a:bodyPr/>
                    <a:lstStyle/>
                    <a:p>
                      <a:pPr>
                        <a:lnSpc>
                          <a:spcPct val="115000"/>
                        </a:lnSpc>
                        <a:spcAft>
                          <a:spcPts val="0"/>
                        </a:spcAft>
                      </a:pPr>
                      <a:r>
                        <a:rPr lang="kk-KZ" sz="1000" dirty="0">
                          <a:effectLst/>
                          <a:latin typeface="Times New Roman"/>
                          <a:ea typeface="Times New Roman"/>
                          <a:cs typeface="Times New Roman"/>
                        </a:rPr>
                        <a:t>7.</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Педагог-психологтармен бірлесе жұмыс жасау.</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Оқу жылы барысында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14">
                <a:tc>
                  <a:txBody>
                    <a:bodyPr/>
                    <a:lstStyle/>
                    <a:p>
                      <a:pPr>
                        <a:lnSpc>
                          <a:spcPct val="115000"/>
                        </a:lnSpc>
                        <a:spcAft>
                          <a:spcPts val="0"/>
                        </a:spcAft>
                      </a:pPr>
                      <a:r>
                        <a:rPr lang="kk-KZ" sz="1000" dirty="0">
                          <a:effectLst/>
                          <a:latin typeface="Times New Roman"/>
                          <a:ea typeface="Times New Roman"/>
                          <a:cs typeface="Times New Roman"/>
                        </a:rPr>
                        <a:t>8.</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Логопедпен бірлесе жұмыс жасау.</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Оқу жылы барысында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171">
                <a:tc>
                  <a:txBody>
                    <a:bodyPr/>
                    <a:lstStyle/>
                    <a:p>
                      <a:pPr>
                        <a:lnSpc>
                          <a:spcPct val="115000"/>
                        </a:lnSpc>
                        <a:spcAft>
                          <a:spcPts val="0"/>
                        </a:spcAft>
                      </a:pPr>
                      <a:r>
                        <a:rPr lang="kk-KZ" sz="1000" dirty="0">
                          <a:effectLst/>
                          <a:latin typeface="Times New Roman"/>
                          <a:ea typeface="Times New Roman"/>
                          <a:cs typeface="Times New Roman"/>
                        </a:rPr>
                        <a:t>9.</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Мектептегі медицина қызметкерлерімен бірлесе жұмыс жасау.</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Оқу жылы барысында</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818">
                <a:tc>
                  <a:txBody>
                    <a:bodyPr/>
                    <a:lstStyle/>
                    <a:p>
                      <a:pPr>
                        <a:lnSpc>
                          <a:spcPct val="115000"/>
                        </a:lnSpc>
                        <a:spcAft>
                          <a:spcPts val="0"/>
                        </a:spcAft>
                      </a:pPr>
                      <a:r>
                        <a:rPr lang="kk-KZ" sz="1000" dirty="0">
                          <a:effectLst/>
                          <a:latin typeface="Times New Roman"/>
                          <a:ea typeface="Times New Roman"/>
                          <a:cs typeface="Times New Roman"/>
                        </a:rPr>
                        <a:t>10.</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Бастауыш сынып мұғалімдерімен бірлесе отырып әдістемелік жұмыс жасау.</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Оқу жылы барысында</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125">
                <a:tc>
                  <a:txBody>
                    <a:bodyPr/>
                    <a:lstStyle/>
                    <a:p>
                      <a:pPr>
                        <a:lnSpc>
                          <a:spcPct val="115000"/>
                        </a:lnSpc>
                        <a:spcAft>
                          <a:spcPts val="0"/>
                        </a:spcAft>
                      </a:pPr>
                      <a:r>
                        <a:rPr lang="kk-KZ" sz="1000" dirty="0">
                          <a:effectLst/>
                          <a:latin typeface="Times New Roman"/>
                          <a:ea typeface="Times New Roman"/>
                          <a:cs typeface="Times New Roman"/>
                        </a:rPr>
                        <a:t>11.</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Қалалық арнайы мамандармен (педагог-дефектологтармен) бірлесе отырып, әдістемелік жұмыс жасау.</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Оқу жылы барысында</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ҚББ жоспары бойынша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221">
                <a:tc gridSpan="4">
                  <a:txBody>
                    <a:bodyPr/>
                    <a:lstStyle/>
                    <a:p>
                      <a:pPr algn="ctr">
                        <a:lnSpc>
                          <a:spcPct val="115000"/>
                        </a:lnSpc>
                        <a:spcAft>
                          <a:spcPts val="0"/>
                        </a:spcAft>
                      </a:pPr>
                      <a:r>
                        <a:rPr lang="kk-KZ" sz="1000" b="1" dirty="0">
                          <a:effectLst/>
                          <a:latin typeface="Times New Roman"/>
                          <a:ea typeface="Times New Roman"/>
                          <a:cs typeface="Times New Roman"/>
                        </a:rPr>
                        <a:t>5 Бөлім. Арнайы сабақтарды насихаттау</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678342">
                <a:tc>
                  <a:txBody>
                    <a:bodyPr/>
                    <a:lstStyle/>
                    <a:p>
                      <a:pPr>
                        <a:lnSpc>
                          <a:spcPct val="115000"/>
                        </a:lnSpc>
                        <a:spcAft>
                          <a:spcPts val="0"/>
                        </a:spcAft>
                      </a:pPr>
                      <a:r>
                        <a:rPr lang="kk-KZ" sz="1000" dirty="0">
                          <a:effectLst/>
                          <a:latin typeface="Times New Roman"/>
                          <a:ea typeface="Times New Roman"/>
                          <a:cs typeface="Times New Roman"/>
                        </a:rPr>
                        <a:t>1.</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Мектеп мұғалімдерімен әдістемелік бірлесе жұмыс жасау барысында мына тақырып бойынша «Инклюзивті білім берудің маңыздылығы мен мақсаты» туралы баяндама жасау.</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Мекеменің жоспары бойынша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14">
                <a:tc>
                  <a:txBody>
                    <a:bodyPr/>
                    <a:lstStyle/>
                    <a:p>
                      <a:pPr>
                        <a:lnSpc>
                          <a:spcPct val="115000"/>
                        </a:lnSpc>
                        <a:spcAft>
                          <a:spcPts val="0"/>
                        </a:spcAft>
                      </a:pPr>
                      <a:r>
                        <a:rPr lang="kk-KZ" sz="1000" dirty="0">
                          <a:effectLst/>
                          <a:latin typeface="Times New Roman"/>
                          <a:ea typeface="Times New Roman"/>
                          <a:cs typeface="Times New Roman"/>
                        </a:rPr>
                        <a:t>2.</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Ата-аналардың балалармен үйде жұмыс жасауын ұсыну жұмыстары.</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Оқу жылы барысында</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Үндеу бойынша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14">
                <a:tc>
                  <a:txBody>
                    <a:bodyPr/>
                    <a:lstStyle/>
                    <a:p>
                      <a:pPr>
                        <a:lnSpc>
                          <a:spcPct val="115000"/>
                        </a:lnSpc>
                        <a:spcAft>
                          <a:spcPts val="0"/>
                        </a:spcAft>
                      </a:pPr>
                      <a:r>
                        <a:rPr lang="kk-KZ" sz="1000" dirty="0">
                          <a:effectLst/>
                          <a:latin typeface="Times New Roman"/>
                          <a:ea typeface="Times New Roman"/>
                          <a:cs typeface="Times New Roman"/>
                        </a:rPr>
                        <a:t>3.</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Арнайы сұрақтар бойынша ата-аналармен кеңес алмасу.</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Оқу жылы барысында</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Үндеу бойынша </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nSpc>
                          <a:spcPct val="115000"/>
                        </a:lnSpc>
                        <a:spcAft>
                          <a:spcPts val="0"/>
                        </a:spcAft>
                      </a:pPr>
                      <a:r>
                        <a:rPr lang="kk-KZ" sz="1000" dirty="0">
                          <a:effectLst/>
                          <a:latin typeface="Times New Roman"/>
                          <a:ea typeface="Times New Roman"/>
                          <a:cs typeface="Times New Roman"/>
                        </a:rPr>
                        <a:t>4.</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Сыныптық және жалпы мектепішілік ата-аналар жиналысын өткізу.</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Оқу жылы барысында</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Әкімшілік ұсынысы бойынша</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gridSpan="4">
                  <a:txBody>
                    <a:bodyPr/>
                    <a:lstStyle/>
                    <a:p>
                      <a:pPr>
                        <a:lnSpc>
                          <a:spcPct val="115000"/>
                        </a:lnSpc>
                        <a:spcAft>
                          <a:spcPts val="0"/>
                        </a:spcAft>
                      </a:pPr>
                      <a:r>
                        <a:rPr lang="kk-KZ" sz="1000" b="1" dirty="0">
                          <a:effectLst/>
                          <a:latin typeface="Times New Roman"/>
                          <a:ea typeface="Times New Roman"/>
                          <a:cs typeface="Times New Roman"/>
                        </a:rPr>
                        <a:t> </a:t>
                      </a:r>
                      <a:endParaRPr lang="ru-RU" sz="1000" dirty="0">
                        <a:effectLst/>
                        <a:latin typeface="Calibri"/>
                        <a:ea typeface="Times New Roman"/>
                        <a:cs typeface="Times New Roman"/>
                      </a:endParaRPr>
                    </a:p>
                    <a:p>
                      <a:pPr algn="ctr">
                        <a:lnSpc>
                          <a:spcPct val="115000"/>
                        </a:lnSpc>
                        <a:spcAft>
                          <a:spcPts val="0"/>
                        </a:spcAft>
                      </a:pPr>
                      <a:r>
                        <a:rPr lang="kk-KZ" sz="1000" b="1" dirty="0">
                          <a:effectLst/>
                          <a:latin typeface="Times New Roman"/>
                          <a:ea typeface="Times New Roman"/>
                          <a:cs typeface="Times New Roman"/>
                        </a:rPr>
                        <a:t>6 Бөлім. Өздігінен білім алу және біліктілігін арттыру</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26114">
                <a:tc>
                  <a:txBody>
                    <a:bodyPr/>
                    <a:lstStyle/>
                    <a:p>
                      <a:pPr>
                        <a:lnSpc>
                          <a:spcPct val="115000"/>
                        </a:lnSpc>
                        <a:spcAft>
                          <a:spcPts val="0"/>
                        </a:spcAft>
                      </a:pPr>
                      <a:r>
                        <a:rPr lang="kk-KZ" sz="1000" dirty="0">
                          <a:effectLst/>
                          <a:latin typeface="Times New Roman"/>
                          <a:ea typeface="Times New Roman"/>
                          <a:cs typeface="Times New Roman"/>
                        </a:rPr>
                        <a:t>1.</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Арнайы әдебиеттерден жаңа оқу жүйесін үйрету.</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Оқу жылы барысында</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nSpc>
                          <a:spcPct val="115000"/>
                        </a:lnSpc>
                        <a:spcAft>
                          <a:spcPts val="0"/>
                        </a:spcAft>
                      </a:pPr>
                      <a:r>
                        <a:rPr lang="kk-KZ" sz="1000" dirty="0">
                          <a:effectLst/>
                          <a:latin typeface="Times New Roman"/>
                          <a:ea typeface="Times New Roman"/>
                          <a:cs typeface="Times New Roman"/>
                        </a:rPr>
                        <a:t>2.</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Қалалық дефектолог мұғалімдермен бірлесе отырып әдәстемелік және семинарлар өткізу.</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Оқу жылы барысында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228">
                <a:tc>
                  <a:txBody>
                    <a:bodyPr/>
                    <a:lstStyle/>
                    <a:p>
                      <a:pPr>
                        <a:lnSpc>
                          <a:spcPct val="115000"/>
                        </a:lnSpc>
                        <a:spcAft>
                          <a:spcPts val="0"/>
                        </a:spcAft>
                      </a:pPr>
                      <a:r>
                        <a:rPr lang="kk-KZ" sz="1000" dirty="0">
                          <a:effectLst/>
                          <a:latin typeface="Times New Roman"/>
                          <a:ea typeface="Times New Roman"/>
                          <a:cs typeface="Times New Roman"/>
                        </a:rPr>
                        <a:t>3.</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Қалалық арнайы мамандармен (педагог-дефектолог) оқу тәжірибесін, сабаққа қатысуын және сабаққа талдау жасауын анықтау.</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Оқу жылы барысында, демалыс уақыттарда</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 </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699">
                <a:tc>
                  <a:txBody>
                    <a:bodyPr/>
                    <a:lstStyle/>
                    <a:p>
                      <a:pPr>
                        <a:lnSpc>
                          <a:spcPct val="115000"/>
                        </a:lnSpc>
                        <a:spcAft>
                          <a:spcPts val="0"/>
                        </a:spcAft>
                      </a:pPr>
                      <a:r>
                        <a:rPr lang="kk-KZ" sz="1000" dirty="0">
                          <a:effectLst/>
                          <a:latin typeface="Times New Roman"/>
                          <a:ea typeface="Times New Roman"/>
                          <a:cs typeface="Times New Roman"/>
                        </a:rPr>
                        <a:t>4.</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Аттестацияға дайындалу.</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effectLst/>
                          <a:latin typeface="Times New Roman"/>
                          <a:ea typeface="Times New Roman"/>
                          <a:cs typeface="Times New Roman"/>
                        </a:rPr>
                        <a:t> </a:t>
                      </a:r>
                      <a:endParaRPr lang="ru-RU" sz="100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effectLst/>
                          <a:latin typeface="Times New Roman"/>
                          <a:ea typeface="Times New Roman"/>
                          <a:cs typeface="Times New Roman"/>
                        </a:rPr>
                        <a:t>Мерзімі келгенде</a:t>
                      </a:r>
                      <a:endParaRPr lang="ru-RU" sz="1000" dirty="0">
                        <a:effectLst/>
                        <a:latin typeface="Calibri"/>
                        <a:ea typeface="Times New Roman"/>
                        <a:cs typeface="Times New Roman"/>
                      </a:endParaRPr>
                    </a:p>
                  </a:txBody>
                  <a:tcPr marL="22930" marR="22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691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332194093"/>
              </p:ext>
            </p:extLst>
          </p:nvPr>
        </p:nvGraphicFramePr>
        <p:xfrm>
          <a:off x="810196" y="654212"/>
          <a:ext cx="8640959" cy="4968548"/>
        </p:xfrm>
        <a:graphic>
          <a:graphicData uri="http://schemas.openxmlformats.org/drawingml/2006/table">
            <a:tbl>
              <a:tblPr firstRow="1" firstCol="1" bandRow="1"/>
              <a:tblGrid>
                <a:gridCol w="531088"/>
                <a:gridCol w="4692523"/>
                <a:gridCol w="1826901"/>
                <a:gridCol w="1590447"/>
              </a:tblGrid>
              <a:tr h="903372">
                <a:tc gridSpan="4">
                  <a:txBody>
                    <a:bodyPr/>
                    <a:lstStyle/>
                    <a:p>
                      <a:pPr>
                        <a:lnSpc>
                          <a:spcPct val="115000"/>
                        </a:lnSpc>
                        <a:spcAft>
                          <a:spcPts val="0"/>
                        </a:spcAft>
                      </a:pPr>
                      <a:r>
                        <a:rPr lang="kk-KZ" sz="1400" b="1" dirty="0">
                          <a:effectLst/>
                          <a:latin typeface="Times New Roman"/>
                          <a:ea typeface="Times New Roman"/>
                          <a:cs typeface="Times New Roman"/>
                        </a:rPr>
                        <a:t> </a:t>
                      </a:r>
                      <a:endParaRPr lang="ru-RU" sz="1100" dirty="0">
                        <a:effectLst/>
                        <a:latin typeface="Calibri"/>
                        <a:ea typeface="Times New Roman"/>
                        <a:cs typeface="Times New Roman"/>
                      </a:endParaRPr>
                    </a:p>
                    <a:p>
                      <a:pPr algn="ctr">
                        <a:lnSpc>
                          <a:spcPct val="115000"/>
                        </a:lnSpc>
                        <a:spcAft>
                          <a:spcPts val="0"/>
                        </a:spcAft>
                      </a:pPr>
                      <a:r>
                        <a:rPr lang="kk-KZ" sz="1400" b="1" dirty="0">
                          <a:effectLst/>
                          <a:latin typeface="Times New Roman"/>
                          <a:ea typeface="Times New Roman"/>
                          <a:cs typeface="Times New Roman"/>
                        </a:rPr>
                        <a:t>7 Бөлім. Кабинетті жабдықтау</a:t>
                      </a:r>
                      <a:endParaRPr lang="ru-RU"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903372">
                <a:tc>
                  <a:txBody>
                    <a:bodyPr/>
                    <a:lstStyle/>
                    <a:p>
                      <a:pPr>
                        <a:lnSpc>
                          <a:spcPct val="115000"/>
                        </a:lnSpc>
                        <a:spcAft>
                          <a:spcPts val="0"/>
                        </a:spcAft>
                      </a:pPr>
                      <a:r>
                        <a:rPr lang="kk-KZ" sz="1400">
                          <a:effectLst/>
                          <a:latin typeface="Times New Roman"/>
                          <a:ea typeface="Times New Roman"/>
                          <a:cs typeface="Times New Roman"/>
                        </a:rPr>
                        <a:t>1.</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Коррекциялық ойындық материалдарын жүйелендіру.</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Оқу жылы барысында</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 </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372">
                <a:tc>
                  <a:txBody>
                    <a:bodyPr/>
                    <a:lstStyle/>
                    <a:p>
                      <a:pPr>
                        <a:lnSpc>
                          <a:spcPct val="115000"/>
                        </a:lnSpc>
                        <a:spcAft>
                          <a:spcPts val="0"/>
                        </a:spcAft>
                      </a:pPr>
                      <a:r>
                        <a:rPr lang="kk-KZ" sz="1400">
                          <a:effectLst/>
                          <a:latin typeface="Times New Roman"/>
                          <a:ea typeface="Times New Roman"/>
                          <a:cs typeface="Times New Roman"/>
                        </a:rPr>
                        <a:t>2.</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Буындық кестелерді жаңарту.</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Оқу жылы барысында</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 </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372">
                <a:tc>
                  <a:txBody>
                    <a:bodyPr/>
                    <a:lstStyle/>
                    <a:p>
                      <a:pPr>
                        <a:lnSpc>
                          <a:spcPct val="115000"/>
                        </a:lnSpc>
                        <a:spcAft>
                          <a:spcPts val="0"/>
                        </a:spcAft>
                      </a:pPr>
                      <a:r>
                        <a:rPr lang="kk-KZ" sz="1400">
                          <a:effectLst/>
                          <a:latin typeface="Times New Roman"/>
                          <a:ea typeface="Times New Roman"/>
                          <a:cs typeface="Times New Roman"/>
                        </a:rPr>
                        <a:t>3.</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Әріп элементтермен жұмыс жасау материалдарды дайындау.</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Оқу жылы барысында</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 </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5060">
                <a:tc>
                  <a:txBody>
                    <a:bodyPr/>
                    <a:lstStyle/>
                    <a:p>
                      <a:pPr>
                        <a:lnSpc>
                          <a:spcPct val="115000"/>
                        </a:lnSpc>
                        <a:spcAft>
                          <a:spcPts val="0"/>
                        </a:spcAft>
                      </a:pPr>
                      <a:r>
                        <a:rPr lang="kk-KZ" sz="1400">
                          <a:effectLst/>
                          <a:latin typeface="Times New Roman"/>
                          <a:ea typeface="Times New Roman"/>
                          <a:cs typeface="Times New Roman"/>
                        </a:rPr>
                        <a:t>4.</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Танымдық әрекеттерді: ойлау, зейін, есте сақтау қабілеттерін арттыратын материалдарды дайындау.</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effectLst/>
                          <a:latin typeface="Times New Roman"/>
                          <a:ea typeface="Times New Roman"/>
                          <a:cs typeface="Times New Roman"/>
                        </a:rPr>
                        <a:t>Оқу жылы барысында</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effectLst/>
                          <a:latin typeface="Times New Roman"/>
                          <a:ea typeface="Times New Roman"/>
                          <a:cs typeface="Times New Roman"/>
                        </a:rPr>
                        <a:t> </a:t>
                      </a:r>
                      <a:endParaRPr lang="ru-RU"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422525" y="2984609"/>
            <a:ext cx="768127" cy="30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pPr defTabSz="914239" fontAlgn="base">
              <a:spcBef>
                <a:spcPct val="0"/>
              </a:spcBef>
              <a:spcAft>
                <a:spcPct val="0"/>
              </a:spcAft>
            </a:pPr>
            <a:r>
              <a:rPr lang="kk-KZ" sz="1400" b="1" dirty="0">
                <a:latin typeface="Times New Roman" pitchFamily="18" charset="0"/>
                <a:ea typeface="Times New Roman" pitchFamily="18" charset="0"/>
                <a:cs typeface="Times New Roman" pitchFamily="18" charset="0"/>
              </a:rPr>
              <a:t>             </a:t>
            </a:r>
            <a:endParaRPr lang="kk-KZ" sz="1800" dirty="0">
              <a:latin typeface="Arial" pitchFamily="34" charset="0"/>
              <a:cs typeface="Arial" pitchFamily="34" charset="0"/>
            </a:endParaRPr>
          </a:p>
        </p:txBody>
      </p:sp>
    </p:spTree>
    <p:extLst>
      <p:ext uri="{BB962C8B-B14F-4D97-AF65-F5344CB8AC3E}">
        <p14:creationId xmlns:p14="http://schemas.microsoft.com/office/powerpoint/2010/main" val="366749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547860" y="2810675"/>
            <a:ext cx="3832635" cy="2031277"/>
          </a:xfrm>
          <a:prstGeom prst="rect">
            <a:avLst/>
          </a:prstGeom>
        </p:spPr>
        <p:txBody>
          <a:bodyPr wrap="square" lIns="91392" tIns="45696" rIns="91392" bIns="45696">
            <a:spAutoFit/>
          </a:bodyPr>
          <a:lstStyle/>
          <a:p>
            <a:pPr>
              <a:buFont typeface="Wingdings" panose="05000000000000000000" pitchFamily="2" charset="2"/>
              <a:buChar char="ü"/>
            </a:pPr>
            <a:r>
              <a:rPr lang="ru-RU" sz="1800" dirty="0">
                <a:solidFill>
                  <a:srgbClr val="002060"/>
                </a:solidFill>
                <a:latin typeface="Times New Roman" panose="02020603050405020304" pitchFamily="18" charset="0"/>
                <a:cs typeface="Times New Roman" panose="02020603050405020304" pitchFamily="18" charset="0"/>
              </a:rPr>
              <a:t>"</a:t>
            </a:r>
            <a:r>
              <a:rPr lang="ru-RU" sz="1800" dirty="0" err="1">
                <a:solidFill>
                  <a:srgbClr val="002060"/>
                </a:solidFill>
                <a:latin typeface="Times New Roman" panose="02020603050405020304" pitchFamily="18" charset="0"/>
                <a:cs typeface="Times New Roman" panose="02020603050405020304" pitchFamily="18" charset="0"/>
              </a:rPr>
              <a:t>Қазақстан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Республикасының</a:t>
            </a:r>
            <a:r>
              <a:rPr lang="ru-RU" sz="1800" dirty="0">
                <a:solidFill>
                  <a:srgbClr val="002060"/>
                </a:solidFill>
                <a:latin typeface="Times New Roman" panose="02020603050405020304" pitchFamily="18" charset="0"/>
                <a:cs typeface="Times New Roman" panose="02020603050405020304" pitchFamily="18" charset="0"/>
              </a:rPr>
              <a:t> 2002 </a:t>
            </a:r>
            <a:r>
              <a:rPr lang="ru-RU" sz="1800" dirty="0" err="1">
                <a:solidFill>
                  <a:srgbClr val="002060"/>
                </a:solidFill>
                <a:latin typeface="Times New Roman" panose="02020603050405020304" pitchFamily="18" charset="0"/>
                <a:cs typeface="Times New Roman" panose="02020603050405020304" pitchFamily="18" charset="0"/>
              </a:rPr>
              <a:t>жылғы</a:t>
            </a:r>
            <a:r>
              <a:rPr lang="ru-RU" sz="1800" dirty="0">
                <a:solidFill>
                  <a:srgbClr val="002060"/>
                </a:solidFill>
                <a:latin typeface="Times New Roman" panose="02020603050405020304" pitchFamily="18" charset="0"/>
                <a:cs typeface="Times New Roman" panose="02020603050405020304" pitchFamily="18" charset="0"/>
              </a:rPr>
              <a:t> 11 </a:t>
            </a:r>
            <a:r>
              <a:rPr lang="ru-RU" sz="1800" dirty="0" err="1">
                <a:solidFill>
                  <a:srgbClr val="002060"/>
                </a:solidFill>
                <a:latin typeface="Times New Roman" panose="02020603050405020304" pitchFamily="18" charset="0"/>
                <a:cs typeface="Times New Roman" panose="02020603050405020304" pitchFamily="18" charset="0"/>
              </a:rPr>
              <a:t>шілдедегі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мүмкіндігі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шектеулі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балаларды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әлеуметтік</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және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медициналық-педагогикалық</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түзеу</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арқылы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қолдау</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туралы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Заңы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Қазақстан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Республикасының</a:t>
            </a:r>
            <a:r>
              <a:rPr lang="ru-RU" sz="1800" dirty="0">
                <a:solidFill>
                  <a:srgbClr val="002060"/>
                </a:solidFill>
                <a:latin typeface="Times New Roman" panose="02020603050405020304" pitchFamily="18" charset="0"/>
                <a:cs typeface="Times New Roman" panose="02020603050405020304" pitchFamily="18" charset="0"/>
              </a:rPr>
              <a:t> 2002 </a:t>
            </a:r>
            <a:r>
              <a:rPr lang="ru-RU" sz="1800" dirty="0" err="1">
                <a:solidFill>
                  <a:srgbClr val="002060"/>
                </a:solidFill>
                <a:latin typeface="Times New Roman" panose="02020603050405020304" pitchFamily="18" charset="0"/>
                <a:cs typeface="Times New Roman" panose="02020603050405020304" pitchFamily="18" charset="0"/>
              </a:rPr>
              <a:t>жылғы</a:t>
            </a:r>
            <a:r>
              <a:rPr lang="ru-RU" sz="1800" dirty="0">
                <a:solidFill>
                  <a:srgbClr val="002060"/>
                </a:solidFill>
                <a:latin typeface="Times New Roman" panose="02020603050405020304" pitchFamily="18" charset="0"/>
                <a:cs typeface="Times New Roman" panose="02020603050405020304" pitchFamily="18" charset="0"/>
              </a:rPr>
              <a:t> 11 </a:t>
            </a:r>
            <a:r>
              <a:rPr lang="ru-RU" sz="1800" dirty="0" err="1">
                <a:solidFill>
                  <a:srgbClr val="002060"/>
                </a:solidFill>
                <a:latin typeface="Times New Roman" panose="02020603050405020304" pitchFamily="18" charset="0"/>
                <a:cs typeface="Times New Roman" panose="02020603050405020304" pitchFamily="18" charset="0"/>
              </a:rPr>
              <a:t>шілдедегі</a:t>
            </a:r>
            <a:r>
              <a:rPr lang="ru-RU" sz="1800" dirty="0">
                <a:solidFill>
                  <a:srgbClr val="002060"/>
                </a:solidFill>
                <a:latin typeface="Times New Roman" panose="02020603050405020304" pitchFamily="18" charset="0"/>
                <a:cs typeface="Times New Roman" panose="02020603050405020304" pitchFamily="18" charset="0"/>
              </a:rPr>
              <a:t> №343 </a:t>
            </a:r>
            <a:r>
              <a:rPr lang="ru-RU" sz="1800" dirty="0" err="1">
                <a:solidFill>
                  <a:srgbClr val="002060"/>
                </a:solidFill>
                <a:latin typeface="Times New Roman" panose="02020603050405020304" pitchFamily="18" charset="0"/>
                <a:cs typeface="Times New Roman" panose="02020603050405020304" pitchFamily="18" charset="0"/>
              </a:rPr>
              <a:t>Заңы</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542308" y="3276575"/>
            <a:ext cx="3740191" cy="1477311"/>
          </a:xfrm>
          <a:prstGeom prst="rect">
            <a:avLst/>
          </a:prstGeom>
        </p:spPr>
        <p:txBody>
          <a:bodyPr wrap="square" lIns="91392" tIns="45696" rIns="91392" bIns="45696">
            <a:spAutoFit/>
          </a:bodyPr>
          <a:lstStyle/>
          <a:p>
            <a:pPr marL="250499" indent="-250499">
              <a:buFont typeface="Wingdings" panose="05000000000000000000" pitchFamily="2" charset="2"/>
              <a:buChar char="ü"/>
            </a:pPr>
            <a:r>
              <a:rPr lang="ru-RU" sz="1800" dirty="0">
                <a:solidFill>
                  <a:srgbClr val="002060"/>
                </a:solidFill>
                <a:latin typeface="Times New Roman" panose="02020603050405020304" pitchFamily="18" charset="0"/>
                <a:cs typeface="Times New Roman" panose="02020603050405020304" pitchFamily="18" charset="0"/>
              </a:rPr>
              <a:t>"</a:t>
            </a:r>
            <a:r>
              <a:rPr lang="ru-RU" sz="1800" dirty="0" err="1">
                <a:solidFill>
                  <a:srgbClr val="002060"/>
                </a:solidFill>
                <a:latin typeface="Times New Roman" panose="02020603050405020304" pitchFamily="18" charset="0"/>
                <a:cs typeface="Times New Roman" panose="02020603050405020304" pitchFamily="18" charset="0"/>
              </a:rPr>
              <a:t>Қазақстан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Республикасындағы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Баланың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құқықтары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туралы</a:t>
            </a:r>
            <a:r>
              <a:rPr lang="ru-RU" sz="1800" dirty="0">
                <a:solidFill>
                  <a:srgbClr val="002060"/>
                </a:solidFill>
                <a:latin typeface="Times New Roman" panose="02020603050405020304" pitchFamily="18" charset="0"/>
                <a:cs typeface="Times New Roman" panose="02020603050405020304" pitchFamily="18" charset="0"/>
              </a:rPr>
              <a:t>" 2002 </a:t>
            </a:r>
            <a:r>
              <a:rPr lang="ru-RU" sz="1800" dirty="0" err="1">
                <a:solidFill>
                  <a:srgbClr val="002060"/>
                </a:solidFill>
                <a:latin typeface="Times New Roman" panose="02020603050405020304" pitchFamily="18" charset="0"/>
                <a:cs typeface="Times New Roman" panose="02020603050405020304" pitchFamily="18" charset="0"/>
              </a:rPr>
              <a:t>жылғы</a:t>
            </a:r>
            <a:r>
              <a:rPr lang="ru-RU" sz="1800" dirty="0">
                <a:solidFill>
                  <a:srgbClr val="002060"/>
                </a:solidFill>
                <a:latin typeface="Times New Roman" panose="02020603050405020304" pitchFamily="18" charset="0"/>
                <a:cs typeface="Times New Roman" panose="02020603050405020304" pitchFamily="18" charset="0"/>
              </a:rPr>
              <a:t> 8 </a:t>
            </a:r>
            <a:r>
              <a:rPr lang="ru-RU" sz="1800" dirty="0" err="1">
                <a:solidFill>
                  <a:srgbClr val="002060"/>
                </a:solidFill>
                <a:latin typeface="Times New Roman" panose="02020603050405020304" pitchFamily="18" charset="0"/>
                <a:cs typeface="Times New Roman" panose="02020603050405020304" pitchFamily="18" charset="0"/>
              </a:rPr>
              <a:t>тамыздағы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Қазақстан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Республикасының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Заңы</a:t>
            </a:r>
            <a:r>
              <a:rPr lang="ru-RU" sz="1800" dirty="0">
                <a:solidFill>
                  <a:srgbClr val="002060"/>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954212" y="5436815"/>
            <a:ext cx="3307958" cy="2031277"/>
          </a:xfrm>
          <a:prstGeom prst="rect">
            <a:avLst/>
          </a:prstGeom>
        </p:spPr>
        <p:txBody>
          <a:bodyPr wrap="square" lIns="91392" tIns="45696" rIns="91392" bIns="45696">
            <a:spAutoFit/>
          </a:bodyPr>
          <a:lstStyle/>
          <a:p>
            <a:pPr marL="250499" indent="-250499">
              <a:buFont typeface="Wingdings" panose="05000000000000000000" pitchFamily="2" charset="2"/>
              <a:buChar char="ü"/>
            </a:pPr>
            <a:r>
              <a:rPr lang="ru-RU" sz="1800" dirty="0">
                <a:solidFill>
                  <a:srgbClr val="002060"/>
                </a:solidFill>
                <a:latin typeface="Times New Roman" panose="02020603050405020304" pitchFamily="18" charset="0"/>
                <a:cs typeface="Times New Roman" panose="02020603050405020304" pitchFamily="18" charset="0"/>
              </a:rPr>
              <a:t>"</a:t>
            </a:r>
            <a:r>
              <a:rPr lang="ru-RU" sz="1800" dirty="0" err="1">
                <a:solidFill>
                  <a:srgbClr val="002060"/>
                </a:solidFill>
                <a:latin typeface="Times New Roman" panose="02020603050405020304" pitchFamily="18" charset="0"/>
                <a:cs typeface="Times New Roman" panose="02020603050405020304" pitchFamily="18" charset="0"/>
              </a:rPr>
              <a:t>Қазақстан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Республикасында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мүгедектерді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әлеуметтік</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қорғау</a:t>
            </a:r>
            <a:r>
              <a:rPr lang="ru-RU" sz="1800" dirty="0">
                <a:solidFill>
                  <a:srgbClr val="002060"/>
                </a:solidFill>
                <a:latin typeface="Times New Roman" panose="02020603050405020304" pitchFamily="18" charset="0"/>
                <a:cs typeface="Times New Roman" panose="02020603050405020304" pitchFamily="18" charset="0"/>
              </a:rPr>
              <a:t> туралы"2005 </a:t>
            </a:r>
            <a:r>
              <a:rPr lang="ru-RU" sz="1800" dirty="0" err="1">
                <a:solidFill>
                  <a:srgbClr val="002060"/>
                </a:solidFill>
                <a:latin typeface="Times New Roman" panose="02020603050405020304" pitchFamily="18" charset="0"/>
                <a:cs typeface="Times New Roman" panose="02020603050405020304" pitchFamily="18" charset="0"/>
              </a:rPr>
              <a:t>жылғы</a:t>
            </a:r>
            <a:r>
              <a:rPr lang="ru-RU" sz="1800" dirty="0">
                <a:solidFill>
                  <a:srgbClr val="002060"/>
                </a:solidFill>
                <a:latin typeface="Times New Roman" panose="02020603050405020304" pitchFamily="18" charset="0"/>
                <a:cs typeface="Times New Roman" panose="02020603050405020304" pitchFamily="18" charset="0"/>
              </a:rPr>
              <a:t> 13 </a:t>
            </a:r>
            <a:r>
              <a:rPr lang="ru-RU" sz="1800" dirty="0" err="1">
                <a:solidFill>
                  <a:srgbClr val="002060"/>
                </a:solidFill>
                <a:latin typeface="Times New Roman" panose="02020603050405020304" pitchFamily="18" charset="0"/>
                <a:cs typeface="Times New Roman" panose="02020603050405020304" pitchFamily="18" charset="0"/>
              </a:rPr>
              <a:t>сәуірдегі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Қазақстан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Республикасының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Заңы</a:t>
            </a:r>
            <a:r>
              <a:rPr lang="ru-RU" sz="1800" dirty="0">
                <a:solidFill>
                  <a:srgbClr val="002060"/>
                </a:solidFill>
                <a:latin typeface="Times New Roman" panose="02020603050405020304" pitchFamily="18" charset="0"/>
                <a:cs typeface="Times New Roman" panose="02020603050405020304" pitchFamily="18" charset="0"/>
              </a:rPr>
              <a:t>:</a:t>
            </a:r>
          </a:p>
          <a:p>
            <a:r>
              <a:rPr lang="ru-RU" sz="1800" dirty="0">
                <a:solidFill>
                  <a:srgbClr val="000080"/>
                </a:solidFill>
                <a:latin typeface="YS Text"/>
                <a:hlinkClick r:id="rId2"/>
              </a:rPr>
              <a:t/>
            </a:r>
            <a:br>
              <a:rPr lang="ru-RU" sz="1800" dirty="0">
                <a:solidFill>
                  <a:srgbClr val="000080"/>
                </a:solidFill>
                <a:latin typeface="YS Text"/>
                <a:hlinkClick r:id="rId2"/>
              </a:rPr>
            </a:b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498828" y="5652840"/>
            <a:ext cx="3602151" cy="923314"/>
          </a:xfrm>
          <a:prstGeom prst="rect">
            <a:avLst/>
          </a:prstGeom>
        </p:spPr>
        <p:txBody>
          <a:bodyPr wrap="square" lIns="91392" tIns="45696" rIns="91392" bIns="45696">
            <a:spAutoFit/>
          </a:bodyPr>
          <a:lstStyle/>
          <a:p>
            <a:pPr marL="250499" indent="-250499">
              <a:buFont typeface="Wingdings" panose="05000000000000000000" pitchFamily="2" charset="2"/>
              <a:buChar char="ü"/>
            </a:pPr>
            <a:r>
              <a:rPr lang="ru-RU" sz="1800" dirty="0">
                <a:solidFill>
                  <a:srgbClr val="002060"/>
                </a:solidFill>
                <a:latin typeface="Times New Roman" panose="02020603050405020304" pitchFamily="18" charset="0"/>
                <a:cs typeface="Times New Roman" panose="02020603050405020304" pitchFamily="18" charset="0"/>
              </a:rPr>
              <a:t>"</a:t>
            </a:r>
            <a:r>
              <a:rPr lang="ru-RU" sz="1800" dirty="0" err="1">
                <a:solidFill>
                  <a:srgbClr val="002060"/>
                </a:solidFill>
                <a:latin typeface="Times New Roman" panose="02020603050405020304" pitchFamily="18" charset="0"/>
                <a:cs typeface="Times New Roman" panose="02020603050405020304" pitchFamily="18" charset="0"/>
              </a:rPr>
              <a:t>Білім</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туралы</a:t>
            </a:r>
            <a:r>
              <a:rPr lang="ru-RU" sz="1800" dirty="0">
                <a:solidFill>
                  <a:srgbClr val="002060"/>
                </a:solidFill>
                <a:latin typeface="Times New Roman" panose="02020603050405020304" pitchFamily="18" charset="0"/>
                <a:cs typeface="Times New Roman" panose="02020603050405020304" pitchFamily="18" charset="0"/>
              </a:rPr>
              <a:t>" 2007 </a:t>
            </a:r>
            <a:r>
              <a:rPr lang="ru-RU" sz="1800" dirty="0" err="1">
                <a:solidFill>
                  <a:srgbClr val="002060"/>
                </a:solidFill>
                <a:latin typeface="Times New Roman" panose="02020603050405020304" pitchFamily="18" charset="0"/>
                <a:cs typeface="Times New Roman" panose="02020603050405020304" pitchFamily="18" charset="0"/>
              </a:rPr>
              <a:t>жылғы</a:t>
            </a:r>
            <a:r>
              <a:rPr lang="ru-RU" sz="1800" dirty="0">
                <a:solidFill>
                  <a:srgbClr val="002060"/>
                </a:solidFill>
                <a:latin typeface="Times New Roman" panose="02020603050405020304" pitchFamily="18" charset="0"/>
                <a:cs typeface="Times New Roman" panose="02020603050405020304" pitchFamily="18" charset="0"/>
              </a:rPr>
              <a:t> 27 </a:t>
            </a:r>
            <a:r>
              <a:rPr lang="ru-RU" sz="1800" dirty="0" err="1">
                <a:solidFill>
                  <a:srgbClr val="002060"/>
                </a:solidFill>
                <a:latin typeface="Times New Roman" panose="02020603050405020304" pitchFamily="18" charset="0"/>
                <a:cs typeface="Times New Roman" panose="02020603050405020304" pitchFamily="18" charset="0"/>
              </a:rPr>
              <a:t>шілдедегі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Қазақстан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Республикасының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Заңы</a:t>
            </a:r>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524027" y="252239"/>
            <a:ext cx="9708575" cy="1080008"/>
          </a:xfrm>
        </p:spPr>
        <p:txBody>
          <a:bodyPr>
            <a:noAutofit/>
          </a:bodyPr>
          <a:lstStyle/>
          <a:p>
            <a:pPr algn="ctr">
              <a:lnSpc>
                <a:spcPct val="150000"/>
              </a:lnSpc>
            </a:pPr>
            <a:r>
              <a:rPr lang="ru-RU" sz="2100" dirty="0">
                <a:solidFill>
                  <a:srgbClr val="002060"/>
                </a:solidFill>
                <a:latin typeface="Times New Roman" panose="02020603050405020304" pitchFamily="18" charset="0"/>
                <a:cs typeface="Times New Roman" panose="02020603050405020304" pitchFamily="18" charset="0"/>
              </a:rPr>
              <a:t/>
            </a:r>
            <a:br>
              <a:rPr lang="ru-RU" sz="2100" dirty="0">
                <a:solidFill>
                  <a:srgbClr val="002060"/>
                </a:solidFill>
                <a:latin typeface="Times New Roman" panose="02020603050405020304" pitchFamily="18" charset="0"/>
                <a:cs typeface="Times New Roman" panose="02020603050405020304" pitchFamily="18" charset="0"/>
              </a:rPr>
            </a:br>
            <a:r>
              <a:rPr lang="ru-RU" sz="2100" dirty="0">
                <a:solidFill>
                  <a:srgbClr val="002060"/>
                </a:solidFill>
                <a:latin typeface="Times New Roman" panose="02020603050405020304" pitchFamily="18" charset="0"/>
                <a:cs typeface="Times New Roman" panose="02020603050405020304" pitchFamily="18" charset="0"/>
              </a:rPr>
              <a:t/>
            </a:r>
            <a:br>
              <a:rPr lang="ru-RU" sz="2100" dirty="0">
                <a:solidFill>
                  <a:srgbClr val="002060"/>
                </a:solidFill>
                <a:latin typeface="Times New Roman" panose="02020603050405020304" pitchFamily="18" charset="0"/>
                <a:cs typeface="Times New Roman" panose="02020603050405020304" pitchFamily="18" charset="0"/>
              </a:rPr>
            </a:br>
            <a:r>
              <a:rPr lang="ru-RU" sz="2100" dirty="0">
                <a:solidFill>
                  <a:srgbClr val="002060"/>
                </a:solidFill>
                <a:latin typeface="Times New Roman" panose="02020603050405020304" pitchFamily="18" charset="0"/>
                <a:cs typeface="Times New Roman" panose="02020603050405020304" pitchFamily="18" charset="0"/>
              </a:rPr>
              <a:t/>
            </a:r>
            <a:br>
              <a:rPr lang="ru-RU" sz="2100" dirty="0">
                <a:solidFill>
                  <a:srgbClr val="002060"/>
                </a:solidFill>
                <a:latin typeface="Times New Roman" panose="02020603050405020304" pitchFamily="18" charset="0"/>
                <a:cs typeface="Times New Roman" panose="02020603050405020304" pitchFamily="18" charset="0"/>
              </a:rPr>
            </a:br>
            <a:r>
              <a:rPr lang="ru-RU" sz="2100" dirty="0">
                <a:solidFill>
                  <a:srgbClr val="002060"/>
                </a:solidFill>
                <a:latin typeface="Times New Roman" panose="02020603050405020304" pitchFamily="18" charset="0"/>
                <a:cs typeface="Times New Roman" panose="02020603050405020304" pitchFamily="18" charset="0"/>
              </a:rPr>
              <a:t>"</a:t>
            </a:r>
            <a:r>
              <a:rPr lang="ru-RU" sz="2100" dirty="0" err="1">
                <a:solidFill>
                  <a:srgbClr val="002060"/>
                </a:solidFill>
                <a:latin typeface="Times New Roman" panose="02020603050405020304" pitchFamily="18" charset="0"/>
                <a:cs typeface="Times New Roman" panose="02020603050405020304" pitchFamily="18" charset="0"/>
              </a:rPr>
              <a:t>Қазақстан</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Республикасының</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кейбір</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заңнамалық</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актілеріне</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инклюзивті</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білім</a:t>
            </a:r>
            <a:r>
              <a:rPr lang="ru-RU" sz="2100" dirty="0">
                <a:solidFill>
                  <a:srgbClr val="002060"/>
                </a:solidFill>
                <a:latin typeface="Times New Roman" panose="02020603050405020304" pitchFamily="18" charset="0"/>
                <a:cs typeface="Times New Roman" panose="02020603050405020304" pitchFamily="18" charset="0"/>
              </a:rPr>
              <a:t> беру </a:t>
            </a:r>
            <a:r>
              <a:rPr lang="ru-RU" sz="2100" dirty="0" err="1">
                <a:solidFill>
                  <a:srgbClr val="002060"/>
                </a:solidFill>
                <a:latin typeface="Times New Roman" panose="02020603050405020304" pitchFamily="18" charset="0"/>
                <a:cs typeface="Times New Roman" panose="02020603050405020304" pitchFamily="18" charset="0"/>
              </a:rPr>
              <a:t>мәселелері</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бойынша</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өзгерістер</a:t>
            </a:r>
            <a:r>
              <a:rPr lang="ru-RU" sz="2100" dirty="0">
                <a:solidFill>
                  <a:srgbClr val="002060"/>
                </a:solidFill>
                <a:latin typeface="Times New Roman" panose="02020603050405020304" pitchFamily="18" charset="0"/>
                <a:cs typeface="Times New Roman" panose="02020603050405020304" pitchFamily="18" charset="0"/>
              </a:rPr>
              <a:t> мен </a:t>
            </a:r>
            <a:r>
              <a:rPr lang="ru-RU" sz="2100" dirty="0" err="1">
                <a:solidFill>
                  <a:srgbClr val="002060"/>
                </a:solidFill>
                <a:latin typeface="Times New Roman" panose="02020603050405020304" pitchFamily="18" charset="0"/>
                <a:cs typeface="Times New Roman" panose="02020603050405020304" pitchFamily="18" charset="0"/>
              </a:rPr>
              <a:t>толықтырулар</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енгізу</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туралы</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Қазақстан</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Республикасының</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Заңы</a:t>
            </a:r>
            <a:r>
              <a:rPr lang="ru-RU" sz="2100" dirty="0">
                <a:solidFill>
                  <a:srgbClr val="002060"/>
                </a:solidFill>
                <a:latin typeface="Times New Roman" panose="02020603050405020304" pitchFamily="18" charset="0"/>
                <a:cs typeface="Times New Roman" panose="02020603050405020304" pitchFamily="18" charset="0"/>
              </a:rPr>
              <a:t> 2021 </a:t>
            </a:r>
            <a:r>
              <a:rPr lang="ru-RU" sz="2100" dirty="0" err="1">
                <a:solidFill>
                  <a:srgbClr val="002060"/>
                </a:solidFill>
                <a:latin typeface="Times New Roman" panose="02020603050405020304" pitchFamily="18" charset="0"/>
                <a:cs typeface="Times New Roman" panose="02020603050405020304" pitchFamily="18" charset="0"/>
              </a:rPr>
              <a:t>жылғы</a:t>
            </a:r>
            <a:r>
              <a:rPr lang="ru-RU" sz="2100" dirty="0">
                <a:solidFill>
                  <a:srgbClr val="002060"/>
                </a:solidFill>
                <a:latin typeface="Times New Roman" panose="02020603050405020304" pitchFamily="18" charset="0"/>
                <a:cs typeface="Times New Roman" panose="02020603050405020304" pitchFamily="18" charset="0"/>
              </a:rPr>
              <a:t> 26 </a:t>
            </a:r>
            <a:r>
              <a:rPr lang="ru-RU" sz="2100" dirty="0" err="1">
                <a:solidFill>
                  <a:srgbClr val="002060"/>
                </a:solidFill>
                <a:latin typeface="Times New Roman" panose="02020603050405020304" pitchFamily="18" charset="0"/>
                <a:cs typeface="Times New Roman" panose="02020603050405020304" pitchFamily="18" charset="0"/>
              </a:rPr>
              <a:t>маусымдағы</a:t>
            </a:r>
            <a:r>
              <a:rPr lang="ru-RU" sz="2100" dirty="0">
                <a:solidFill>
                  <a:srgbClr val="002060"/>
                </a:solidFill>
                <a:latin typeface="Times New Roman" panose="02020603050405020304" pitchFamily="18" charset="0"/>
                <a:cs typeface="Times New Roman" panose="02020603050405020304" pitchFamily="18" charset="0"/>
              </a:rPr>
              <a:t> № 56-</a:t>
            </a:r>
            <a:r>
              <a:rPr lang="en-US" sz="2100" dirty="0">
                <a:solidFill>
                  <a:srgbClr val="002060"/>
                </a:solidFill>
                <a:latin typeface="Times New Roman" panose="02020603050405020304" pitchFamily="18" charset="0"/>
                <a:cs typeface="Times New Roman" panose="02020603050405020304" pitchFamily="18" charset="0"/>
              </a:rPr>
              <a:t>VII </a:t>
            </a:r>
            <a:r>
              <a:rPr lang="ru-RU" sz="2100" dirty="0">
                <a:solidFill>
                  <a:srgbClr val="002060"/>
                </a:solidFill>
                <a:latin typeface="Times New Roman" panose="02020603050405020304" pitchFamily="18" charset="0"/>
                <a:cs typeface="Times New Roman" panose="02020603050405020304" pitchFamily="18" charset="0"/>
              </a:rPr>
              <a:t>ҚРЗ</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468" y="2313515"/>
            <a:ext cx="4248472" cy="4248472"/>
          </a:xfrm>
          <a:prstGeom prst="rect">
            <a:avLst/>
          </a:prstGeom>
        </p:spPr>
      </p:pic>
    </p:spTree>
    <p:extLst>
      <p:ext uri="{BB962C8B-B14F-4D97-AF65-F5344CB8AC3E}">
        <p14:creationId xmlns:p14="http://schemas.microsoft.com/office/powerpoint/2010/main" val="12176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0" nodeType="clickEffect">
                                  <p:stCondLst>
                                    <p:cond delay="0"/>
                                  </p:stCondLst>
                                  <p:iterate type="lt">
                                    <p:tmPct val="4000"/>
                                  </p:iterate>
                                  <p:childTnLst>
                                    <p:set>
                                      <p:cBhvr override="childStyle">
                                        <p:cTn id="29" dur="500" fill="hold"/>
                                        <p:tgtEl>
                                          <p:spTgt spid="6"/>
                                        </p:tgtEl>
                                        <p:attrNameLst>
                                          <p:attrName>style.color</p:attrName>
                                        </p:attrNameLst>
                                      </p:cBhvr>
                                      <p:to>
                                        <p:clrVal>
                                          <a:schemeClr val="accent2"/>
                                        </p:clrVal>
                                      </p:to>
                                    </p:set>
                                    <p:set>
                                      <p:cBhvr>
                                        <p:cTn id="30" dur="500" fill="hold"/>
                                        <p:tgtEl>
                                          <p:spTgt spid="6"/>
                                        </p:tgtEl>
                                        <p:attrNameLst>
                                          <p:attrName>fillcolor</p:attrName>
                                        </p:attrNameLst>
                                      </p:cBhvr>
                                      <p:to>
                                        <p:clrVal>
                                          <a:schemeClr val="accent2"/>
                                        </p:clrVal>
                                      </p:to>
                                    </p:set>
                                    <p:set>
                                      <p:cBhvr>
                                        <p:cTn id="31"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2044732" y="1915489"/>
            <a:ext cx="3283158" cy="3192257"/>
          </a:xfrm>
          <a:prstGeom prst="rect">
            <a:avLst/>
          </a:prstGeom>
        </p:spPr>
      </p:pic>
      <p:sp>
        <p:nvSpPr>
          <p:cNvPr id="2" name="Заголовок 1"/>
          <p:cNvSpPr>
            <a:spLocks noGrp="1"/>
          </p:cNvSpPr>
          <p:nvPr>
            <p:ph type="title"/>
          </p:nvPr>
        </p:nvSpPr>
        <p:spPr>
          <a:xfrm>
            <a:off x="418548" y="324247"/>
            <a:ext cx="9620938" cy="729106"/>
          </a:xfrm>
        </p:spPr>
        <p:txBody>
          <a:bodyPr>
            <a:normAutofit fontScale="90000"/>
          </a:bodyPr>
          <a:lstStyle/>
          <a:p>
            <a:pPr algn="ctr"/>
            <a:r>
              <a:rPr lang="ru-RU" sz="2100" dirty="0">
                <a:solidFill>
                  <a:srgbClr val="002060"/>
                </a:solidFill>
                <a:latin typeface="Times New Roman" panose="02020603050405020304" pitchFamily="18" charset="0"/>
                <a:cs typeface="Times New Roman" panose="02020603050405020304" pitchFamily="18" charset="0"/>
              </a:rPr>
              <a:t/>
            </a:r>
            <a:br>
              <a:rPr lang="ru-RU" sz="2100" dirty="0">
                <a:solidFill>
                  <a:srgbClr val="002060"/>
                </a:solidFill>
                <a:latin typeface="Times New Roman" panose="02020603050405020304" pitchFamily="18" charset="0"/>
                <a:cs typeface="Times New Roman" panose="02020603050405020304" pitchFamily="18" charset="0"/>
              </a:rPr>
            </a:br>
            <a:r>
              <a:rPr lang="ru-RU" sz="2100" dirty="0">
                <a:solidFill>
                  <a:srgbClr val="002060"/>
                </a:solidFill>
                <a:latin typeface="Times New Roman" panose="02020603050405020304" pitchFamily="18" charset="0"/>
                <a:cs typeface="Times New Roman" panose="02020603050405020304" pitchFamily="18" charset="0"/>
              </a:rPr>
              <a:t>"</a:t>
            </a:r>
            <a:r>
              <a:rPr lang="ru-RU" sz="2100" dirty="0" err="1">
                <a:solidFill>
                  <a:srgbClr val="002060"/>
                </a:solidFill>
                <a:latin typeface="Times New Roman" panose="02020603050405020304" pitchFamily="18" charset="0"/>
                <a:cs typeface="Times New Roman" panose="02020603050405020304" pitchFamily="18" charset="0"/>
              </a:rPr>
              <a:t>Білім</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туралы</a:t>
            </a:r>
            <a:r>
              <a:rPr lang="ru-RU" sz="2100" dirty="0">
                <a:solidFill>
                  <a:srgbClr val="002060"/>
                </a:solidFill>
                <a:latin typeface="Times New Roman" panose="02020603050405020304" pitchFamily="18" charset="0"/>
                <a:cs typeface="Times New Roman" panose="02020603050405020304" pitchFamily="18" charset="0"/>
              </a:rPr>
              <a:t>" 2007 </a:t>
            </a:r>
            <a:r>
              <a:rPr lang="ru-RU" sz="2100" dirty="0" err="1">
                <a:solidFill>
                  <a:srgbClr val="002060"/>
                </a:solidFill>
                <a:latin typeface="Times New Roman" panose="02020603050405020304" pitchFamily="18" charset="0"/>
                <a:cs typeface="Times New Roman" panose="02020603050405020304" pitchFamily="18" charset="0"/>
              </a:rPr>
              <a:t>жылғы</a:t>
            </a:r>
            <a:r>
              <a:rPr lang="ru-RU" sz="2100" dirty="0">
                <a:solidFill>
                  <a:srgbClr val="002060"/>
                </a:solidFill>
                <a:latin typeface="Times New Roman" panose="02020603050405020304" pitchFamily="18" charset="0"/>
                <a:cs typeface="Times New Roman" panose="02020603050405020304" pitchFamily="18" charset="0"/>
              </a:rPr>
              <a:t> 27 </a:t>
            </a:r>
            <a:r>
              <a:rPr lang="ru-RU" sz="2100" dirty="0" err="1">
                <a:solidFill>
                  <a:srgbClr val="002060"/>
                </a:solidFill>
                <a:latin typeface="Times New Roman" panose="02020603050405020304" pitchFamily="18" charset="0"/>
                <a:cs typeface="Times New Roman" panose="02020603050405020304" pitchFamily="18" charset="0"/>
              </a:rPr>
              <a:t>шілдедегі</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Қазақстан</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Республикасының</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Заңы</a:t>
            </a:r>
            <a:endParaRPr lang="ru-RU"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82604" y="1500371"/>
            <a:ext cx="6108107" cy="3608059"/>
          </a:xfrm>
        </p:spPr>
        <p:txBody>
          <a:bodyPr>
            <a:noAutofit/>
          </a:bodyPr>
          <a:lstStyle/>
          <a:p>
            <a:pPr marL="0" indent="0" algn="ctr"/>
            <a:r>
              <a:rPr lang="ru-RU" sz="1700" dirty="0">
                <a:solidFill>
                  <a:srgbClr val="FF0000"/>
                </a:solidFill>
                <a:latin typeface="Times New Roman" panose="02020603050405020304" pitchFamily="18" charset="0"/>
                <a:cs typeface="Times New Roman" panose="02020603050405020304" pitchFamily="18" charset="0"/>
              </a:rPr>
              <a:t>1 </a:t>
            </a:r>
            <a:r>
              <a:rPr lang="ru-RU" sz="1700" dirty="0" err="1">
                <a:solidFill>
                  <a:srgbClr val="FF0000"/>
                </a:solidFill>
                <a:latin typeface="Times New Roman" panose="02020603050405020304" pitchFamily="18" charset="0"/>
                <a:cs typeface="Times New Roman" panose="02020603050405020304" pitchFamily="18" charset="0"/>
              </a:rPr>
              <a:t>тарау</a:t>
            </a:r>
            <a:r>
              <a:rPr lang="ru-RU" sz="1700" dirty="0">
                <a:solidFill>
                  <a:srgbClr val="FF0000"/>
                </a:solidFill>
                <a:latin typeface="Times New Roman" panose="02020603050405020304" pitchFamily="18" charset="0"/>
                <a:cs typeface="Times New Roman" panose="02020603050405020304" pitchFamily="18" charset="0"/>
              </a:rPr>
              <a:t>. Осы </a:t>
            </a:r>
            <a:r>
              <a:rPr lang="ru-RU" sz="1700" dirty="0" err="1">
                <a:solidFill>
                  <a:srgbClr val="FF0000"/>
                </a:solidFill>
                <a:latin typeface="Times New Roman" panose="02020603050405020304" pitchFamily="18" charset="0"/>
                <a:cs typeface="Times New Roman" panose="02020603050405020304" pitchFamily="18" charset="0"/>
              </a:rPr>
              <a:t>Заңда</a:t>
            </a:r>
            <a:r>
              <a:rPr lang="ru-RU" sz="1700" dirty="0">
                <a:solidFill>
                  <a:srgbClr val="FF0000"/>
                </a:solidFill>
                <a:latin typeface="Times New Roman" panose="02020603050405020304" pitchFamily="18" charset="0"/>
                <a:cs typeface="Times New Roman" panose="02020603050405020304" pitchFamily="18" charset="0"/>
              </a:rPr>
              <a:t> </a:t>
            </a:r>
            <a:r>
              <a:rPr lang="ru-RU" sz="1700" dirty="0" err="1">
                <a:solidFill>
                  <a:srgbClr val="FF0000"/>
                </a:solidFill>
                <a:latin typeface="Times New Roman" panose="02020603050405020304" pitchFamily="18" charset="0"/>
                <a:cs typeface="Times New Roman" panose="02020603050405020304" pitchFamily="18" charset="0"/>
              </a:rPr>
              <a:t>пайдаланылатын</a:t>
            </a:r>
            <a:r>
              <a:rPr lang="ru-RU" sz="1700" dirty="0">
                <a:solidFill>
                  <a:srgbClr val="FF0000"/>
                </a:solidFill>
                <a:latin typeface="Times New Roman" panose="02020603050405020304" pitchFamily="18" charset="0"/>
                <a:cs typeface="Times New Roman" panose="02020603050405020304" pitchFamily="18" charset="0"/>
              </a:rPr>
              <a:t> </a:t>
            </a:r>
            <a:r>
              <a:rPr lang="ru-RU" sz="1700" dirty="0" err="1">
                <a:solidFill>
                  <a:srgbClr val="FF0000"/>
                </a:solidFill>
                <a:latin typeface="Times New Roman" panose="02020603050405020304" pitchFamily="18" charset="0"/>
                <a:cs typeface="Times New Roman" panose="02020603050405020304" pitchFamily="18" charset="0"/>
              </a:rPr>
              <a:t>негізгі</a:t>
            </a:r>
            <a:r>
              <a:rPr lang="ru-RU" sz="1700" dirty="0">
                <a:solidFill>
                  <a:srgbClr val="FF0000"/>
                </a:solidFill>
                <a:latin typeface="Times New Roman" panose="02020603050405020304" pitchFamily="18" charset="0"/>
                <a:cs typeface="Times New Roman" panose="02020603050405020304" pitchFamily="18" charset="0"/>
              </a:rPr>
              <a:t> </a:t>
            </a:r>
            <a:r>
              <a:rPr lang="ru-RU" sz="1700" dirty="0" err="1">
                <a:solidFill>
                  <a:srgbClr val="FF0000"/>
                </a:solidFill>
                <a:latin typeface="Times New Roman" panose="02020603050405020304" pitchFamily="18" charset="0"/>
                <a:cs typeface="Times New Roman" panose="02020603050405020304" pitchFamily="18" charset="0"/>
              </a:rPr>
              <a:t>ұғымдар</a:t>
            </a:r>
            <a:r>
              <a:rPr lang="ru-RU" sz="1700" dirty="0">
                <a:solidFill>
                  <a:srgbClr val="FF0000"/>
                </a:solidFill>
                <a:latin typeface="Times New Roman" panose="02020603050405020304" pitchFamily="18" charset="0"/>
                <a:cs typeface="Times New Roman" panose="02020603050405020304" pitchFamily="18" charset="0"/>
              </a:rPr>
              <a:t> </a:t>
            </a:r>
          </a:p>
          <a:p>
            <a:pPr marL="0" indent="0" algn="ctr"/>
            <a:r>
              <a:rPr lang="ru-RU" sz="1700" dirty="0">
                <a:solidFill>
                  <a:srgbClr val="002060"/>
                </a:solidFill>
                <a:latin typeface="Times New Roman" panose="02020603050405020304" pitchFamily="18" charset="0"/>
                <a:cs typeface="Times New Roman" panose="02020603050405020304" pitchFamily="18" charset="0"/>
              </a:rPr>
              <a:t>50-3) </a:t>
            </a:r>
            <a:r>
              <a:rPr lang="ru-RU" sz="1700" dirty="0" err="1">
                <a:solidFill>
                  <a:srgbClr val="002060"/>
                </a:solidFill>
                <a:latin typeface="Times New Roman" panose="02020603050405020304" pitchFamily="18" charset="0"/>
                <a:cs typeface="Times New Roman" panose="02020603050405020304" pitchFamily="18" charset="0"/>
              </a:rPr>
              <a:t>психологиялық-педагогикалық</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сүйемелдеу</a:t>
            </a:r>
            <a:r>
              <a:rPr lang="ru-RU" sz="1700" dirty="0">
                <a:solidFill>
                  <a:srgbClr val="002060"/>
                </a:solidFill>
                <a:latin typeface="Times New Roman" panose="02020603050405020304" pitchFamily="18" charset="0"/>
                <a:cs typeface="Times New Roman" panose="02020603050405020304" pitchFamily="18" charset="0"/>
              </a:rPr>
              <a:t> – </a:t>
            </a:r>
            <a:r>
              <a:rPr lang="ru-RU" sz="1700" dirty="0" err="1">
                <a:solidFill>
                  <a:srgbClr val="002060"/>
                </a:solidFill>
                <a:latin typeface="Times New Roman" panose="02020603050405020304" pitchFamily="18" charset="0"/>
                <a:cs typeface="Times New Roman" panose="02020603050405020304" pitchFamily="18" charset="0"/>
              </a:rPr>
              <a:t>білім</a:t>
            </a:r>
            <a:r>
              <a:rPr lang="ru-RU" sz="1700" dirty="0">
                <a:solidFill>
                  <a:srgbClr val="002060"/>
                </a:solidFill>
                <a:latin typeface="Times New Roman" panose="02020603050405020304" pitchFamily="18" charset="0"/>
                <a:cs typeface="Times New Roman" panose="02020603050405020304" pitchFamily="18" charset="0"/>
              </a:rPr>
              <a:t> беру </a:t>
            </a:r>
            <a:r>
              <a:rPr lang="ru-RU" sz="1700" dirty="0" err="1">
                <a:solidFill>
                  <a:srgbClr val="002060"/>
                </a:solidFill>
                <a:latin typeface="Times New Roman" panose="02020603050405020304" pitchFamily="18" charset="0"/>
                <a:cs typeface="Times New Roman" panose="02020603050405020304" pitchFamily="18" charset="0"/>
              </a:rPr>
              <a:t>ұйымдарында</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іске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асырылатын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ерекше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білім</a:t>
            </a:r>
            <a:r>
              <a:rPr lang="ru-RU" sz="1700" dirty="0">
                <a:solidFill>
                  <a:srgbClr val="002060"/>
                </a:solidFill>
                <a:latin typeface="Times New Roman" panose="02020603050405020304" pitchFamily="18" charset="0"/>
                <a:cs typeface="Times New Roman" panose="02020603050405020304" pitchFamily="18" charset="0"/>
              </a:rPr>
              <a:t> беру </a:t>
            </a:r>
            <a:r>
              <a:rPr lang="ru-RU" sz="1700" dirty="0" err="1">
                <a:solidFill>
                  <a:srgbClr val="002060"/>
                </a:solidFill>
                <a:latin typeface="Times New Roman" panose="02020603050405020304" pitchFamily="18" charset="0"/>
                <a:cs typeface="Times New Roman" panose="02020603050405020304" pitchFamily="18" charset="0"/>
              </a:rPr>
              <a:t>қажеттіліктерін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бағалау</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негізінде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Ерекше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білім</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берілуіне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қажеттілігі</a:t>
            </a:r>
            <a:r>
              <a:rPr lang="ru-RU" sz="1700" dirty="0">
                <a:solidFill>
                  <a:srgbClr val="002060"/>
                </a:solidFill>
                <a:latin typeface="Times New Roman" panose="02020603050405020304" pitchFamily="18" charset="0"/>
                <a:cs typeface="Times New Roman" panose="02020603050405020304" pitchFamily="18" charset="0"/>
              </a:rPr>
              <a:t> бар </a:t>
            </a:r>
            <a:r>
              <a:rPr lang="ru-RU" sz="1700" dirty="0" err="1">
                <a:solidFill>
                  <a:srgbClr val="002060"/>
                </a:solidFill>
                <a:latin typeface="Times New Roman" panose="02020603050405020304" pitchFamily="18" charset="0"/>
                <a:cs typeface="Times New Roman" panose="02020603050405020304" pitchFamily="18" charset="0"/>
              </a:rPr>
              <a:t>адамдарды</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балаларды</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табысты</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оқыту</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және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дамыту</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үшін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әлеуметтік-психологиялық</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және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педагогикалық</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жағдайлар</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жасалатын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жүйелі-ұйымдастырылған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қызмет</a:t>
            </a:r>
            <a:r>
              <a:rPr lang="ru-RU" sz="1700" dirty="0">
                <a:solidFill>
                  <a:srgbClr val="002060"/>
                </a:solidFill>
                <a:latin typeface="Times New Roman" panose="02020603050405020304" pitchFamily="18" charset="0"/>
                <a:cs typeface="Times New Roman" panose="02020603050405020304" pitchFamily="18" charset="0"/>
              </a:rPr>
              <a:t>.</a:t>
            </a:r>
          </a:p>
          <a:p>
            <a:pPr marL="0" indent="0" algn="ctr"/>
            <a:r>
              <a:rPr lang="ru-RU" sz="1700" dirty="0">
                <a:solidFill>
                  <a:srgbClr val="FF0000"/>
                </a:solidFill>
                <a:latin typeface="Times New Roman" panose="02020603050405020304" pitchFamily="18" charset="0"/>
                <a:cs typeface="Times New Roman" panose="02020603050405020304" pitchFamily="18" charset="0"/>
              </a:rPr>
              <a:t>1-бапта: 7-4) </a:t>
            </a:r>
            <a:r>
              <a:rPr lang="ru-RU" sz="1700" dirty="0" err="1">
                <a:solidFill>
                  <a:srgbClr val="FF0000"/>
                </a:solidFill>
                <a:latin typeface="Times New Roman" panose="02020603050405020304" pitchFamily="18" charset="0"/>
                <a:cs typeface="Times New Roman" panose="02020603050405020304" pitchFamily="18" charset="0"/>
              </a:rPr>
              <a:t>тармақшалар</a:t>
            </a:r>
            <a:r>
              <a:rPr lang="ru-RU" sz="1700" dirty="0">
                <a:solidFill>
                  <a:srgbClr val="FF0000"/>
                </a:solidFill>
                <a:latin typeface="Times New Roman" panose="02020603050405020304" pitchFamily="18" charset="0"/>
                <a:cs typeface="Times New Roman" panose="02020603050405020304" pitchFamily="18" charset="0"/>
              </a:rPr>
              <a:t> </a:t>
            </a:r>
            <a:r>
              <a:rPr lang="ru-RU" sz="1700" dirty="0" err="1">
                <a:solidFill>
                  <a:srgbClr val="FF0000"/>
                </a:solidFill>
                <a:latin typeface="Times New Roman" panose="02020603050405020304" pitchFamily="18" charset="0"/>
                <a:cs typeface="Times New Roman" panose="02020603050405020304" pitchFamily="18" charset="0"/>
              </a:rPr>
              <a:t>мынадай</a:t>
            </a:r>
            <a:r>
              <a:rPr lang="ru-RU" sz="1700" dirty="0">
                <a:solidFill>
                  <a:srgbClr val="FF0000"/>
                </a:solidFill>
                <a:latin typeface="Times New Roman" panose="02020603050405020304" pitchFamily="18" charset="0"/>
                <a:cs typeface="Times New Roman" panose="02020603050405020304" pitchFamily="18" charset="0"/>
              </a:rPr>
              <a:t> </a:t>
            </a:r>
            <a:r>
              <a:rPr lang="ru-RU" sz="1700" dirty="0" err="1">
                <a:solidFill>
                  <a:srgbClr val="FF0000"/>
                </a:solidFill>
                <a:latin typeface="Times New Roman" panose="02020603050405020304" pitchFamily="18" charset="0"/>
                <a:cs typeface="Times New Roman" panose="02020603050405020304" pitchFamily="18" charset="0"/>
              </a:rPr>
              <a:t>редакцияда</a:t>
            </a:r>
            <a:r>
              <a:rPr lang="ru-RU" sz="1700" dirty="0">
                <a:solidFill>
                  <a:srgbClr val="FF0000"/>
                </a:solidFill>
                <a:latin typeface="Times New Roman" panose="02020603050405020304" pitchFamily="18" charset="0"/>
                <a:cs typeface="Times New Roman" panose="02020603050405020304" pitchFamily="18" charset="0"/>
              </a:rPr>
              <a:t> </a:t>
            </a:r>
            <a:r>
              <a:rPr lang="ru-RU" sz="1700" dirty="0" err="1">
                <a:solidFill>
                  <a:srgbClr val="FF0000"/>
                </a:solidFill>
                <a:latin typeface="Times New Roman" panose="02020603050405020304" pitchFamily="18" charset="0"/>
                <a:cs typeface="Times New Roman" panose="02020603050405020304" pitchFamily="18" charset="0"/>
              </a:rPr>
              <a:t>жазылсын</a:t>
            </a:r>
            <a:r>
              <a:rPr lang="ru-RU" sz="1700" dirty="0">
                <a:solidFill>
                  <a:srgbClr val="FF0000"/>
                </a:solidFill>
                <a:latin typeface="Times New Roman" panose="02020603050405020304" pitchFamily="18" charset="0"/>
                <a:cs typeface="Times New Roman" panose="02020603050405020304" pitchFamily="18" charset="0"/>
              </a:rPr>
              <a:t>: </a:t>
            </a:r>
          </a:p>
          <a:p>
            <a:pPr marL="0" indent="0" algn="ctr"/>
            <a:r>
              <a:rPr lang="ru-RU" sz="1700" dirty="0">
                <a:solidFill>
                  <a:srgbClr val="002060"/>
                </a:solidFill>
                <a:latin typeface="Times New Roman" panose="02020603050405020304" pitchFamily="18" charset="0"/>
                <a:cs typeface="Times New Roman" panose="02020603050405020304" pitchFamily="18" charset="0"/>
              </a:rPr>
              <a:t>7-4) </a:t>
            </a:r>
            <a:r>
              <a:rPr lang="ru-RU" sz="1700" dirty="0" err="1">
                <a:solidFill>
                  <a:srgbClr val="002060"/>
                </a:solidFill>
                <a:latin typeface="Times New Roman" panose="02020603050405020304" pitchFamily="18" charset="0"/>
                <a:cs typeface="Times New Roman" panose="02020603050405020304" pitchFamily="18" charset="0"/>
              </a:rPr>
              <a:t>білім</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алу</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үшін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арнайы</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жағдайлар</a:t>
            </a:r>
            <a:r>
              <a:rPr lang="ru-RU" sz="1700" dirty="0">
                <a:solidFill>
                  <a:srgbClr val="002060"/>
                </a:solidFill>
                <a:latin typeface="Times New Roman" panose="02020603050405020304" pitchFamily="18" charset="0"/>
                <a:cs typeface="Times New Roman" panose="02020603050405020304" pitchFamily="18" charset="0"/>
              </a:rPr>
              <a:t> – </a:t>
            </a:r>
            <a:r>
              <a:rPr lang="ru-RU" sz="1700" dirty="0" err="1">
                <a:solidFill>
                  <a:srgbClr val="002060"/>
                </a:solidFill>
                <a:latin typeface="Times New Roman" panose="02020603050405020304" pitchFamily="18" charset="0"/>
                <a:cs typeface="Times New Roman" panose="02020603050405020304" pitchFamily="18" charset="0"/>
              </a:rPr>
              <a:t>ерекше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білім</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берілуіне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қажеттілігі</a:t>
            </a:r>
            <a:r>
              <a:rPr lang="ru-RU" sz="1700" dirty="0">
                <a:solidFill>
                  <a:srgbClr val="002060"/>
                </a:solidFill>
                <a:latin typeface="Times New Roman" panose="02020603050405020304" pitchFamily="18" charset="0"/>
                <a:cs typeface="Times New Roman" panose="02020603050405020304" pitchFamily="18" charset="0"/>
              </a:rPr>
              <a:t> бар </a:t>
            </a:r>
            <a:r>
              <a:rPr lang="ru-RU" sz="1700" dirty="0" err="1">
                <a:solidFill>
                  <a:srgbClr val="002060"/>
                </a:solidFill>
                <a:latin typeface="Times New Roman" panose="02020603050405020304" pitchFamily="18" charset="0"/>
                <a:cs typeface="Times New Roman" panose="02020603050405020304" pitchFamily="18" charset="0"/>
              </a:rPr>
              <a:t>адамдардың</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балалардың</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сондай-ақ</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кемтар</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балалардың</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білім</a:t>
            </a:r>
            <a:r>
              <a:rPr lang="ru-RU" sz="1700" dirty="0">
                <a:solidFill>
                  <a:srgbClr val="002060"/>
                </a:solidFill>
                <a:latin typeface="Times New Roman" panose="02020603050405020304" pitchFamily="18" charset="0"/>
                <a:cs typeface="Times New Roman" panose="02020603050405020304" pitchFamily="18" charset="0"/>
              </a:rPr>
              <a:t> беру </a:t>
            </a:r>
            <a:r>
              <a:rPr lang="ru-RU" sz="1700" dirty="0" err="1">
                <a:solidFill>
                  <a:srgbClr val="002060"/>
                </a:solidFill>
                <a:latin typeface="Times New Roman" panose="02020603050405020304" pitchFamily="18" charset="0"/>
                <a:cs typeface="Times New Roman" panose="02020603050405020304" pitchFamily="18" charset="0"/>
              </a:rPr>
              <a:t>бағдарламаларын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меңгеруі</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оларсыз</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мүмкін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болмайтын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оқу</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сондай-ақ</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арнайы</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жеке</a:t>
            </a:r>
            <a:r>
              <a:rPr lang="ru-RU" sz="1700" dirty="0">
                <a:solidFill>
                  <a:srgbClr val="002060"/>
                </a:solidFill>
                <a:latin typeface="Times New Roman" panose="02020603050405020304" pitchFamily="18" charset="0"/>
                <a:cs typeface="Times New Roman" panose="02020603050405020304" pitchFamily="18" charset="0"/>
              </a:rPr>
              <a:t>-дара </a:t>
            </a:r>
            <a:r>
              <a:rPr lang="ru-RU" sz="1700" dirty="0" err="1">
                <a:solidFill>
                  <a:srgbClr val="002060"/>
                </a:solidFill>
                <a:latin typeface="Times New Roman" panose="02020603050405020304" pitchFamily="18" charset="0"/>
                <a:cs typeface="Times New Roman" panose="02020603050405020304" pitchFamily="18" charset="0"/>
              </a:rPr>
              <a:t>дамытатын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және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түзететін-дамытатын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бағдарламалар</a:t>
            </a:r>
            <a:r>
              <a:rPr lang="ru-RU" sz="1700" dirty="0">
                <a:solidFill>
                  <a:srgbClr val="002060"/>
                </a:solidFill>
                <a:latin typeface="Times New Roman" panose="02020603050405020304" pitchFamily="18" charset="0"/>
                <a:cs typeface="Times New Roman" panose="02020603050405020304" pitchFamily="18" charset="0"/>
              </a:rPr>
              <a:t> мен </a:t>
            </a:r>
            <a:r>
              <a:rPr lang="ru-RU" sz="1700" dirty="0" err="1">
                <a:solidFill>
                  <a:srgbClr val="002060"/>
                </a:solidFill>
                <a:latin typeface="Times New Roman" panose="02020603050405020304" pitchFamily="18" charset="0"/>
                <a:cs typeface="Times New Roman" panose="02020603050405020304" pitchFamily="18" charset="0"/>
              </a:rPr>
              <a:t>оқыту</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әдістерін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техникалық</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оқу</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және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өзге</a:t>
            </a:r>
            <a:r>
              <a:rPr lang="ru-RU" sz="1700" dirty="0">
                <a:solidFill>
                  <a:srgbClr val="002060"/>
                </a:solidFill>
                <a:latin typeface="Times New Roman" panose="02020603050405020304" pitchFamily="18" charset="0"/>
                <a:cs typeface="Times New Roman" panose="02020603050405020304" pitchFamily="18" charset="0"/>
              </a:rPr>
              <a:t> де </a:t>
            </a:r>
            <a:r>
              <a:rPr lang="ru-RU" sz="1700" dirty="0" err="1">
                <a:solidFill>
                  <a:srgbClr val="002060"/>
                </a:solidFill>
                <a:latin typeface="Times New Roman" panose="02020603050405020304" pitchFamily="18" charset="0"/>
                <a:cs typeface="Times New Roman" panose="02020603050405020304" pitchFamily="18" charset="0"/>
              </a:rPr>
              <a:t>құралдарды</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тыныс-тіршілік</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ортасын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психологиялық-педагогикалық</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қолдап</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отыруды</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медициналық</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әлеуметтік</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және</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өзге</a:t>
            </a:r>
            <a:r>
              <a:rPr lang="ru-RU" sz="1700" dirty="0">
                <a:solidFill>
                  <a:srgbClr val="002060"/>
                </a:solidFill>
                <a:latin typeface="Times New Roman" panose="02020603050405020304" pitchFamily="18" charset="0"/>
                <a:cs typeface="Times New Roman" panose="02020603050405020304" pitchFamily="18" charset="0"/>
              </a:rPr>
              <a:t> де </a:t>
            </a:r>
            <a:r>
              <a:rPr lang="ru-RU" sz="1700" dirty="0" err="1">
                <a:solidFill>
                  <a:srgbClr val="002060"/>
                </a:solidFill>
                <a:latin typeface="Times New Roman" panose="02020603050405020304" pitchFamily="18" charset="0"/>
                <a:cs typeface="Times New Roman" panose="02020603050405020304" pitchFamily="18" charset="0"/>
              </a:rPr>
              <a:t>көрсетілетін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қызметтерді</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қамтитын</a:t>
            </a:r>
            <a:r>
              <a:rPr lang="ru-RU" sz="1700" dirty="0">
                <a:solidFill>
                  <a:srgbClr val="002060"/>
                </a:solidFill>
                <a:latin typeface="Times New Roman" panose="02020603050405020304" pitchFamily="18" charset="0"/>
                <a:cs typeface="Times New Roman" panose="02020603050405020304" pitchFamily="18" charset="0"/>
              </a:rPr>
              <a:t> </a:t>
            </a:r>
            <a:r>
              <a:rPr lang="ru-RU" sz="1700" dirty="0" err="1">
                <a:solidFill>
                  <a:srgbClr val="002060"/>
                </a:solidFill>
                <a:latin typeface="Times New Roman" panose="02020603050405020304" pitchFamily="18" charset="0"/>
                <a:cs typeface="Times New Roman" panose="02020603050405020304" pitchFamily="18" charset="0"/>
              </a:rPr>
              <a:t>жағдайлар</a:t>
            </a:r>
            <a:r>
              <a:rPr lang="ru-RU" sz="1700" dirty="0">
                <a:solidFill>
                  <a:srgbClr val="002060"/>
                </a:solidFill>
                <a:latin typeface="Times New Roman" panose="02020603050405020304" pitchFamily="18" charset="0"/>
                <a:cs typeface="Times New Roman" panose="02020603050405020304" pitchFamily="18" charset="0"/>
              </a:rPr>
              <a:t>.</a:t>
            </a:r>
          </a:p>
          <a:p>
            <a:endParaRPr lang="ru-RU" sz="1400" dirty="0"/>
          </a:p>
        </p:txBody>
      </p:sp>
      <p:sp>
        <p:nvSpPr>
          <p:cNvPr id="4" name="Прямоугольник 3"/>
          <p:cNvSpPr/>
          <p:nvPr/>
        </p:nvSpPr>
        <p:spPr>
          <a:xfrm>
            <a:off x="5748105" y="1017762"/>
            <a:ext cx="3868847" cy="369283"/>
          </a:xfrm>
          <a:prstGeom prst="rect">
            <a:avLst/>
          </a:prstGeom>
        </p:spPr>
        <p:txBody>
          <a:bodyPr wrap="none" lIns="91392" tIns="45696" rIns="91392" bIns="45696">
            <a:spAutoFit/>
          </a:bodyPr>
          <a:lstStyle/>
          <a:p>
            <a:r>
              <a:rPr lang="ru-RU" sz="1800" b="1" dirty="0">
                <a:solidFill>
                  <a:srgbClr val="FF0000"/>
                </a:solidFill>
                <a:latin typeface="Times New Roman" panose="02020603050405020304" pitchFamily="18" charset="0"/>
                <a:cs typeface="Times New Roman" panose="02020603050405020304" pitchFamily="18" charset="0"/>
              </a:rPr>
              <a:t>ӨЗГЕРІСТЕР МЕН ТОЛЫҚТЫРУ</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0530" y="1788532"/>
            <a:ext cx="2308040" cy="646315"/>
          </a:xfrm>
          <a:prstGeom prst="rect">
            <a:avLst/>
          </a:prstGeom>
        </p:spPr>
        <p:txBody>
          <a:bodyPr wrap="square" lIns="91392" tIns="45696" rIns="91392" bIns="45696">
            <a:spAutoFit/>
          </a:bodyPr>
          <a:lstStyle/>
          <a:p>
            <a:pPr algn="ctr"/>
            <a:r>
              <a:rPr lang="ru-RU" sz="1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Ерекше</a:t>
            </a:r>
            <a:r>
              <a:rPr lang="kk-KZ"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білім беру</a:t>
            </a:r>
            <a:r>
              <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kk-KZ"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бұл</a:t>
            </a:r>
            <a:endParaRPr lang="ru-RU" sz="1800" dirty="0">
              <a:solidFill>
                <a:srgbClr val="FF0000"/>
              </a:solidFill>
            </a:endParaRPr>
          </a:p>
        </p:txBody>
      </p:sp>
      <p:sp>
        <p:nvSpPr>
          <p:cNvPr id="9" name="Прямоугольник 8"/>
          <p:cNvSpPr/>
          <p:nvPr/>
        </p:nvSpPr>
        <p:spPr>
          <a:xfrm>
            <a:off x="81352" y="3698576"/>
            <a:ext cx="2438971" cy="1200312"/>
          </a:xfrm>
          <a:prstGeom prst="rect">
            <a:avLst/>
          </a:prstGeom>
        </p:spPr>
        <p:txBody>
          <a:bodyPr wrap="square" lIns="91392" tIns="45696" rIns="91392" bIns="45696">
            <a:spAutoFit/>
          </a:bodyPr>
          <a:lstStyle/>
          <a:p>
            <a:pPr algn="l">
              <a:buFont typeface="Arial" panose="020B0604020202020204" pitchFamily="34" charset="0"/>
              <a:buChar char="•"/>
            </a:pPr>
            <a:r>
              <a:rPr lang="ru-RU" sz="1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Ерекше</a:t>
            </a:r>
            <a:r>
              <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білім</a:t>
            </a:r>
            <a:r>
              <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беру </a:t>
            </a:r>
            <a:r>
              <a:rPr lang="ru-RU" sz="1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қажеттіліктері</a:t>
            </a:r>
            <a:endPar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1800" dirty="0">
                <a:solidFill>
                  <a:srgbClr val="000080"/>
                </a:solidFill>
                <a:latin typeface="YS Text"/>
                <a:hlinkClick r:id="rId3"/>
              </a:rPr>
              <a:t/>
            </a:r>
            <a:br>
              <a:rPr lang="ru-RU" sz="1800" dirty="0">
                <a:solidFill>
                  <a:srgbClr val="000080"/>
                </a:solidFill>
                <a:latin typeface="YS Text"/>
                <a:hlinkClick r:id="rId3"/>
              </a:rPr>
            </a:br>
            <a:endParaRPr lang="ru-RU" sz="1800" dirty="0">
              <a:solidFill>
                <a:srgbClr val="FF0000"/>
              </a:solidFill>
              <a:effectLst>
                <a:outerShdw blurRad="38100" dist="38100" dir="2700000" algn="tl">
                  <a:srgbClr val="000000">
                    <a:alpha val="43137"/>
                  </a:srgbClr>
                </a:outerShdw>
              </a:effectLst>
            </a:endParaRPr>
          </a:p>
        </p:txBody>
      </p:sp>
      <p:pic>
        <p:nvPicPr>
          <p:cNvPr id="12" name="Рисунок 11"/>
          <p:cNvPicPr>
            <a:picLocks noChangeAspect="1"/>
          </p:cNvPicPr>
          <p:nvPr/>
        </p:nvPicPr>
        <p:blipFill>
          <a:blip r:embed="rId4"/>
          <a:stretch>
            <a:fillRect/>
          </a:stretch>
        </p:blipFill>
        <p:spPr>
          <a:xfrm>
            <a:off x="579666" y="2419290"/>
            <a:ext cx="2180156" cy="789838"/>
          </a:xfrm>
          <a:prstGeom prst="rect">
            <a:avLst/>
          </a:prstGeom>
        </p:spPr>
      </p:pic>
      <p:pic>
        <p:nvPicPr>
          <p:cNvPr id="13" name="Рисунок 12"/>
          <p:cNvPicPr>
            <a:picLocks noChangeAspect="1"/>
          </p:cNvPicPr>
          <p:nvPr/>
        </p:nvPicPr>
        <p:blipFill>
          <a:blip r:embed="rId5"/>
          <a:stretch>
            <a:fillRect/>
          </a:stretch>
        </p:blipFill>
        <p:spPr>
          <a:xfrm>
            <a:off x="1956552" y="3887635"/>
            <a:ext cx="3272465" cy="3181562"/>
          </a:xfrm>
          <a:prstGeom prst="rect">
            <a:avLst/>
          </a:prstGeom>
        </p:spPr>
      </p:pic>
      <p:pic>
        <p:nvPicPr>
          <p:cNvPr id="15" name="Рисунок 14"/>
          <p:cNvPicPr>
            <a:picLocks noChangeAspect="1"/>
          </p:cNvPicPr>
          <p:nvPr/>
        </p:nvPicPr>
        <p:blipFill>
          <a:blip r:embed="rId6"/>
          <a:stretch>
            <a:fillRect/>
          </a:stretch>
        </p:blipFill>
        <p:spPr>
          <a:xfrm>
            <a:off x="845836" y="4419960"/>
            <a:ext cx="1946367" cy="705826"/>
          </a:xfrm>
          <a:prstGeom prst="rect">
            <a:avLst/>
          </a:prstGeom>
        </p:spPr>
      </p:pic>
    </p:spTree>
    <p:extLst>
      <p:ext uri="{BB962C8B-B14F-4D97-AF65-F5344CB8AC3E}">
        <p14:creationId xmlns:p14="http://schemas.microsoft.com/office/powerpoint/2010/main" val="28297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5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96" y="252239"/>
            <a:ext cx="9253663" cy="755800"/>
          </a:xfrm>
        </p:spPr>
        <p:txBody>
          <a:bodyPr>
            <a:noAutofit/>
          </a:bodyPr>
          <a:lstStyle/>
          <a:p>
            <a:pPr algn="ctr"/>
            <a:r>
              <a:rPr lang="ru-RU" sz="2100" dirty="0" err="1">
                <a:solidFill>
                  <a:srgbClr val="FF0000"/>
                </a:solidFill>
                <a:effectLst>
                  <a:outerShdw blurRad="38100" dist="38100" dir="2700000" algn="tl">
                    <a:srgbClr val="000000">
                      <a:alpha val="43137"/>
                    </a:srgbClr>
                  </a:outerShdw>
                </a:effectLst>
                <a:latin typeface="Arial" panose="020B0604020202020204" pitchFamily="34" charset="0"/>
              </a:rPr>
              <a:t>Психологиялық-педагогикалық</a:t>
            </a:r>
            <a:r>
              <a:rPr lang="ru-RU" sz="2100" dirty="0">
                <a:solidFill>
                  <a:srgbClr val="FF0000"/>
                </a:solidFill>
                <a:effectLst>
                  <a:outerShdw blurRad="38100" dist="38100" dir="2700000" algn="tl">
                    <a:srgbClr val="000000">
                      <a:alpha val="43137"/>
                    </a:srgbClr>
                  </a:outerShdw>
                </a:effectLst>
                <a:latin typeface="Arial" panose="020B0604020202020204" pitchFamily="34" charset="0"/>
              </a:rPr>
              <a:t> </a:t>
            </a:r>
            <a:r>
              <a:rPr lang="ru-RU" sz="2100" dirty="0" err="1">
                <a:solidFill>
                  <a:srgbClr val="FF0000"/>
                </a:solidFill>
                <a:effectLst>
                  <a:outerShdw blurRad="38100" dist="38100" dir="2700000" algn="tl">
                    <a:srgbClr val="000000">
                      <a:alpha val="43137"/>
                    </a:srgbClr>
                  </a:outerShdw>
                </a:effectLst>
                <a:latin typeface="Arial" panose="020B0604020202020204" pitchFamily="34" charset="0"/>
              </a:rPr>
              <a:t>қолдау</a:t>
            </a:r>
            <a:r>
              <a:rPr lang="ru-RU" sz="2100" dirty="0">
                <a:solidFill>
                  <a:srgbClr val="FF0000"/>
                </a:solidFill>
                <a:effectLst>
                  <a:outerShdw blurRad="38100" dist="38100" dir="2700000" algn="tl">
                    <a:srgbClr val="000000">
                      <a:alpha val="43137"/>
                    </a:srgbClr>
                  </a:outerShdw>
                </a:effectLst>
                <a:latin typeface="Arial" panose="020B0604020202020204" pitchFamily="34" charset="0"/>
              </a:rPr>
              <a:t> </a:t>
            </a:r>
            <a:r>
              <a:rPr lang="ru-RU" sz="2100" dirty="0" err="1">
                <a:solidFill>
                  <a:srgbClr val="FF0000"/>
                </a:solidFill>
                <a:effectLst>
                  <a:outerShdw blurRad="38100" dist="38100" dir="2700000" algn="tl">
                    <a:srgbClr val="000000">
                      <a:alpha val="43137"/>
                    </a:srgbClr>
                  </a:outerShdw>
                </a:effectLst>
                <a:latin typeface="Arial" panose="020B0604020202020204" pitchFamily="34" charset="0"/>
              </a:rPr>
              <a:t>қызметінің</a:t>
            </a:r>
            <a:r>
              <a:rPr lang="ru-RU" sz="2100" dirty="0">
                <a:solidFill>
                  <a:srgbClr val="FF0000"/>
                </a:solidFill>
                <a:effectLst>
                  <a:outerShdw blurRad="38100" dist="38100" dir="2700000" algn="tl">
                    <a:srgbClr val="000000">
                      <a:alpha val="43137"/>
                    </a:srgbClr>
                  </a:outerShdw>
                </a:effectLst>
                <a:latin typeface="Arial" panose="020B0604020202020204" pitchFamily="34" charset="0"/>
              </a:rPr>
              <a:t> </a:t>
            </a:r>
            <a:r>
              <a:rPr lang="ru-RU" sz="2100" dirty="0" err="1">
                <a:solidFill>
                  <a:srgbClr val="FF0000"/>
                </a:solidFill>
                <a:effectLst>
                  <a:outerShdw blurRad="38100" dist="38100" dir="2700000" algn="tl">
                    <a:srgbClr val="000000">
                      <a:alpha val="43137"/>
                    </a:srgbClr>
                  </a:outerShdw>
                </a:effectLst>
                <a:latin typeface="Arial" panose="020B0604020202020204" pitchFamily="34" charset="0"/>
              </a:rPr>
              <a:t>жұмысын</a:t>
            </a:r>
            <a:r>
              <a:rPr lang="ru-RU" sz="2100" dirty="0">
                <a:solidFill>
                  <a:srgbClr val="FF0000"/>
                </a:solidFill>
                <a:effectLst>
                  <a:outerShdw blurRad="38100" dist="38100" dir="2700000" algn="tl">
                    <a:srgbClr val="000000">
                      <a:alpha val="43137"/>
                    </a:srgbClr>
                  </a:outerShdw>
                </a:effectLst>
                <a:latin typeface="Arial" panose="020B0604020202020204" pitchFamily="34" charset="0"/>
              </a:rPr>
              <a:t> </a:t>
            </a:r>
            <a:r>
              <a:rPr lang="ru-RU" sz="2100" dirty="0" err="1">
                <a:solidFill>
                  <a:srgbClr val="FF0000"/>
                </a:solidFill>
                <a:effectLst>
                  <a:outerShdw blurRad="38100" dist="38100" dir="2700000" algn="tl">
                    <a:srgbClr val="000000">
                      <a:alpha val="43137"/>
                    </a:srgbClr>
                  </a:outerShdw>
                </a:effectLst>
                <a:latin typeface="Arial" panose="020B0604020202020204" pitchFamily="34" charset="0"/>
              </a:rPr>
              <a:t>ұйымдастыру</a:t>
            </a:r>
            <a:endParaRPr lang="ru-RU"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50756" y="972319"/>
            <a:ext cx="4680954" cy="4032448"/>
          </a:xfrm>
        </p:spPr>
        <p:txBody>
          <a:bodyPr>
            <a:noAutofit/>
          </a:bodyPr>
          <a:lstStyle/>
          <a:p>
            <a:pPr>
              <a:buFont typeface="Wingdings" panose="05000000000000000000" pitchFamily="2" charset="2"/>
              <a:buChar char="Ø"/>
            </a:pPr>
            <a:r>
              <a:rPr lang="ru-RU" sz="2100" dirty="0" err="1">
                <a:solidFill>
                  <a:srgbClr val="002060"/>
                </a:solidFill>
                <a:latin typeface="Times New Roman" panose="02020603050405020304" pitchFamily="18" charset="0"/>
                <a:cs typeface="Times New Roman" panose="02020603050405020304" pitchFamily="18" charset="0"/>
              </a:rPr>
              <a:t>Мектепте</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психологиялық-педагогикалық</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қолдау</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қызметі</a:t>
            </a:r>
            <a:r>
              <a:rPr lang="ru-RU" sz="2100" dirty="0">
                <a:solidFill>
                  <a:srgbClr val="002060"/>
                </a:solidFill>
                <a:latin typeface="Times New Roman" panose="02020603050405020304" pitchFamily="18" charset="0"/>
                <a:cs typeface="Times New Roman" panose="02020603050405020304" pitchFamily="18" charset="0"/>
              </a:rPr>
              <a:t> (ППСС)</a:t>
            </a:r>
            <a:r>
              <a:rPr lang="ru-RU" sz="2100" dirty="0" err="1">
                <a:solidFill>
                  <a:srgbClr val="002060"/>
                </a:solidFill>
                <a:latin typeface="Times New Roman" panose="02020603050405020304" pitchFamily="18" charset="0"/>
                <a:cs typeface="Times New Roman" panose="02020603050405020304" pitchFamily="18" charset="0"/>
              </a:rPr>
              <a:t>жоспары</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құрылды</a:t>
            </a:r>
            <a:r>
              <a:rPr lang="ru-RU" sz="2100" dirty="0">
                <a:solidFill>
                  <a:srgbClr val="00206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ru-RU" sz="2100" dirty="0" err="1">
                <a:solidFill>
                  <a:srgbClr val="002060"/>
                </a:solidFill>
                <a:latin typeface="Times New Roman" panose="02020603050405020304" pitchFamily="18" charset="0"/>
                <a:cs typeface="Times New Roman" panose="02020603050405020304" pitchFamily="18" charset="0"/>
              </a:rPr>
              <a:t>Мектеп</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басшысы</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қызмет</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құру</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туралы</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бұйрық</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шығарады</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және</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оның</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жұмыс</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істеуі</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туралы</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ережесі</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бекітілді</a:t>
            </a:r>
            <a:r>
              <a:rPr lang="ru-RU" sz="2100" dirty="0">
                <a:solidFill>
                  <a:srgbClr val="00206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2100" dirty="0" err="1">
                <a:solidFill>
                  <a:srgbClr val="002060"/>
                </a:solidFill>
                <a:latin typeface="Times New Roman" panose="02020603050405020304" pitchFamily="18" charset="0"/>
                <a:cs typeface="Times New Roman" panose="02020603050405020304" pitchFamily="18" charset="0"/>
              </a:rPr>
              <a:t>Директордың</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оқу</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ісі</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жөніндегі</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орынбасары</a:t>
            </a:r>
            <a:r>
              <a:rPr lang="ru-RU" sz="2100" dirty="0">
                <a:solidFill>
                  <a:srgbClr val="002060"/>
                </a:solidFill>
                <a:latin typeface="Times New Roman" panose="02020603050405020304" pitchFamily="18" charset="0"/>
                <a:cs typeface="Times New Roman" panose="02020603050405020304" pitchFamily="18" charset="0"/>
              </a:rPr>
              <a:t> осы </a:t>
            </a:r>
            <a:r>
              <a:rPr lang="ru-RU" sz="2100" dirty="0" err="1">
                <a:solidFill>
                  <a:srgbClr val="002060"/>
                </a:solidFill>
                <a:latin typeface="Times New Roman" panose="02020603050405020304" pitchFamily="18" charset="0"/>
                <a:cs typeface="Times New Roman" panose="02020603050405020304" pitchFamily="18" charset="0"/>
              </a:rPr>
              <a:t>аталған</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жұмыстары</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қадағалауда</a:t>
            </a:r>
            <a:r>
              <a:rPr lang="ru-RU" sz="2100" dirty="0">
                <a:solidFill>
                  <a:srgbClr val="00206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2100" dirty="0" err="1">
                <a:solidFill>
                  <a:srgbClr val="002060"/>
                </a:solidFill>
                <a:latin typeface="Times New Roman" panose="02020603050405020304" pitchFamily="18" charset="0"/>
                <a:cs typeface="Times New Roman" panose="02020603050405020304" pitchFamily="18" charset="0"/>
              </a:rPr>
              <a:t>Педагогикалық</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кеңестің</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құрамына</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психологиялық-педагогикалық</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қолдау</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қызметінің</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мамандары</a:t>
            </a:r>
            <a:r>
              <a:rPr lang="ru-RU" sz="2100" dirty="0">
                <a:solidFill>
                  <a:srgbClr val="002060"/>
                </a:solidFill>
                <a:latin typeface="Times New Roman" panose="02020603050405020304" pitchFamily="18" charset="0"/>
                <a:cs typeface="Times New Roman" panose="02020603050405020304" pitchFamily="18" charset="0"/>
              </a:rPr>
              <a:t> </a:t>
            </a:r>
            <a:r>
              <a:rPr lang="ru-RU" sz="2100" dirty="0" err="1">
                <a:solidFill>
                  <a:srgbClr val="002060"/>
                </a:solidFill>
                <a:latin typeface="Times New Roman" panose="02020603050405020304" pitchFamily="18" charset="0"/>
                <a:cs typeface="Times New Roman" panose="02020603050405020304" pitchFamily="18" charset="0"/>
              </a:rPr>
              <a:t>қатыстырылды</a:t>
            </a:r>
            <a:endParaRPr lang="ru-RU" sz="2100"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16989" y="1044327"/>
            <a:ext cx="3960441" cy="5632263"/>
          </a:xfrm>
          <a:prstGeom prst="rect">
            <a:avLst/>
          </a:prstGeom>
        </p:spPr>
        <p:txBody>
          <a:bodyPr wrap="square" lIns="91392" tIns="45696" rIns="91392" bIns="45696">
            <a:spAutoFit/>
          </a:bodyPr>
          <a:lstStyle/>
          <a:p>
            <a:pPr algn="l">
              <a:buFont typeface="Arial" panose="020B0604020202020204" pitchFamily="34" charset="0"/>
              <a:buChar char="•"/>
            </a:pPr>
            <a:r>
              <a:rPr lang="ru-RU" dirty="0" err="1">
                <a:solidFill>
                  <a:srgbClr val="FF0000"/>
                </a:solidFill>
                <a:latin typeface="Times New Roman" panose="02020603050405020304" pitchFamily="18" charset="0"/>
                <a:cs typeface="Times New Roman" panose="02020603050405020304" pitchFamily="18" charset="0"/>
              </a:rPr>
              <a:t>Психологиялық-педагогикалық</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қолдау</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қызметінің</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құрамы</a:t>
            </a:r>
            <a:r>
              <a:rPr lang="ru-RU" dirty="0">
                <a:solidFill>
                  <a:srgbClr val="FF0000"/>
                </a:solidFill>
                <a:latin typeface="Times New Roman" panose="02020603050405020304" pitchFamily="18" charset="0"/>
                <a:cs typeface="Times New Roman" panose="02020603050405020304" pitchFamily="18" charset="0"/>
              </a:rPr>
              <a:t>:</a:t>
            </a:r>
          </a:p>
          <a:p>
            <a:endParaRPr lang="ru-RU" dirty="0">
              <a:solidFill>
                <a:srgbClr val="0563C1"/>
              </a:solidFill>
              <a:latin typeface="YS Text"/>
              <a:hlinkClick r:id="rId2">
                <a:extLst>
                  <a:ext uri="{A12FA001-AC4F-418D-AE19-62706E023703}">
                    <ahyp:hlinkClr xmlns:ahyp="http://schemas.microsoft.com/office/drawing/2018/hyperlinkcolor" xmlns="" val="tx"/>
                  </a:ext>
                </a:extLst>
              </a:hlinkClick>
            </a:endParaRPr>
          </a:p>
          <a:p>
            <a:pPr marL="250499" indent="-250499">
              <a:buFont typeface="Wingdings" panose="05000000000000000000" pitchFamily="2" charset="2"/>
              <a:buChar char="Ø"/>
            </a:pPr>
            <a:r>
              <a:rPr lang="ru-RU" dirty="0" err="1">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Мектеп</a:t>
            </a:r>
            <a:r>
              <a:rPr lang="ru-RU" dirty="0">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 директоры</a:t>
            </a:r>
          </a:p>
          <a:p>
            <a:pPr marL="250499" indent="-250499">
              <a:buFont typeface="Wingdings" panose="05000000000000000000" pitchFamily="2" charset="2"/>
              <a:buChar char="Ø"/>
            </a:pPr>
            <a:r>
              <a:rPr lang="ru-RU" dirty="0" err="1">
                <a:solidFill>
                  <a:srgbClr val="002060"/>
                </a:solidFill>
                <a:latin typeface="Times New Roman" panose="02020603050405020304" pitchFamily="18" charset="0"/>
                <a:cs typeface="Times New Roman" panose="02020603050405020304" pitchFamily="18" charset="0"/>
              </a:rPr>
              <a:t>директордың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оқу-тәрбие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жұмысы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жөніндегі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орынбасары</a:t>
            </a:r>
            <a:r>
              <a:rPr lang="ru-RU" dirty="0">
                <a:solidFill>
                  <a:srgbClr val="002060"/>
                </a:solidFill>
                <a:latin typeface="Times New Roman" panose="02020603050405020304" pitchFamily="18" charset="0"/>
                <a:cs typeface="Times New Roman" panose="02020603050405020304" pitchFamily="18" charset="0"/>
              </a:rPr>
              <a:t>;</a:t>
            </a:r>
          </a:p>
          <a:p>
            <a:pPr marL="250499" indent="-250499">
              <a:buFont typeface="Wingdings" panose="05000000000000000000" pitchFamily="2" charset="2"/>
              <a:buChar char="Ø"/>
            </a:pPr>
            <a:r>
              <a:rPr lang="ru-RU" dirty="0">
                <a:solidFill>
                  <a:srgbClr val="002060"/>
                </a:solidFill>
                <a:latin typeface="Times New Roman" panose="02020603050405020304" pitchFamily="18" charset="0"/>
                <a:cs typeface="Times New Roman" panose="02020603050405020304" pitchFamily="18" charset="0"/>
              </a:rPr>
              <a:t>логопед-</a:t>
            </a:r>
            <a:r>
              <a:rPr lang="ru-RU" dirty="0" err="1">
                <a:solidFill>
                  <a:srgbClr val="002060"/>
                </a:solidFill>
                <a:latin typeface="Times New Roman" panose="02020603050405020304" pitchFamily="18" charset="0"/>
                <a:cs typeface="Times New Roman" panose="02020603050405020304" pitchFamily="18" charset="0"/>
              </a:rPr>
              <a:t>мұғалім</a:t>
            </a:r>
            <a:r>
              <a:rPr lang="ru-RU" dirty="0">
                <a:solidFill>
                  <a:srgbClr val="002060"/>
                </a:solidFill>
                <a:latin typeface="Times New Roman" panose="02020603050405020304" pitchFamily="18" charset="0"/>
                <a:cs typeface="Times New Roman" panose="02020603050405020304" pitchFamily="18" charset="0"/>
              </a:rPr>
              <a:t>; </a:t>
            </a:r>
          </a:p>
          <a:p>
            <a:pPr marL="250499" indent="-250499">
              <a:buFont typeface="Wingdings" panose="05000000000000000000" pitchFamily="2" charset="2"/>
              <a:buChar char="Ø"/>
            </a:pPr>
            <a:r>
              <a:rPr lang="ru-RU" dirty="0">
                <a:solidFill>
                  <a:srgbClr val="002060"/>
                </a:solidFill>
                <a:latin typeface="Times New Roman" panose="02020603050405020304" pitchFamily="18" charset="0"/>
                <a:cs typeface="Times New Roman" panose="02020603050405020304" pitchFamily="18" charset="0"/>
              </a:rPr>
              <a:t>педагог-психолог;</a:t>
            </a:r>
          </a:p>
          <a:p>
            <a:pPr marL="250499" indent="-250499">
              <a:buFont typeface="Wingdings" panose="05000000000000000000" pitchFamily="2" charset="2"/>
              <a:buChar char="Ø"/>
            </a:pPr>
            <a:r>
              <a:rPr lang="ru-RU" dirty="0">
                <a:solidFill>
                  <a:srgbClr val="002060"/>
                </a:solidFill>
                <a:latin typeface="Times New Roman" panose="02020603050405020304" pitchFamily="18" charset="0"/>
                <a:cs typeface="Times New Roman" panose="02020603050405020304" pitchFamily="18" charset="0"/>
              </a:rPr>
              <a:t>дефектолог-</a:t>
            </a:r>
            <a:r>
              <a:rPr lang="ru-RU" dirty="0" err="1">
                <a:solidFill>
                  <a:srgbClr val="002060"/>
                </a:solidFill>
                <a:latin typeface="Times New Roman" panose="02020603050405020304" pitchFamily="18" charset="0"/>
                <a:cs typeface="Times New Roman" panose="02020603050405020304" pitchFamily="18" charset="0"/>
              </a:rPr>
              <a:t>мұғалім</a:t>
            </a:r>
            <a:r>
              <a:rPr lang="ru-RU" dirty="0">
                <a:solidFill>
                  <a:srgbClr val="002060"/>
                </a:solidFill>
                <a:latin typeface="Times New Roman" panose="02020603050405020304" pitchFamily="18" charset="0"/>
                <a:cs typeface="Times New Roman" panose="02020603050405020304" pitchFamily="18" charset="0"/>
              </a:rPr>
              <a:t>; </a:t>
            </a:r>
          </a:p>
          <a:p>
            <a:pPr marL="250499" indent="-250499">
              <a:buFont typeface="Wingdings" panose="05000000000000000000" pitchFamily="2" charset="2"/>
              <a:buChar char="Ø"/>
            </a:pPr>
            <a:r>
              <a:rPr lang="ru-RU" dirty="0" err="1">
                <a:solidFill>
                  <a:srgbClr val="002060"/>
                </a:solidFill>
                <a:latin typeface="Times New Roman" panose="02020603050405020304" pitchFamily="18" charset="0"/>
                <a:cs typeface="Times New Roman" panose="02020603050405020304" pitchFamily="18" charset="0"/>
              </a:rPr>
              <a:t>әлеуметтік</a:t>
            </a:r>
            <a:r>
              <a:rPr lang="ru-RU" dirty="0">
                <a:solidFill>
                  <a:srgbClr val="002060"/>
                </a:solidFill>
                <a:latin typeface="Times New Roman" panose="02020603050405020304" pitchFamily="18" charset="0"/>
                <a:cs typeface="Times New Roman" panose="02020603050405020304" pitchFamily="18" charset="0"/>
              </a:rPr>
              <a:t> педагог;</a:t>
            </a:r>
            <a:endParaRPr lang="ru-RU" dirty="0">
              <a:solidFill>
                <a:srgbClr val="0563C1"/>
              </a:solidFill>
              <a:latin typeface="YS Text"/>
              <a:hlinkClick r:id="rId2">
                <a:extLst>
                  <a:ext uri="{A12FA001-AC4F-418D-AE19-62706E023703}">
                    <ahyp:hlinkClr xmlns:ahyp="http://schemas.microsoft.com/office/drawing/2018/hyperlinkcolor" xmlns="" val="tx"/>
                  </a:ext>
                </a:extLst>
              </a:hlinkClick>
            </a:endParaRPr>
          </a:p>
          <a:p>
            <a:endParaRPr lang="ru-RU" dirty="0">
              <a:solidFill>
                <a:srgbClr val="0563C1"/>
              </a:solidFill>
              <a:latin typeface="YS Text"/>
              <a:hlinkClick r:id="rId2">
                <a:extLst>
                  <a:ext uri="{A12FA001-AC4F-418D-AE19-62706E023703}">
                    <ahyp:hlinkClr xmlns:ahyp="http://schemas.microsoft.com/office/drawing/2018/hyperlinkcolor" xmlns="" val="tx"/>
                  </a:ext>
                </a:extLst>
              </a:hlinkClick>
            </a:endParaRPr>
          </a:p>
          <a:p>
            <a:endParaRPr lang="ru-RU" sz="1800" dirty="0">
              <a:solidFill>
                <a:srgbClr val="0563C1"/>
              </a:solidFill>
              <a:latin typeface="YS Text"/>
              <a:hlinkClick r:id="rId2">
                <a:extLst>
                  <a:ext uri="{A12FA001-AC4F-418D-AE19-62706E023703}">
                    <ahyp:hlinkClr xmlns:ahyp="http://schemas.microsoft.com/office/drawing/2018/hyperlinkcolor" xmlns="" val="tx"/>
                  </a:ext>
                </a:extLst>
              </a:hlinkClick>
            </a:endParaRPr>
          </a:p>
          <a:p>
            <a:endParaRPr lang="ru-RU" sz="1800" dirty="0">
              <a:solidFill>
                <a:srgbClr val="0563C1"/>
              </a:solidFill>
              <a:latin typeface="YS Text"/>
              <a:hlinkClick r:id="rId2">
                <a:extLst>
                  <a:ext uri="{A12FA001-AC4F-418D-AE19-62706E023703}">
                    <ahyp:hlinkClr xmlns:ahyp="http://schemas.microsoft.com/office/drawing/2018/hyperlinkcolor" xmlns="" val="tx"/>
                  </a:ext>
                </a:extLst>
              </a:hlinkClick>
            </a:endParaRPr>
          </a:p>
          <a:p>
            <a:endParaRPr lang="ru-RU" sz="1800" dirty="0">
              <a:solidFill>
                <a:srgbClr val="0563C1"/>
              </a:solidFill>
              <a:latin typeface="YS Text"/>
              <a:hlinkClick r:id="rId2">
                <a:extLst>
                  <a:ext uri="{A12FA001-AC4F-418D-AE19-62706E023703}">
                    <ahyp:hlinkClr xmlns:ahyp="http://schemas.microsoft.com/office/drawing/2018/hyperlinkcolor" xmlns="" val="tx"/>
                  </a:ext>
                </a:extLst>
              </a:hlinkClick>
            </a:endParaRPr>
          </a:p>
          <a:p>
            <a:endParaRPr lang="ru-RU" sz="1800" dirty="0">
              <a:solidFill>
                <a:srgbClr val="0563C1"/>
              </a:solidFill>
              <a:latin typeface="YS Text"/>
              <a:hlinkClick r:id="rId2">
                <a:extLst>
                  <a:ext uri="{A12FA001-AC4F-418D-AE19-62706E023703}">
                    <ahyp:hlinkClr xmlns:ahyp="http://schemas.microsoft.com/office/drawing/2018/hyperlinkcolor" xmlns="" val="tx"/>
                  </a:ext>
                </a:extLst>
              </a:hlinkClick>
            </a:endParaRPr>
          </a:p>
          <a:p>
            <a:r>
              <a:rPr lang="ru-RU" sz="1800" dirty="0">
                <a:solidFill>
                  <a:srgbClr val="0563C1"/>
                </a:solidFill>
                <a:latin typeface="YS Text"/>
                <a:hlinkClick r:id="rId2">
                  <a:extLst>
                    <a:ext uri="{A12FA001-AC4F-418D-AE19-62706E023703}">
                      <ahyp:hlinkClr xmlns:ahyp="http://schemas.microsoft.com/office/drawing/2018/hyperlinkcolor" xmlns="" val="tx"/>
                    </a:ext>
                  </a:extLst>
                </a:hlinkClick>
              </a:rPr>
              <a:t/>
            </a:r>
            <a:br>
              <a:rPr lang="ru-RU" sz="1800" dirty="0">
                <a:solidFill>
                  <a:srgbClr val="0563C1"/>
                </a:solidFill>
                <a:latin typeface="YS Text"/>
                <a:hlinkClick r:id="rId2">
                  <a:extLst>
                    <a:ext uri="{A12FA001-AC4F-418D-AE19-62706E023703}">
                      <ahyp:hlinkClr xmlns:ahyp="http://schemas.microsoft.com/office/drawing/2018/hyperlinkcolor" xmlns="" val="tx"/>
                    </a:ext>
                  </a:extLst>
                </a:hlinkClick>
              </a:rPr>
            </a:br>
            <a:endParaRPr lang="ru-RU" sz="1800" b="1" dirty="0">
              <a:solidFill>
                <a:srgbClr val="FF000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20" y="3456118"/>
            <a:ext cx="5760641" cy="4104456"/>
          </a:xfrm>
          <a:prstGeom prst="rect">
            <a:avLst/>
          </a:prstGeom>
        </p:spPr>
      </p:pic>
    </p:spTree>
    <p:extLst>
      <p:ext uri="{BB962C8B-B14F-4D97-AF65-F5344CB8AC3E}">
        <p14:creationId xmlns:p14="http://schemas.microsoft.com/office/powerpoint/2010/main" val="10696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mph" presetSubtype="2" fill="hold" grpId="0" nodeType="clickEffect">
                                  <p:stCondLst>
                                    <p:cond delay="0"/>
                                  </p:stCondLst>
                                  <p:childTnLst>
                                    <p:animClr clrSpc="rgb" dir="cw">
                                      <p:cBhvr override="childStyle">
                                        <p:cTn id="29"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97443" y="1879893"/>
            <a:ext cx="8334855" cy="3406450"/>
          </a:xfrm>
          <a:prstGeom prst="rect">
            <a:avLst/>
          </a:prstGeom>
        </p:spPr>
      </p:pic>
      <p:sp>
        <p:nvSpPr>
          <p:cNvPr id="5" name="Прямоугольник 4"/>
          <p:cNvSpPr/>
          <p:nvPr/>
        </p:nvSpPr>
        <p:spPr>
          <a:xfrm>
            <a:off x="1717435" y="2381926"/>
            <a:ext cx="1981791" cy="369283"/>
          </a:xfrm>
          <a:prstGeom prst="rect">
            <a:avLst/>
          </a:prstGeom>
        </p:spPr>
        <p:txBody>
          <a:bodyPr wrap="none" lIns="91392" tIns="45696" rIns="91392" bIns="45696">
            <a:spAutoFit/>
          </a:bodyPr>
          <a:lstStyle/>
          <a:p>
            <a:pPr algn="ctr"/>
            <a:r>
              <a:rPr lang="ru-RU" sz="1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педагог-психолог</a:t>
            </a:r>
          </a:p>
        </p:txBody>
      </p:sp>
      <p:sp>
        <p:nvSpPr>
          <p:cNvPr id="6" name="Прямоугольник 5"/>
          <p:cNvSpPr/>
          <p:nvPr/>
        </p:nvSpPr>
        <p:spPr>
          <a:xfrm>
            <a:off x="6484607" y="2178441"/>
            <a:ext cx="2355484" cy="369283"/>
          </a:xfrm>
          <a:prstGeom prst="rect">
            <a:avLst/>
          </a:prstGeom>
        </p:spPr>
        <p:txBody>
          <a:bodyPr wrap="none" lIns="91392" tIns="45696" rIns="91392" bIns="45696">
            <a:spAutoFit/>
          </a:bodyPr>
          <a:lstStyle/>
          <a:p>
            <a:r>
              <a:rPr lang="ru-RU" sz="18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мұғалім</a:t>
            </a:r>
            <a:r>
              <a:rPr lang="ru-RU" sz="1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-дефектолог</a:t>
            </a:r>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2279701" y="3474731"/>
            <a:ext cx="1973200" cy="369283"/>
          </a:xfrm>
          <a:prstGeom prst="rect">
            <a:avLst/>
          </a:prstGeom>
        </p:spPr>
        <p:txBody>
          <a:bodyPr wrap="none" lIns="91392" tIns="45696" rIns="91392" bIns="45696">
            <a:spAutoFit/>
          </a:bodyPr>
          <a:lstStyle/>
          <a:p>
            <a:r>
              <a:rPr lang="ru-RU" sz="18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мұғалім</a:t>
            </a:r>
            <a:r>
              <a:rPr lang="ru-RU" sz="1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-логопед</a:t>
            </a:r>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8" name="Прямоугольник 7"/>
          <p:cNvSpPr/>
          <p:nvPr/>
        </p:nvSpPr>
        <p:spPr>
          <a:xfrm>
            <a:off x="6895747" y="3395213"/>
            <a:ext cx="1517956" cy="369316"/>
          </a:xfrm>
          <a:prstGeom prst="rect">
            <a:avLst/>
          </a:prstGeom>
        </p:spPr>
        <p:txBody>
          <a:bodyPr wrap="square" lIns="91392" tIns="45696" rIns="91392" bIns="45696">
            <a:spAutoFit/>
          </a:bodyPr>
          <a:lstStyle/>
          <a:p>
            <a:r>
              <a:rPr lang="kk-KZ" sz="1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a:t>
            </a:r>
            <a:r>
              <a:rPr lang="ru-RU" sz="18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ұғалім</a:t>
            </a:r>
            <a:endParaRPr lang="ru-RU" sz="1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097443" y="5580831"/>
            <a:ext cx="8807064" cy="1200312"/>
          </a:xfrm>
          <a:prstGeom prst="rect">
            <a:avLst/>
          </a:prstGeom>
        </p:spPr>
        <p:style>
          <a:lnRef idx="1">
            <a:schemeClr val="accent1"/>
          </a:lnRef>
          <a:fillRef idx="2">
            <a:schemeClr val="accent1"/>
          </a:fillRef>
          <a:effectRef idx="1">
            <a:schemeClr val="accent1"/>
          </a:effectRef>
          <a:fontRef idx="minor">
            <a:schemeClr val="dk1"/>
          </a:fontRef>
        </p:style>
        <p:txBody>
          <a:bodyPr wrap="square" lIns="91392" tIns="45696" rIns="91392" bIns="45696">
            <a:spAutoFit/>
            <a:scene3d>
              <a:camera prst="orthographicFront"/>
              <a:lightRig rig="soft" dir="t">
                <a:rot lat="0" lon="0" rev="10800000"/>
              </a:lightRig>
            </a:scene3d>
            <a:sp3d>
              <a:bevelT w="27940" h="12700"/>
              <a:contourClr>
                <a:srgbClr val="DDDDDD"/>
              </a:contourClr>
            </a:sp3d>
          </a:bodyPr>
          <a:lstStyle/>
          <a:p>
            <a:pPr algn="ct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Ерекше</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білім</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қажет</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ететін</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балалардың</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ата-аналары</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заңды</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өкілдері</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психологиялық-педагогикалық</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сүйемелдеудің</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жеке</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бағдарламаларын</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әзірленіп</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іске</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асырылуда</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ата-аналарға</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түзету-дамыту</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және</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білім</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беру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процесінің</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нәтижелері</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туралы</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толық</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және</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дұрыс</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ақпарат</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ru-RU" sz="1800" b="1" spc="150" dirty="0" err="1">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берілуде</a:t>
            </a:r>
            <a:r>
              <a:rPr lang="ru-RU" sz="1800" b="1" spc="150" dirty="0">
                <a:ln w="11430"/>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a:t>
            </a:r>
          </a:p>
        </p:txBody>
      </p:sp>
      <p:sp>
        <p:nvSpPr>
          <p:cNvPr id="11" name="Заголовок 1"/>
          <p:cNvSpPr>
            <a:spLocks noGrp="1"/>
          </p:cNvSpPr>
          <p:nvPr>
            <p:ph type="title"/>
          </p:nvPr>
        </p:nvSpPr>
        <p:spPr>
          <a:xfrm>
            <a:off x="2570823" y="756295"/>
            <a:ext cx="5388094" cy="180231"/>
          </a:xfrm>
        </p:spPr>
        <p:txBody>
          <a:bodyPr>
            <a:normAutofit fontScale="90000"/>
          </a:bodyPr>
          <a:lstStyle/>
          <a:p>
            <a:pPr algn="ctr">
              <a:buFont typeface="Arial" panose="020B0604020202020204" pitchFamily="34" charset="0"/>
              <a:buChar char="•"/>
            </a:pPr>
            <a:r>
              <a:rPr lang="ru-RU" sz="3700" dirty="0">
                <a:solidFill>
                  <a:srgbClr val="000000"/>
                </a:solidFill>
                <a:latin typeface="Arial" panose="020B0604020202020204" pitchFamily="34" charset="0"/>
              </a:rPr>
              <a:t/>
            </a:r>
            <a:br>
              <a:rPr lang="ru-RU" sz="3700" dirty="0">
                <a:solidFill>
                  <a:srgbClr val="000000"/>
                </a:solidFill>
                <a:latin typeface="Arial" panose="020B0604020202020204" pitchFamily="34" charset="0"/>
              </a:rPr>
            </a:br>
            <a:r>
              <a:rPr lang="ru-RU" sz="3700" dirty="0">
                <a:solidFill>
                  <a:srgbClr val="000000"/>
                </a:solidFill>
                <a:latin typeface="Arial" panose="020B0604020202020204" pitchFamily="34" charset="0"/>
              </a:rPr>
              <a:t/>
            </a:r>
            <a:br>
              <a:rPr lang="ru-RU" sz="3700" dirty="0">
                <a:solidFill>
                  <a:srgbClr val="000000"/>
                </a:solidFill>
                <a:latin typeface="Arial" panose="020B0604020202020204" pitchFamily="34" charset="0"/>
              </a:rPr>
            </a:br>
            <a:r>
              <a:rPr lang="ru-RU" sz="3700" dirty="0" err="1">
                <a:solidFill>
                  <a:srgbClr val="002060"/>
                </a:solidFill>
                <a:latin typeface="Times New Roman" panose="02020603050405020304" pitchFamily="18" charset="0"/>
                <a:cs typeface="Times New Roman" panose="02020603050405020304" pitchFamily="18" charset="0"/>
              </a:rPr>
              <a:t>Негізгі</a:t>
            </a:r>
            <a:r>
              <a:rPr lang="ru-RU" sz="3700" dirty="0">
                <a:solidFill>
                  <a:srgbClr val="002060"/>
                </a:solidFill>
                <a:latin typeface="Times New Roman" panose="02020603050405020304" pitchFamily="18" charset="0"/>
                <a:cs typeface="Times New Roman" panose="02020603050405020304" pitchFamily="18" charset="0"/>
              </a:rPr>
              <a:t> </a:t>
            </a:r>
            <a:r>
              <a:rPr lang="ru-RU" sz="3700" dirty="0" err="1">
                <a:solidFill>
                  <a:srgbClr val="002060"/>
                </a:solidFill>
                <a:latin typeface="Times New Roman" panose="02020603050405020304" pitchFamily="18" charset="0"/>
                <a:cs typeface="Times New Roman" panose="02020603050405020304" pitchFamily="18" charset="0"/>
              </a:rPr>
              <a:t>мазмұны</a:t>
            </a:r>
            <a:r>
              <a:rPr lang="ru-RU" sz="3700" dirty="0">
                <a:solidFill>
                  <a:srgbClr val="002060"/>
                </a:solidFill>
                <a:latin typeface="Times New Roman" panose="02020603050405020304" pitchFamily="18" charset="0"/>
                <a:cs typeface="Times New Roman" panose="02020603050405020304" pitchFamily="18" charset="0"/>
              </a:rPr>
              <a:t> мен </a:t>
            </a:r>
            <a:r>
              <a:rPr lang="ru-RU" sz="3700" dirty="0" smtClean="0">
                <a:solidFill>
                  <a:srgbClr val="002060"/>
                </a:solidFill>
                <a:latin typeface="Times New Roman" panose="02020603050405020304" pitchFamily="18" charset="0"/>
                <a:cs typeface="Times New Roman" panose="02020603050405020304" pitchFamily="18" charset="0"/>
              </a:rPr>
              <a:t>             </a:t>
            </a:r>
            <a:r>
              <a:rPr lang="ru-RU" sz="3700" dirty="0" err="1" smtClean="0">
                <a:solidFill>
                  <a:srgbClr val="002060"/>
                </a:solidFill>
                <a:latin typeface="Times New Roman" panose="02020603050405020304" pitchFamily="18" charset="0"/>
                <a:cs typeface="Times New Roman" panose="02020603050405020304" pitchFamily="18" charset="0"/>
              </a:rPr>
              <a:t>қызметтері</a:t>
            </a:r>
            <a:r>
              <a:rPr lang="ru-RU" sz="3700" dirty="0">
                <a:solidFill>
                  <a:srgbClr val="000000"/>
                </a:solidFill>
                <a:latin typeface="Arial" panose="020B0604020202020204" pitchFamily="34" charset="0"/>
              </a:rPr>
              <a:t/>
            </a:r>
            <a:br>
              <a:rPr lang="ru-RU" sz="3700" dirty="0">
                <a:solidFill>
                  <a:srgbClr val="000000"/>
                </a:solidFill>
                <a:latin typeface="Arial" panose="020B0604020202020204" pitchFamily="34" charset="0"/>
              </a:rPr>
            </a:br>
            <a:r>
              <a:rPr lang="ru-RU" sz="3700" dirty="0">
                <a:solidFill>
                  <a:srgbClr val="000080"/>
                </a:solidFill>
                <a:latin typeface="YS Text"/>
                <a:hlinkClick r:id="rId3"/>
              </a:rPr>
              <a:t/>
            </a:r>
            <a:br>
              <a:rPr lang="ru-RU" sz="3700" dirty="0">
                <a:solidFill>
                  <a:srgbClr val="000080"/>
                </a:solidFill>
                <a:latin typeface="YS Text"/>
                <a:hlinkClick r:id="rId3"/>
              </a:rPr>
            </a:br>
            <a:endParaRPr lang="ru-RU" sz="3700" dirty="0"/>
          </a:p>
        </p:txBody>
      </p:sp>
    </p:spTree>
    <p:extLst>
      <p:ext uri="{BB962C8B-B14F-4D97-AF65-F5344CB8AC3E}">
        <p14:creationId xmlns:p14="http://schemas.microsoft.com/office/powerpoint/2010/main" val="1562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308" t="3906" r="76750" b="52187"/>
          <a:stretch/>
        </p:blipFill>
        <p:spPr bwMode="auto">
          <a:xfrm rot="5400000" flipH="1">
            <a:off x="1546678" y="-1586253"/>
            <a:ext cx="7561263" cy="10732187"/>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4212" y="1012549"/>
            <a:ext cx="9361040" cy="4247189"/>
          </a:xfrm>
          <a:prstGeom prst="rect">
            <a:avLst/>
          </a:prstGeom>
        </p:spPr>
        <p:style>
          <a:lnRef idx="2">
            <a:schemeClr val="accent2"/>
          </a:lnRef>
          <a:fillRef idx="1">
            <a:schemeClr val="lt1"/>
          </a:fillRef>
          <a:effectRef idx="0">
            <a:schemeClr val="accent2"/>
          </a:effectRef>
          <a:fontRef idx="minor">
            <a:schemeClr val="dk1"/>
          </a:fontRef>
        </p:style>
        <p:txBody>
          <a:bodyPr wrap="square" lIns="91312" tIns="45657" rIns="91312" bIns="45657" rtlCol="0">
            <a:spAutoFit/>
          </a:bodyPr>
          <a:lstStyle/>
          <a:p>
            <a:pPr algn="ctr"/>
            <a:r>
              <a:rPr lang="en-US" sz="5400" b="1" dirty="0">
                <a:solidFill>
                  <a:schemeClr val="tx2">
                    <a:lumMod val="75000"/>
                  </a:schemeClr>
                </a:solidFill>
                <a:effectLst>
                  <a:glow rad="127000">
                    <a:schemeClr val="bg1"/>
                  </a:glow>
                  <a:outerShdw blurRad="38100" dist="38100" dir="2700000" algn="tl">
                    <a:srgbClr val="000000">
                      <a:alpha val="43137"/>
                    </a:srgbClr>
                  </a:outerShdw>
                </a:effectLst>
                <a:latin typeface="Times New Roman" pitchFamily="18" charset="0"/>
                <a:cs typeface="Times New Roman" pitchFamily="18" charset="0"/>
              </a:rPr>
              <a:t>C</a:t>
            </a:r>
            <a:r>
              <a:rPr lang="kk-KZ" sz="5400" b="1" dirty="0">
                <a:solidFill>
                  <a:schemeClr val="tx2">
                    <a:lumMod val="75000"/>
                  </a:schemeClr>
                </a:solidFill>
                <a:effectLst>
                  <a:glow rad="127000">
                    <a:schemeClr val="bg1"/>
                  </a:glow>
                  <a:outerShdw blurRad="38100" dist="38100" dir="2700000" algn="tl">
                    <a:srgbClr val="000000">
                      <a:alpha val="43137"/>
                    </a:srgbClr>
                  </a:outerShdw>
                </a:effectLst>
                <a:latin typeface="Times New Roman" pitchFamily="18" charset="0"/>
                <a:cs typeface="Times New Roman" pitchFamily="18" charset="0"/>
              </a:rPr>
              <a:t>.Нұрмағамбетов атындағы </a:t>
            </a:r>
          </a:p>
          <a:p>
            <a:pPr algn="ctr"/>
            <a:r>
              <a:rPr lang="kk-KZ" sz="5400" b="1" dirty="0">
                <a:solidFill>
                  <a:schemeClr val="tx2">
                    <a:lumMod val="75000"/>
                  </a:schemeClr>
                </a:solidFill>
                <a:effectLst>
                  <a:glow rad="127000">
                    <a:schemeClr val="bg1"/>
                  </a:glow>
                  <a:outerShdw blurRad="38100" dist="38100" dir="2700000" algn="tl">
                    <a:srgbClr val="000000">
                      <a:alpha val="43137"/>
                    </a:srgbClr>
                  </a:outerShdw>
                </a:effectLst>
                <a:latin typeface="Times New Roman" pitchFamily="18" charset="0"/>
                <a:cs typeface="Times New Roman" pitchFamily="18" charset="0"/>
              </a:rPr>
              <a:t>№</a:t>
            </a:r>
            <a:r>
              <a:rPr lang="en-US" sz="5400" b="1" dirty="0">
                <a:solidFill>
                  <a:schemeClr val="tx2">
                    <a:lumMod val="75000"/>
                  </a:schemeClr>
                </a:solidFill>
                <a:effectLst>
                  <a:glow rad="127000">
                    <a:schemeClr val="bg1"/>
                  </a:glow>
                  <a:outerShdw blurRad="38100" dist="38100" dir="2700000" algn="tl">
                    <a:srgbClr val="000000">
                      <a:alpha val="43137"/>
                    </a:srgbClr>
                  </a:outerShdw>
                </a:effectLst>
                <a:latin typeface="Times New Roman" pitchFamily="18" charset="0"/>
                <a:cs typeface="Times New Roman" pitchFamily="18" charset="0"/>
              </a:rPr>
              <a:t>72 </a:t>
            </a:r>
            <a:r>
              <a:rPr lang="kk-KZ" sz="5400" b="1" dirty="0">
                <a:solidFill>
                  <a:schemeClr val="tx2">
                    <a:lumMod val="75000"/>
                  </a:schemeClr>
                </a:solidFill>
                <a:effectLst>
                  <a:glow rad="127000">
                    <a:schemeClr val="bg1"/>
                  </a:glow>
                  <a:outerShdw blurRad="38100" dist="38100" dir="2700000" algn="tl">
                    <a:srgbClr val="000000">
                      <a:alpha val="43137"/>
                    </a:srgbClr>
                  </a:outerShdw>
                </a:effectLst>
                <a:latin typeface="Times New Roman" pitchFamily="18" charset="0"/>
                <a:cs typeface="Times New Roman" pitchFamily="18" charset="0"/>
              </a:rPr>
              <a:t>жалпы орта мектепте  </a:t>
            </a:r>
          </a:p>
          <a:p>
            <a:pPr algn="ctr"/>
            <a:r>
              <a:rPr lang="en-US" sz="5400" b="1" dirty="0">
                <a:solidFill>
                  <a:schemeClr val="tx2">
                    <a:lumMod val="75000"/>
                  </a:schemeClr>
                </a:solidFill>
                <a:effectLst>
                  <a:glow rad="127000">
                    <a:schemeClr val="bg1"/>
                  </a:glow>
                  <a:outerShdw blurRad="38100" dist="38100" dir="2700000" algn="tl">
                    <a:srgbClr val="000000">
                      <a:alpha val="43137"/>
                    </a:srgbClr>
                  </a:outerShdw>
                </a:effectLst>
                <a:latin typeface="Times New Roman" pitchFamily="18" charset="0"/>
                <a:cs typeface="Times New Roman" pitchFamily="18" charset="0"/>
              </a:rPr>
              <a:t>2018-2019 </a:t>
            </a:r>
            <a:r>
              <a:rPr lang="kk-KZ" sz="5400" b="1" dirty="0">
                <a:solidFill>
                  <a:schemeClr val="tx2">
                    <a:lumMod val="75000"/>
                  </a:schemeClr>
                </a:solidFill>
                <a:effectLst>
                  <a:glow rad="127000">
                    <a:schemeClr val="bg1"/>
                  </a:glow>
                  <a:outerShdw blurRad="38100" dist="38100" dir="2700000" algn="tl">
                    <a:srgbClr val="000000">
                      <a:alpha val="43137"/>
                    </a:srgbClr>
                  </a:outerShdw>
                </a:effectLst>
                <a:latin typeface="Times New Roman" pitchFamily="18" charset="0"/>
                <a:cs typeface="Times New Roman" pitchFamily="18" charset="0"/>
              </a:rPr>
              <a:t>оқу жылдарында ерекше (инклюзивті) білім беру ашылды.</a:t>
            </a:r>
            <a:endParaRPr lang="ru-RU" sz="5400" b="1" dirty="0">
              <a:solidFill>
                <a:schemeClr val="tx2">
                  <a:lumMod val="75000"/>
                </a:schemeClr>
              </a:solidFill>
              <a:effectLst>
                <a:glow rad="127000">
                  <a:schemeClr val="bg1"/>
                </a:glow>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descr="ÐÐ¾ÑÐ¾Ð¶ÐµÐµ Ð¸Ð·Ð¾Ð±ÑÐ°Ð¶ÐµÐ½Ð¸Ðµ">
            <a:extLst>
              <a:ext uri="{FF2B5EF4-FFF2-40B4-BE49-F238E27FC236}">
                <a16:creationId xmlns:a16="http://schemas.microsoft.com/office/drawing/2014/main" xmlns="" id="{9FDEA83C-7542-4DDD-827C-E71B734156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 t="3906" r="76750" b="52187"/>
          <a:stretch/>
        </p:blipFill>
        <p:spPr bwMode="auto">
          <a:xfrm rot="5400000" flipH="1">
            <a:off x="1385275" y="-1747653"/>
            <a:ext cx="7820670" cy="11100380"/>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xmlns="" id="{6A69F487-65A4-4C46-88C4-A14B5293884C}"/>
              </a:ext>
            </a:extLst>
          </p:cNvPr>
          <p:cNvPicPr>
            <a:picLocks noChangeAspect="1"/>
          </p:cNvPicPr>
          <p:nvPr/>
        </p:nvPicPr>
        <p:blipFill>
          <a:blip r:embed="rId3"/>
          <a:stretch>
            <a:fillRect/>
          </a:stretch>
        </p:blipFill>
        <p:spPr>
          <a:xfrm>
            <a:off x="-243825" y="-130273"/>
            <a:ext cx="11142269" cy="7843142"/>
          </a:xfrm>
          <a:prstGeom prst="rect">
            <a:avLst/>
          </a:prstGeom>
        </p:spPr>
      </p:pic>
    </p:spTree>
    <p:extLst>
      <p:ext uri="{BB962C8B-B14F-4D97-AF65-F5344CB8AC3E}">
        <p14:creationId xmlns:p14="http://schemas.microsoft.com/office/powerpoint/2010/main" val="3031199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4212" y="108226"/>
            <a:ext cx="8970696" cy="1077137"/>
          </a:xfrm>
          <a:prstGeom prst="rect">
            <a:avLst/>
          </a:prstGeom>
        </p:spPr>
        <p:style>
          <a:lnRef idx="2">
            <a:schemeClr val="accent1"/>
          </a:lnRef>
          <a:fillRef idx="1">
            <a:schemeClr val="lt1"/>
          </a:fillRef>
          <a:effectRef idx="0">
            <a:schemeClr val="accent1"/>
          </a:effectRef>
          <a:fontRef idx="minor">
            <a:schemeClr val="dk1"/>
          </a:fontRef>
        </p:style>
        <p:txBody>
          <a:bodyPr wrap="square" lIns="91312" tIns="45657" rIns="91312" bIns="45657" rtlCol="0">
            <a:spAutoFit/>
          </a:bodyPr>
          <a:lstStyle/>
          <a:p>
            <a:pPr algn="ctr">
              <a:defRPr/>
            </a:pPr>
            <a:r>
              <a:rPr lang="kk-KZ" sz="3200" b="1" dirty="0">
                <a:solidFill>
                  <a:srgbClr val="1F497D">
                    <a:lumMod val="75000"/>
                  </a:srgbClr>
                </a:solidFill>
                <a:effectLst>
                  <a:glow rad="127000">
                    <a:prstClr val="white"/>
                  </a:glow>
                  <a:outerShdw blurRad="38100" dist="38100" dir="2700000" algn="tl">
                    <a:srgbClr val="000000">
                      <a:alpha val="43137"/>
                    </a:srgbClr>
                  </a:outerShdw>
                </a:effectLst>
                <a:latin typeface="Times New Roman" pitchFamily="18" charset="0"/>
                <a:cs typeface="Times New Roman" pitchFamily="18" charset="0"/>
              </a:rPr>
              <a:t>Ерекше  білім алатын оқушылар туралы мәлімет</a:t>
            </a:r>
            <a:endParaRPr lang="ru-RU" sz="3200" b="1" dirty="0">
              <a:solidFill>
                <a:srgbClr val="1F497D">
                  <a:lumMod val="75000"/>
                </a:srgbClr>
              </a:solidFill>
              <a:effectLst>
                <a:glow rad="127000">
                  <a:prstClr val="white"/>
                </a:glow>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383110" y="2137556"/>
            <a:ext cx="9072626" cy="338555"/>
          </a:xfrm>
          <a:prstGeom prst="rect">
            <a:avLst/>
          </a:prstGeom>
          <a:noFill/>
        </p:spPr>
        <p:txBody>
          <a:bodyPr wrap="square" lIns="91392" tIns="45696" rIns="91392" bIns="45696" rtlCol="0">
            <a:spAutoFit/>
          </a:bodyPr>
          <a:lstStyle/>
          <a:p>
            <a:r>
              <a:rPr lang="kk-KZ" sz="1600" dirty="0">
                <a:latin typeface="Times New Roman" pitchFamily="18" charset="0"/>
                <a:cs typeface="Times New Roman" pitchFamily="18" charset="0"/>
              </a:rPr>
              <a:t>       </a:t>
            </a:r>
            <a:endParaRPr lang="ru-RU" dirty="0"/>
          </a:p>
        </p:txBody>
      </p:sp>
      <p:sp>
        <p:nvSpPr>
          <p:cNvPr id="3" name="TextBox 2"/>
          <p:cNvSpPr txBox="1"/>
          <p:nvPr/>
        </p:nvSpPr>
        <p:spPr>
          <a:xfrm>
            <a:off x="0" y="1185363"/>
            <a:ext cx="10693400" cy="4233450"/>
          </a:xfrm>
          <a:prstGeom prst="rect">
            <a:avLst/>
          </a:prstGeom>
        </p:spPr>
        <p:style>
          <a:lnRef idx="2">
            <a:schemeClr val="accent1"/>
          </a:lnRef>
          <a:fillRef idx="1">
            <a:schemeClr val="lt1"/>
          </a:fillRef>
          <a:effectRef idx="0">
            <a:schemeClr val="accent1"/>
          </a:effectRef>
          <a:fontRef idx="minor">
            <a:schemeClr val="dk1"/>
          </a:fontRef>
        </p:style>
        <p:txBody>
          <a:bodyPr wrap="square" lIns="91424" tIns="45712" rIns="91424" bIns="45712" rtlCol="0">
            <a:spAutoFit/>
          </a:bodyPr>
          <a:lstStyle/>
          <a:p>
            <a:pPr algn="just">
              <a:lnSpc>
                <a:spcPct val="115000"/>
              </a:lnSpc>
              <a:spcAft>
                <a:spcPts val="0"/>
              </a:spcAft>
            </a:pPr>
            <a:r>
              <a:rPr lang="kk-KZ" sz="1800" dirty="0">
                <a:latin typeface="Times New Roman"/>
                <a:ea typeface="Times New Roman"/>
                <a:cs typeface="Times New Roman"/>
              </a:rPr>
              <a:t>2023-2024 оқу жылының  І жарты жылдық барысында қалалық педагогикалық-медициналық психолологиялық кеңестің (ПМПК)-ның жолдамасы мен 14 оқушы түзету-дамыту сабағына қатысатын болды.Соның ішінде бастауыш сыныбында 8 оқушы, жоғары және орта буындағы сыныптарда 5 оқушы. Аталған осы оқушылармен жаңа оқу жылын бастадым. Әр сыныпқа кіріп тексеру жұмыстары жүргізілген соң,  қалалық педагогикалық-медициналық психолологиялық кеңестің (ПМПК)-ның жолдамасымен 3 оқушы келді.Олар 7 «Ж» сынып оқушысы Серікбай Райымбек Асанұлы,  3 «А» сынып оқушысы Мурат Нурбақыт Турабекұлы және 3 «Б»Бейсенбаев Нурислам Сакенович келді.Ерекше білім беруді қажет ететін оқушылармен тіл дамыту сабақтары және қандай дыбыстарды дұрыс айта алмайтынын тексере отырып, түзету-дамыту сабақтары жүргізілді.Атап айтсам, ұсақ моторикамен жұмыс,дыбысқа байланысты тақпақтар,жұмбақтар, жаңылтпаштар,өмірге бейім болу үшін түстермен жұмыс,жыл мезгілдері,суреттермен жұмыс,логикалық тапсырмалар, кеңістікті бағдарлау, ойлау, есте сақтау,танымдық қабілетін дамыту мақсатында сабақтар жүргізілді. Барлық оқушыларға жас ерекшеліктерін диагнозына байланысты тапсырмалар берілді. Сонымен ерекше білім беруде 17 оқушы </a:t>
            </a:r>
            <a:r>
              <a:rPr lang="kk-KZ" sz="1800" dirty="0" smtClean="0">
                <a:latin typeface="Times New Roman"/>
                <a:ea typeface="Times New Roman"/>
                <a:cs typeface="Times New Roman"/>
              </a:rPr>
              <a:t>қалды.</a:t>
            </a:r>
            <a:endParaRPr lang="ru-RU" sz="1400" dirty="0">
              <a:effectLst/>
              <a:latin typeface="Calibri"/>
              <a:ea typeface="Calibri"/>
              <a:cs typeface="Times New Roman"/>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212" y="4979317"/>
            <a:ext cx="10160712" cy="25819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0231"/>
            <a:ext cx="10693400" cy="5353563"/>
          </a:xfrm>
        </p:spPr>
        <p:style>
          <a:lnRef idx="2">
            <a:schemeClr val="accent1"/>
          </a:lnRef>
          <a:fillRef idx="1">
            <a:schemeClr val="lt1"/>
          </a:fillRef>
          <a:effectRef idx="0">
            <a:schemeClr val="accent1"/>
          </a:effectRef>
          <a:fontRef idx="minor">
            <a:schemeClr val="dk1"/>
          </a:fontRef>
        </p:style>
        <p:txBody>
          <a:bodyPr>
            <a:noAutofit/>
          </a:bodyPr>
          <a:lstStyle/>
          <a:p>
            <a:pPr marL="0" lvl="0" indent="0" algn="just" defTabSz="1041585">
              <a:lnSpc>
                <a:spcPct val="115000"/>
              </a:lnSpc>
              <a:spcBef>
                <a:spcPts val="0"/>
              </a:spcBef>
            </a:pPr>
            <a:r>
              <a:rPr lang="ru-RU" b="0" dirty="0" smtClean="0">
                <a:solidFill>
                  <a:srgbClr val="000000"/>
                </a:solidFill>
                <a:latin typeface="Times New Roman" panose="02020603050405020304" pitchFamily="18" charset="0"/>
                <a:ea typeface="Calibri"/>
                <a:cs typeface="Times New Roman" panose="02020603050405020304" pitchFamily="18" charset="0"/>
              </a:rPr>
              <a:t> </a:t>
            </a:r>
            <a:r>
              <a:rPr lang="kk-KZ" sz="2000" b="0" dirty="0" smtClean="0">
                <a:solidFill>
                  <a:srgbClr val="000000"/>
                </a:solidFill>
                <a:latin typeface="Times New Roman" panose="02020603050405020304" pitchFamily="18" charset="0"/>
                <a:ea typeface="Times New Roman"/>
                <a:cs typeface="Times New Roman" panose="02020603050405020304" pitchFamily="18" charset="0"/>
              </a:rPr>
              <a:t>ІІ </a:t>
            </a:r>
            <a:r>
              <a:rPr lang="kk-KZ" sz="2000" b="0" dirty="0">
                <a:solidFill>
                  <a:srgbClr val="000000"/>
                </a:solidFill>
                <a:latin typeface="Times New Roman" panose="02020603050405020304" pitchFamily="18" charset="0"/>
                <a:ea typeface="Times New Roman"/>
                <a:cs typeface="Times New Roman" panose="02020603050405020304" pitchFamily="18" charset="0"/>
              </a:rPr>
              <a:t>тоқсан басында Жүніс Ақбота Ерболқызы  2 «Қ» сынып оқушысы басқа мектепке ауысуына байланысты  сабақтан босаталып,тізімнен шығарылды.Сонымен қатар қалалық педагогикалық-медициналық психолологиялық кеңестің (ПМПК)-ның жолдамасымен 3 оқушы келді. Олар 2 «К» сынып оқушысы Мырзавали Асылжан Мұхитұлы және 2 «Қ» сынып оқушысы Досмұратқызы Айгерим, 3 «И» сынып оқушысы Мыңбол Әсем  келді. Ерекше білім беруді қажет ететін оқушылармен тіл дамыту сабақтары және қандай дыбыстарды дұрыс айта алмайтынын тексере отырып, түзету-дамыту сабақтары жүргізілді. </a:t>
            </a:r>
            <a:endParaRPr lang="ru-RU" sz="2000" b="0" dirty="0">
              <a:solidFill>
                <a:srgbClr val="000000"/>
              </a:solidFill>
              <a:latin typeface="Times New Roman" panose="02020603050405020304" pitchFamily="18" charset="0"/>
              <a:ea typeface="Calibri"/>
              <a:cs typeface="Times New Roman" panose="02020603050405020304" pitchFamily="18" charset="0"/>
            </a:endParaRPr>
          </a:p>
          <a:p>
            <a:pPr marL="0" lvl="0" indent="0" algn="just" defTabSz="1041585">
              <a:lnSpc>
                <a:spcPct val="115000"/>
              </a:lnSpc>
              <a:spcBef>
                <a:spcPts val="0"/>
              </a:spcBef>
            </a:pPr>
            <a:r>
              <a:rPr lang="kk-KZ" sz="2000" b="0" dirty="0">
                <a:solidFill>
                  <a:srgbClr val="000000"/>
                </a:solidFill>
                <a:latin typeface="Times New Roman" panose="02020603050405020304" pitchFamily="18" charset="0"/>
                <a:ea typeface="Times New Roman"/>
                <a:cs typeface="Times New Roman" panose="02020603050405020304" pitchFamily="18" charset="0"/>
              </a:rPr>
              <a:t> Арнайы маманның көмегін қажет ететін 19 оқушымен келесі жарты жылдыққа түзету-дамыту сабақтары жалғастыратын болды.</a:t>
            </a:r>
            <a:endParaRPr lang="ru-RU" sz="2000" b="0" dirty="0">
              <a:solidFill>
                <a:srgbClr val="000000"/>
              </a:solidFill>
              <a:latin typeface="Times New Roman" panose="02020603050405020304" pitchFamily="18" charset="0"/>
              <a:ea typeface="Calibri"/>
              <a:cs typeface="Times New Roman" panose="02020603050405020304" pitchFamily="18" charset="0"/>
            </a:endParaRPr>
          </a:p>
          <a:p>
            <a:pPr marL="0" lvl="0" indent="0" algn="just" defTabSz="1041585">
              <a:lnSpc>
                <a:spcPct val="115000"/>
              </a:lnSpc>
              <a:spcBef>
                <a:spcPts val="0"/>
              </a:spcBef>
            </a:pPr>
            <a:r>
              <a:rPr lang="kk-KZ" sz="2000" b="0" dirty="0">
                <a:solidFill>
                  <a:srgbClr val="000000"/>
                </a:solidFill>
                <a:latin typeface="Times New Roman" panose="02020603050405020304" pitchFamily="18" charset="0"/>
                <a:ea typeface="Times New Roman"/>
                <a:cs typeface="Times New Roman" panose="02020603050405020304" pitchFamily="18" charset="0"/>
              </a:rPr>
              <a:t>ІІІ тоқсанда зерделеу жұмыстары жүргізіліп, педагогикалық-медициналық психолологиялық кеңестің (ПМПК)-ның жолдамасымен 5 «Б» сынып оқушысы Нишанбай Мирас қабылданды. Сонымен жыл сонына дейін ерекше білім беруде 20 оқушы болды.</a:t>
            </a:r>
            <a:endParaRPr lang="ru-RU" sz="2000" b="0" dirty="0">
              <a:solidFill>
                <a:srgbClr val="000000"/>
              </a:solidFill>
              <a:latin typeface="Times New Roman" panose="02020603050405020304" pitchFamily="18" charset="0"/>
              <a:ea typeface="Calibri"/>
              <a:cs typeface="Times New Roman" panose="02020603050405020304" pitchFamily="18" charset="0"/>
            </a:endParaRPr>
          </a:p>
          <a:p>
            <a:pPr marL="0" lvl="0" indent="0" algn="just" defTabSz="1041585">
              <a:lnSpc>
                <a:spcPct val="115000"/>
              </a:lnSpc>
              <a:spcBef>
                <a:spcPts val="0"/>
              </a:spcBef>
            </a:pPr>
            <a:r>
              <a:rPr lang="kk-KZ" b="0" dirty="0">
                <a:solidFill>
                  <a:srgbClr val="000000"/>
                </a:solidFill>
                <a:latin typeface="Times New Roman" panose="02020603050405020304" pitchFamily="18" charset="0"/>
                <a:ea typeface="Times New Roman"/>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97" y="4399457"/>
            <a:ext cx="10058400" cy="2998929"/>
          </a:xfrm>
          <a:prstGeom prst="rect">
            <a:avLst/>
          </a:prstGeom>
        </p:spPr>
      </p:pic>
    </p:spTree>
    <p:extLst>
      <p:ext uri="{BB962C8B-B14F-4D97-AF65-F5344CB8AC3E}">
        <p14:creationId xmlns:p14="http://schemas.microsoft.com/office/powerpoint/2010/main" val="295855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4760" y="26227"/>
            <a:ext cx="10603284" cy="5472608"/>
          </a:xfrm>
        </p:spPr>
        <p:style>
          <a:lnRef idx="2">
            <a:schemeClr val="accent1"/>
          </a:lnRef>
          <a:fillRef idx="1">
            <a:schemeClr val="lt1"/>
          </a:fillRef>
          <a:effectRef idx="0">
            <a:schemeClr val="accent1"/>
          </a:effectRef>
          <a:fontRef idx="minor">
            <a:schemeClr val="dk1"/>
          </a:fontRef>
        </p:style>
        <p:txBody>
          <a:bodyPr>
            <a:noAutofit/>
          </a:bodyPr>
          <a:lstStyle/>
          <a:p>
            <a:pPr marL="0" lvl="0" indent="0" algn="just" defTabSz="1041585">
              <a:lnSpc>
                <a:spcPct val="115000"/>
              </a:lnSpc>
              <a:spcBef>
                <a:spcPts val="0"/>
              </a:spcBef>
            </a:pPr>
            <a:r>
              <a:rPr lang="kk-KZ" sz="1600" b="0" dirty="0">
                <a:solidFill>
                  <a:srgbClr val="000000"/>
                </a:solidFill>
                <a:latin typeface="Times New Roman" panose="02020603050405020304" pitchFamily="18" charset="0"/>
                <a:ea typeface="Times New Roman"/>
                <a:cs typeface="Times New Roman" panose="02020603050405020304" pitchFamily="18" charset="0"/>
              </a:rPr>
              <a:t>6 «Қ» сынып оқушысы  Арыстанбек Данияр, 6 «Ә» сынып оқушысы Ғалымжанқызы Нұрсезім,  3 «И» сынып оқушысы Даулетбекова Ділана  </a:t>
            </a:r>
            <a:endParaRPr lang="ru-RU" sz="1600" b="0" dirty="0">
              <a:solidFill>
                <a:srgbClr val="000000"/>
              </a:solidFill>
              <a:latin typeface="Times New Roman" panose="02020603050405020304" pitchFamily="18" charset="0"/>
              <a:ea typeface="Calibri"/>
              <a:cs typeface="Times New Roman" panose="02020603050405020304" pitchFamily="18" charset="0"/>
            </a:endParaRPr>
          </a:p>
          <a:p>
            <a:pPr marL="0" lvl="0" indent="0" algn="just" defTabSz="1041585">
              <a:lnSpc>
                <a:spcPct val="115000"/>
              </a:lnSpc>
              <a:spcBef>
                <a:spcPts val="0"/>
              </a:spcBef>
            </a:pPr>
            <a:r>
              <a:rPr lang="kk-KZ" sz="1600" b="0" dirty="0">
                <a:solidFill>
                  <a:srgbClr val="000000"/>
                </a:solidFill>
                <a:latin typeface="Times New Roman" panose="02020603050405020304" pitchFamily="18" charset="0"/>
                <a:ea typeface="Times New Roman"/>
                <a:cs typeface="Times New Roman" panose="02020603050405020304" pitchFamily="18" charset="0"/>
              </a:rPr>
              <a:t>2023-2024 оқу жылында арнайы маманның сабағына қатысу барысында</a:t>
            </a:r>
            <a:endParaRPr lang="ru-RU" sz="1600" b="0" dirty="0">
              <a:solidFill>
                <a:srgbClr val="000000"/>
              </a:solidFill>
              <a:latin typeface="Times New Roman" panose="02020603050405020304" pitchFamily="18" charset="0"/>
              <a:ea typeface="Calibri"/>
              <a:cs typeface="Times New Roman" panose="02020603050405020304" pitchFamily="18" charset="0"/>
            </a:endParaRPr>
          </a:p>
          <a:p>
            <a:pPr marL="0" lvl="0" indent="0" algn="just" defTabSz="1041585">
              <a:lnSpc>
                <a:spcPct val="115000"/>
              </a:lnSpc>
              <a:spcBef>
                <a:spcPts val="0"/>
              </a:spcBef>
            </a:pPr>
            <a:r>
              <a:rPr lang="kk-KZ" sz="1600" b="0" dirty="0">
                <a:solidFill>
                  <a:srgbClr val="000000"/>
                </a:solidFill>
                <a:latin typeface="Times New Roman" panose="02020603050405020304" pitchFamily="18" charset="0"/>
                <a:ea typeface="Times New Roman"/>
                <a:cs typeface="Times New Roman" panose="02020603050405020304" pitchFamily="18" charset="0"/>
              </a:rPr>
              <a:t>кейбір  әріптерді танимайтын, кеңістікті бағдарлауды ажыра алмайтын,диктант жаза алмайтын,түстерді ажырата алмайтын еді, өздігімен еркін оқи алмайтын, өз ойын еркін жеткізүден қиналатын. Түзету-дамыту сабақтары жүргізілген соң сауатты жазуды,сөздерден сөйлем құрауды өз ойын еркін жеткізуді үйренді. 2 «Е» сынып оқушысы Қасымхан Ерсайын, 2 «Қ» сынып оқушысы Досмұратқызы Айгерім, 2 «К» сынып оқушысы Мырзавали Асылжан  арнайы маманның сабағына қатысу барысында</a:t>
            </a:r>
            <a:endParaRPr lang="ru-RU" sz="1600" b="0" dirty="0">
              <a:solidFill>
                <a:srgbClr val="000000"/>
              </a:solidFill>
              <a:latin typeface="Times New Roman" panose="02020603050405020304" pitchFamily="18" charset="0"/>
              <a:ea typeface="Calibri"/>
              <a:cs typeface="Times New Roman" panose="02020603050405020304" pitchFamily="18" charset="0"/>
            </a:endParaRPr>
          </a:p>
          <a:p>
            <a:pPr marL="0" lvl="0" indent="0" algn="just" defTabSz="1041585">
              <a:lnSpc>
                <a:spcPct val="115000"/>
              </a:lnSpc>
              <a:spcBef>
                <a:spcPts val="0"/>
              </a:spcBef>
            </a:pPr>
            <a:r>
              <a:rPr lang="kk-KZ" sz="1600" b="0" dirty="0">
                <a:solidFill>
                  <a:srgbClr val="000000"/>
                </a:solidFill>
                <a:latin typeface="Times New Roman" panose="02020603050405020304" pitchFamily="18" charset="0"/>
                <a:ea typeface="Times New Roman"/>
                <a:cs typeface="Times New Roman" panose="02020603050405020304" pitchFamily="18" charset="0"/>
              </a:rPr>
              <a:t>сандары танимайтын, бір-екі таңбалық есептерді шағара алмайтын, емін еркін қаламсап ұстай алмайтын, тұйық мінезді болатын. Түзету-дамыту</a:t>
            </a:r>
            <a:r>
              <a:rPr lang="ru-RU" sz="1600" b="0" dirty="0">
                <a:solidFill>
                  <a:srgbClr val="000000"/>
                </a:solidFill>
                <a:latin typeface="Times New Roman" panose="02020603050405020304" pitchFamily="18" charset="0"/>
                <a:ea typeface="Calibri"/>
                <a:cs typeface="Times New Roman" panose="02020603050405020304" pitchFamily="18" charset="0"/>
              </a:rPr>
              <a:t> </a:t>
            </a:r>
            <a:r>
              <a:rPr lang="kk-KZ" sz="1600" b="0" dirty="0">
                <a:solidFill>
                  <a:srgbClr val="000000"/>
                </a:solidFill>
                <a:latin typeface="Times New Roman" panose="02020603050405020304" pitchFamily="18" charset="0"/>
                <a:ea typeface="Times New Roman"/>
                <a:cs typeface="Times New Roman" panose="02020603050405020304" pitchFamily="18" charset="0"/>
              </a:rPr>
              <a:t>сабақтары жүргізілген соң сандарды ажыратуды, екі таңбалық есептерді шығаруды, еркін қаламсаппен жазуды үйренді. Оқушылармен қарым қатынасы дұрыс қалыптасып, қоршаған ортада өзің еркін ұстауы қалыптасты.</a:t>
            </a:r>
            <a:endParaRPr lang="ru-RU" sz="1600" b="0" dirty="0">
              <a:solidFill>
                <a:srgbClr val="000000"/>
              </a:solidFill>
              <a:latin typeface="Times New Roman" panose="02020603050405020304" pitchFamily="18" charset="0"/>
              <a:ea typeface="Calibri"/>
              <a:cs typeface="Times New Roman" panose="02020603050405020304" pitchFamily="18" charset="0"/>
            </a:endParaRPr>
          </a:p>
          <a:p>
            <a:pPr marL="0" lvl="0" indent="0" algn="just" defTabSz="1041585">
              <a:lnSpc>
                <a:spcPct val="115000"/>
              </a:lnSpc>
              <a:spcBef>
                <a:spcPts val="0"/>
              </a:spcBef>
            </a:pPr>
            <a:r>
              <a:rPr lang="kk-KZ" sz="1600" b="0" dirty="0">
                <a:solidFill>
                  <a:srgbClr val="000000"/>
                </a:solidFill>
                <a:latin typeface="Times New Roman" panose="02020603050405020304" pitchFamily="18" charset="0"/>
                <a:ea typeface="Times New Roman"/>
                <a:cs typeface="Times New Roman" panose="02020603050405020304" pitchFamily="18" charset="0"/>
              </a:rPr>
              <a:t>2023-2024 оқу жылында қалалық педагогикалық-медициналық психолологиялық кеңестің (ПМПК)-ның жолдамасы жарамдылығына байланысты  12 оқушы  келесі оқу жылында білім алуды жалғастыратын болады, ал 8 оқушының жолдамасының жарамдылығына байланысты № 8 ППҚ хаттамасымен 30.04.2024 қалалық ПМПК-ға жіберілді. Атап айтсам  2 «Е» сынып оқушысы  Қасымхан Ерсайын Нурбекулы, 3 «3» сынып оқушылары Жұлдызбек Райымбек Батырбекұлы,</a:t>
            </a:r>
            <a:r>
              <a:rPr lang="kk-KZ" sz="1600" b="0" dirty="0">
                <a:solidFill>
                  <a:srgbClr val="000000"/>
                </a:solidFill>
                <a:latin typeface="Times New Roman" panose="02020603050405020304" pitchFamily="18" charset="0"/>
                <a:ea typeface="Calibri"/>
                <a:cs typeface="Times New Roman" panose="02020603050405020304" pitchFamily="18" charset="0"/>
              </a:rPr>
              <a:t> </a:t>
            </a:r>
            <a:r>
              <a:rPr lang="kk-KZ" sz="1600" b="0" dirty="0">
                <a:solidFill>
                  <a:srgbClr val="000000"/>
                </a:solidFill>
                <a:latin typeface="Times New Roman" panose="02020603050405020304" pitchFamily="18" charset="0"/>
                <a:ea typeface="Times New Roman"/>
                <a:cs typeface="Times New Roman" panose="02020603050405020304" pitchFamily="18" charset="0"/>
              </a:rPr>
              <a:t>Жұлдызбек Руслан Батырбекұлы, 3 «И» сынып оқушысы Мыңбол Әсем Асанқызы, 4 «Қ» сынып оқушысы Сарсенбай Алинур Нуржанұлы, 5 «Б» сынып оқушысы Нишанбай Мирас Нурболатұлы, 6 «З» сынып оқушысы Әлібай Нұрсейіт, 6 «И» сынып оқушысы Нұржігіт Нұрғиса  Нұрқанатұлы</a:t>
            </a:r>
            <a:endParaRPr lang="ru-RU" sz="1600" dirty="0">
              <a:solidFill>
                <a:srgbClr val="000000"/>
              </a:solidFill>
              <a:latin typeface="Times New Roman" panose="02020603050405020304" pitchFamily="18" charset="0"/>
              <a:cs typeface="Times New Roman" panose="02020603050405020304" pitchFamily="18" charset="0"/>
            </a:endParaRPr>
          </a:p>
          <a:p>
            <a:endParaRPr lang="ru-RU" sz="1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156" y="5004767"/>
            <a:ext cx="10058400" cy="2715938"/>
          </a:xfrm>
          <a:prstGeom prst="rect">
            <a:avLst/>
          </a:prstGeom>
        </p:spPr>
      </p:pic>
    </p:spTree>
    <p:extLst>
      <p:ext uri="{BB962C8B-B14F-4D97-AF65-F5344CB8AC3E}">
        <p14:creationId xmlns:p14="http://schemas.microsoft.com/office/powerpoint/2010/main" val="40271175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4033</TotalTime>
  <Words>1849</Words>
  <Application>Microsoft Office PowerPoint</Application>
  <PresentationFormat>Произвольный</PresentationFormat>
  <Paragraphs>301</Paragraphs>
  <Slides>17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19" baseType="lpstr">
      <vt:lpstr>Углы</vt:lpstr>
      <vt:lpstr>Worksheet</vt:lpstr>
      <vt:lpstr>Презентация PowerPoint</vt:lpstr>
      <vt:lpstr>   "Қазақстан Республикасының кейбір заңнамалық актілеріне инклюзивті білім беру мәселелері бойынша өзгерістер мен толықтырулар енгізу туралы" Қазақстан Республикасының Заңы 2021 жылғы 26 маусымдағы № 56-VII ҚРЗ</vt:lpstr>
      <vt:lpstr> "Білім туралы" 2007 жылғы 27 шілдедегі Қазақстан Республикасының Заңы</vt:lpstr>
      <vt:lpstr>Психологиялық-педагогикалық қолдау қызметінің жұмысын ұйымдастыру</vt:lpstr>
      <vt:lpstr>  Негізгі мазмұны мен              қызметтері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72 шк</cp:lastModifiedBy>
  <cp:revision>94</cp:revision>
  <dcterms:created xsi:type="dcterms:W3CDTF">2020-11-25T04:55:47Z</dcterms:created>
  <dcterms:modified xsi:type="dcterms:W3CDTF">2024-05-31T05:27:32Z</dcterms:modified>
</cp:coreProperties>
</file>