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8" r:id="rId1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54" y="7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97194"/>
            <a:ext cx="18288000" cy="44576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699" y="3973948"/>
            <a:ext cx="4838699" cy="35909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6831" y="3973948"/>
            <a:ext cx="4838699" cy="35909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24961" y="3973948"/>
            <a:ext cx="4838699" cy="3590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3449" cy="65531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9837"/>
            <a:ext cx="4743449" cy="35337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8225" y="6749837"/>
            <a:ext cx="4105274" cy="35337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4175" y="6749837"/>
            <a:ext cx="4105274" cy="35337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60125" y="3708418"/>
            <a:ext cx="4827874" cy="657858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60125" y="0"/>
            <a:ext cx="4827874" cy="35242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8225" y="0"/>
            <a:ext cx="8381999" cy="35242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5269" y="596897"/>
            <a:ext cx="11337461" cy="1485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174E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" y="0"/>
            <a:ext cx="4279900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79966" y="0"/>
            <a:ext cx="16508094" cy="10287000"/>
            <a:chOff x="1779966" y="0"/>
            <a:chExt cx="16508094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6847" y="0"/>
              <a:ext cx="7441151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70567" y="8217104"/>
              <a:ext cx="6798945" cy="1160145"/>
            </a:xfrm>
            <a:custGeom>
              <a:avLst/>
              <a:gdLst/>
              <a:ahLst/>
              <a:cxnLst/>
              <a:rect l="l" t="t" r="r" b="b"/>
              <a:pathLst>
                <a:path w="6798944" h="1160145">
                  <a:moveTo>
                    <a:pt x="5584219" y="1159702"/>
                  </a:moveTo>
                  <a:lnTo>
                    <a:pt x="75545" y="1159702"/>
                  </a:lnTo>
                  <a:lnTo>
                    <a:pt x="53369" y="1156395"/>
                  </a:lnTo>
                  <a:lnTo>
                    <a:pt x="33507" y="1147002"/>
                  </a:lnTo>
                  <a:lnTo>
                    <a:pt x="17162" y="1132321"/>
                  </a:lnTo>
                  <a:lnTo>
                    <a:pt x="5530" y="1113148"/>
                  </a:lnTo>
                  <a:lnTo>
                    <a:pt x="0" y="1091417"/>
                  </a:lnTo>
                  <a:lnTo>
                    <a:pt x="977" y="1069468"/>
                  </a:lnTo>
                  <a:lnTo>
                    <a:pt x="21369" y="1030573"/>
                  </a:lnTo>
                  <a:lnTo>
                    <a:pt x="906520" y="129130"/>
                  </a:lnTo>
                  <a:lnTo>
                    <a:pt x="943032" y="95969"/>
                  </a:lnTo>
                  <a:lnTo>
                    <a:pt x="982755" y="67407"/>
                  </a:lnTo>
                  <a:lnTo>
                    <a:pt x="1025255" y="43629"/>
                  </a:lnTo>
                  <a:lnTo>
                    <a:pt x="1070095" y="24815"/>
                  </a:lnTo>
                  <a:lnTo>
                    <a:pt x="1116838" y="11151"/>
                  </a:lnTo>
                  <a:lnTo>
                    <a:pt x="1165049" y="2818"/>
                  </a:lnTo>
                  <a:lnTo>
                    <a:pt x="1214291" y="0"/>
                  </a:lnTo>
                  <a:lnTo>
                    <a:pt x="6722954" y="0"/>
                  </a:lnTo>
                  <a:lnTo>
                    <a:pt x="6745134" y="3307"/>
                  </a:lnTo>
                  <a:lnTo>
                    <a:pt x="6764996" y="12700"/>
                  </a:lnTo>
                  <a:lnTo>
                    <a:pt x="6781342" y="27381"/>
                  </a:lnTo>
                  <a:lnTo>
                    <a:pt x="6792973" y="46554"/>
                  </a:lnTo>
                  <a:lnTo>
                    <a:pt x="6798504" y="68285"/>
                  </a:lnTo>
                  <a:lnTo>
                    <a:pt x="6797527" y="90234"/>
                  </a:lnTo>
                  <a:lnTo>
                    <a:pt x="6777134" y="129130"/>
                  </a:lnTo>
                  <a:lnTo>
                    <a:pt x="5891984" y="1030573"/>
                  </a:lnTo>
                  <a:lnTo>
                    <a:pt x="5855473" y="1063733"/>
                  </a:lnTo>
                  <a:lnTo>
                    <a:pt x="5815749" y="1092295"/>
                  </a:lnTo>
                  <a:lnTo>
                    <a:pt x="5773248" y="1116073"/>
                  </a:lnTo>
                  <a:lnTo>
                    <a:pt x="5728409" y="1134887"/>
                  </a:lnTo>
                  <a:lnTo>
                    <a:pt x="5681665" y="1148551"/>
                  </a:lnTo>
                  <a:lnTo>
                    <a:pt x="5633454" y="1156884"/>
                  </a:lnTo>
                  <a:lnTo>
                    <a:pt x="5584219" y="1159702"/>
                  </a:lnTo>
                  <a:close/>
                </a:path>
              </a:pathLst>
            </a:custGeom>
            <a:solidFill>
              <a:srgbClr val="327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59608" y="9094976"/>
              <a:ext cx="3034030" cy="520700"/>
            </a:xfrm>
            <a:custGeom>
              <a:avLst/>
              <a:gdLst/>
              <a:ahLst/>
              <a:cxnLst/>
              <a:rect l="l" t="t" r="r" b="b"/>
              <a:pathLst>
                <a:path w="3034030" h="520700">
                  <a:moveTo>
                    <a:pt x="2483020" y="520281"/>
                  </a:moveTo>
                  <a:lnTo>
                    <a:pt x="39762" y="520281"/>
                  </a:lnTo>
                  <a:lnTo>
                    <a:pt x="28089" y="518540"/>
                  </a:lnTo>
                  <a:lnTo>
                    <a:pt x="17635" y="513597"/>
                  </a:lnTo>
                  <a:lnTo>
                    <a:pt x="9032" y="505870"/>
                  </a:lnTo>
                  <a:lnTo>
                    <a:pt x="2911" y="495779"/>
                  </a:lnTo>
                  <a:lnTo>
                    <a:pt x="0" y="484342"/>
                  </a:lnTo>
                  <a:lnTo>
                    <a:pt x="514" y="472790"/>
                  </a:lnTo>
                  <a:lnTo>
                    <a:pt x="388656" y="67963"/>
                  </a:lnTo>
                  <a:lnTo>
                    <a:pt x="423407" y="39003"/>
                  </a:lnTo>
                  <a:lnTo>
                    <a:pt x="462809" y="17679"/>
                  </a:lnTo>
                  <a:lnTo>
                    <a:pt x="505630" y="4505"/>
                  </a:lnTo>
                  <a:lnTo>
                    <a:pt x="550641" y="0"/>
                  </a:lnTo>
                  <a:lnTo>
                    <a:pt x="2993899" y="0"/>
                  </a:lnTo>
                  <a:lnTo>
                    <a:pt x="3030750" y="24502"/>
                  </a:lnTo>
                  <a:lnTo>
                    <a:pt x="3033661" y="35939"/>
                  </a:lnTo>
                  <a:lnTo>
                    <a:pt x="3033147" y="47491"/>
                  </a:lnTo>
                  <a:lnTo>
                    <a:pt x="2645004" y="452318"/>
                  </a:lnTo>
                  <a:lnTo>
                    <a:pt x="2610254" y="481278"/>
                  </a:lnTo>
                  <a:lnTo>
                    <a:pt x="2570852" y="502602"/>
                  </a:lnTo>
                  <a:lnTo>
                    <a:pt x="2528031" y="515776"/>
                  </a:lnTo>
                  <a:lnTo>
                    <a:pt x="2483020" y="520281"/>
                  </a:lnTo>
                  <a:close/>
                </a:path>
              </a:pathLst>
            </a:custGeom>
            <a:solidFill>
              <a:srgbClr val="64C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09240" y="1014856"/>
              <a:ext cx="4594225" cy="4572000"/>
            </a:xfrm>
            <a:custGeom>
              <a:avLst/>
              <a:gdLst/>
              <a:ahLst/>
              <a:cxnLst/>
              <a:rect l="l" t="t" r="r" b="b"/>
              <a:pathLst>
                <a:path w="4594225" h="4572000">
                  <a:moveTo>
                    <a:pt x="2627863" y="12699"/>
                  </a:moveTo>
                  <a:lnTo>
                    <a:pt x="1965869" y="12699"/>
                  </a:lnTo>
                  <a:lnTo>
                    <a:pt x="2012337" y="0"/>
                  </a:lnTo>
                  <a:lnTo>
                    <a:pt x="2581395" y="0"/>
                  </a:lnTo>
                  <a:lnTo>
                    <a:pt x="2627863" y="12699"/>
                  </a:lnTo>
                  <a:close/>
                </a:path>
                <a:path w="4594225" h="4572000">
                  <a:moveTo>
                    <a:pt x="2765440" y="38099"/>
                  </a:moveTo>
                  <a:lnTo>
                    <a:pt x="1828292" y="38099"/>
                  </a:lnTo>
                  <a:lnTo>
                    <a:pt x="1919699" y="12699"/>
                  </a:lnTo>
                  <a:lnTo>
                    <a:pt x="2674033" y="12699"/>
                  </a:lnTo>
                  <a:lnTo>
                    <a:pt x="2765440" y="38099"/>
                  </a:lnTo>
                  <a:close/>
                </a:path>
                <a:path w="4594225" h="4572000">
                  <a:moveTo>
                    <a:pt x="2765440" y="4533899"/>
                  </a:moveTo>
                  <a:lnTo>
                    <a:pt x="1828292" y="4533899"/>
                  </a:lnTo>
                  <a:lnTo>
                    <a:pt x="1519165" y="4444999"/>
                  </a:lnTo>
                  <a:lnTo>
                    <a:pt x="1476503" y="4432299"/>
                  </a:lnTo>
                  <a:lnTo>
                    <a:pt x="1434245" y="4406899"/>
                  </a:lnTo>
                  <a:lnTo>
                    <a:pt x="1350978" y="4381499"/>
                  </a:lnTo>
                  <a:lnTo>
                    <a:pt x="1269439" y="4330699"/>
                  </a:lnTo>
                  <a:lnTo>
                    <a:pt x="1229343" y="4317999"/>
                  </a:lnTo>
                  <a:lnTo>
                    <a:pt x="1150542" y="4267199"/>
                  </a:lnTo>
                  <a:lnTo>
                    <a:pt x="1111858" y="4254499"/>
                  </a:lnTo>
                  <a:lnTo>
                    <a:pt x="1035968" y="4203699"/>
                  </a:lnTo>
                  <a:lnTo>
                    <a:pt x="962114" y="4152899"/>
                  </a:lnTo>
                  <a:lnTo>
                    <a:pt x="925975" y="4127499"/>
                  </a:lnTo>
                  <a:lnTo>
                    <a:pt x="890373" y="4102099"/>
                  </a:lnTo>
                  <a:lnTo>
                    <a:pt x="855319" y="4063999"/>
                  </a:lnTo>
                  <a:lnTo>
                    <a:pt x="820822" y="4038599"/>
                  </a:lnTo>
                  <a:lnTo>
                    <a:pt x="786892" y="4013199"/>
                  </a:lnTo>
                  <a:lnTo>
                    <a:pt x="753538" y="3987799"/>
                  </a:lnTo>
                  <a:lnTo>
                    <a:pt x="720769" y="3949699"/>
                  </a:lnTo>
                  <a:lnTo>
                    <a:pt x="688596" y="3924299"/>
                  </a:lnTo>
                  <a:lnTo>
                    <a:pt x="657028" y="3886199"/>
                  </a:lnTo>
                  <a:lnTo>
                    <a:pt x="626075" y="3860799"/>
                  </a:lnTo>
                  <a:lnTo>
                    <a:pt x="595746" y="3822699"/>
                  </a:lnTo>
                  <a:lnTo>
                    <a:pt x="566050" y="3797299"/>
                  </a:lnTo>
                  <a:lnTo>
                    <a:pt x="536998" y="3759199"/>
                  </a:lnTo>
                  <a:lnTo>
                    <a:pt x="508598" y="3721099"/>
                  </a:lnTo>
                  <a:lnTo>
                    <a:pt x="480862" y="3682999"/>
                  </a:lnTo>
                  <a:lnTo>
                    <a:pt x="453797" y="3657599"/>
                  </a:lnTo>
                  <a:lnTo>
                    <a:pt x="427414" y="3619499"/>
                  </a:lnTo>
                  <a:lnTo>
                    <a:pt x="401722" y="3581399"/>
                  </a:lnTo>
                  <a:lnTo>
                    <a:pt x="376732" y="3543299"/>
                  </a:lnTo>
                  <a:lnTo>
                    <a:pt x="352451" y="3505199"/>
                  </a:lnTo>
                  <a:lnTo>
                    <a:pt x="328891" y="3467099"/>
                  </a:lnTo>
                  <a:lnTo>
                    <a:pt x="306061" y="3428999"/>
                  </a:lnTo>
                  <a:lnTo>
                    <a:pt x="283969" y="3390899"/>
                  </a:lnTo>
                  <a:lnTo>
                    <a:pt x="262627" y="3352799"/>
                  </a:lnTo>
                  <a:lnTo>
                    <a:pt x="242043" y="3314699"/>
                  </a:lnTo>
                  <a:lnTo>
                    <a:pt x="222227" y="3263899"/>
                  </a:lnTo>
                  <a:lnTo>
                    <a:pt x="203188" y="3225799"/>
                  </a:lnTo>
                  <a:lnTo>
                    <a:pt x="184937" y="3187699"/>
                  </a:lnTo>
                  <a:lnTo>
                    <a:pt x="167483" y="3149599"/>
                  </a:lnTo>
                  <a:lnTo>
                    <a:pt x="150835" y="3098799"/>
                  </a:lnTo>
                  <a:lnTo>
                    <a:pt x="135003" y="3060699"/>
                  </a:lnTo>
                  <a:lnTo>
                    <a:pt x="119997" y="3009899"/>
                  </a:lnTo>
                  <a:lnTo>
                    <a:pt x="105825" y="2971799"/>
                  </a:lnTo>
                  <a:lnTo>
                    <a:pt x="92499" y="2933699"/>
                  </a:lnTo>
                  <a:lnTo>
                    <a:pt x="80027" y="2882899"/>
                  </a:lnTo>
                  <a:lnTo>
                    <a:pt x="68419" y="2844799"/>
                  </a:lnTo>
                  <a:lnTo>
                    <a:pt x="57684" y="2793999"/>
                  </a:lnTo>
                  <a:lnTo>
                    <a:pt x="47833" y="2755899"/>
                  </a:lnTo>
                  <a:lnTo>
                    <a:pt x="38874" y="2705099"/>
                  </a:lnTo>
                  <a:lnTo>
                    <a:pt x="30817" y="2654299"/>
                  </a:lnTo>
                  <a:lnTo>
                    <a:pt x="23673" y="2616199"/>
                  </a:lnTo>
                  <a:lnTo>
                    <a:pt x="17450" y="2565399"/>
                  </a:lnTo>
                  <a:lnTo>
                    <a:pt x="12158" y="2514599"/>
                  </a:lnTo>
                  <a:lnTo>
                    <a:pt x="7806" y="2476499"/>
                  </a:lnTo>
                  <a:lnTo>
                    <a:pt x="4405" y="2425699"/>
                  </a:lnTo>
                  <a:lnTo>
                    <a:pt x="1964" y="2374899"/>
                  </a:lnTo>
                  <a:lnTo>
                    <a:pt x="492" y="2324099"/>
                  </a:lnTo>
                  <a:lnTo>
                    <a:pt x="0" y="2285999"/>
                  </a:lnTo>
                  <a:lnTo>
                    <a:pt x="492" y="2235199"/>
                  </a:lnTo>
                  <a:lnTo>
                    <a:pt x="1964" y="2184399"/>
                  </a:lnTo>
                  <a:lnTo>
                    <a:pt x="4405" y="2133599"/>
                  </a:lnTo>
                  <a:lnTo>
                    <a:pt x="7806" y="2095499"/>
                  </a:lnTo>
                  <a:lnTo>
                    <a:pt x="12158" y="2044699"/>
                  </a:lnTo>
                  <a:lnTo>
                    <a:pt x="17450" y="1993899"/>
                  </a:lnTo>
                  <a:lnTo>
                    <a:pt x="23673" y="1955799"/>
                  </a:lnTo>
                  <a:lnTo>
                    <a:pt x="30817" y="1904999"/>
                  </a:lnTo>
                  <a:lnTo>
                    <a:pt x="38874" y="1854199"/>
                  </a:lnTo>
                  <a:lnTo>
                    <a:pt x="47833" y="1816099"/>
                  </a:lnTo>
                  <a:lnTo>
                    <a:pt x="57684" y="1765299"/>
                  </a:lnTo>
                  <a:lnTo>
                    <a:pt x="68419" y="1727199"/>
                  </a:lnTo>
                  <a:lnTo>
                    <a:pt x="80027" y="1676399"/>
                  </a:lnTo>
                  <a:lnTo>
                    <a:pt x="92499" y="1638299"/>
                  </a:lnTo>
                  <a:lnTo>
                    <a:pt x="105825" y="1587499"/>
                  </a:lnTo>
                  <a:lnTo>
                    <a:pt x="119997" y="1549399"/>
                  </a:lnTo>
                  <a:lnTo>
                    <a:pt x="135003" y="1498599"/>
                  </a:lnTo>
                  <a:lnTo>
                    <a:pt x="150835" y="1460499"/>
                  </a:lnTo>
                  <a:lnTo>
                    <a:pt x="167483" y="1422399"/>
                  </a:lnTo>
                  <a:lnTo>
                    <a:pt x="184937" y="1371599"/>
                  </a:lnTo>
                  <a:lnTo>
                    <a:pt x="203188" y="1333499"/>
                  </a:lnTo>
                  <a:lnTo>
                    <a:pt x="222227" y="1295399"/>
                  </a:lnTo>
                  <a:lnTo>
                    <a:pt x="242043" y="1257299"/>
                  </a:lnTo>
                  <a:lnTo>
                    <a:pt x="262627" y="1219199"/>
                  </a:lnTo>
                  <a:lnTo>
                    <a:pt x="283969" y="1168399"/>
                  </a:lnTo>
                  <a:lnTo>
                    <a:pt x="306061" y="1130299"/>
                  </a:lnTo>
                  <a:lnTo>
                    <a:pt x="328891" y="1092199"/>
                  </a:lnTo>
                  <a:lnTo>
                    <a:pt x="352451" y="1054099"/>
                  </a:lnTo>
                  <a:lnTo>
                    <a:pt x="376732" y="1015999"/>
                  </a:lnTo>
                  <a:lnTo>
                    <a:pt x="401722" y="977899"/>
                  </a:lnTo>
                  <a:lnTo>
                    <a:pt x="427414" y="952499"/>
                  </a:lnTo>
                  <a:lnTo>
                    <a:pt x="453797" y="914399"/>
                  </a:lnTo>
                  <a:lnTo>
                    <a:pt x="480862" y="876299"/>
                  </a:lnTo>
                  <a:lnTo>
                    <a:pt x="508598" y="838199"/>
                  </a:lnTo>
                  <a:lnTo>
                    <a:pt x="536998" y="800099"/>
                  </a:lnTo>
                  <a:lnTo>
                    <a:pt x="566050" y="774699"/>
                  </a:lnTo>
                  <a:lnTo>
                    <a:pt x="595746" y="736599"/>
                  </a:lnTo>
                  <a:lnTo>
                    <a:pt x="626075" y="711199"/>
                  </a:lnTo>
                  <a:lnTo>
                    <a:pt x="657028" y="673099"/>
                  </a:lnTo>
                  <a:lnTo>
                    <a:pt x="688596" y="647699"/>
                  </a:lnTo>
                  <a:lnTo>
                    <a:pt x="720769" y="609599"/>
                  </a:lnTo>
                  <a:lnTo>
                    <a:pt x="753538" y="584199"/>
                  </a:lnTo>
                  <a:lnTo>
                    <a:pt x="786892" y="546099"/>
                  </a:lnTo>
                  <a:lnTo>
                    <a:pt x="820822" y="520699"/>
                  </a:lnTo>
                  <a:lnTo>
                    <a:pt x="855319" y="495299"/>
                  </a:lnTo>
                  <a:lnTo>
                    <a:pt x="890373" y="469899"/>
                  </a:lnTo>
                  <a:lnTo>
                    <a:pt x="925975" y="444499"/>
                  </a:lnTo>
                  <a:lnTo>
                    <a:pt x="962114" y="406399"/>
                  </a:lnTo>
                  <a:lnTo>
                    <a:pt x="1035968" y="355599"/>
                  </a:lnTo>
                  <a:lnTo>
                    <a:pt x="1073663" y="342899"/>
                  </a:lnTo>
                  <a:lnTo>
                    <a:pt x="1150542" y="292099"/>
                  </a:lnTo>
                  <a:lnTo>
                    <a:pt x="1229343" y="241299"/>
                  </a:lnTo>
                  <a:lnTo>
                    <a:pt x="1269439" y="228599"/>
                  </a:lnTo>
                  <a:lnTo>
                    <a:pt x="1309987" y="203199"/>
                  </a:lnTo>
                  <a:lnTo>
                    <a:pt x="1350978" y="190499"/>
                  </a:lnTo>
                  <a:lnTo>
                    <a:pt x="1392400" y="165099"/>
                  </a:lnTo>
                  <a:lnTo>
                    <a:pt x="1476503" y="139699"/>
                  </a:lnTo>
                  <a:lnTo>
                    <a:pt x="1519165" y="114299"/>
                  </a:lnTo>
                  <a:lnTo>
                    <a:pt x="1783074" y="38099"/>
                  </a:lnTo>
                  <a:lnTo>
                    <a:pt x="2810658" y="38099"/>
                  </a:lnTo>
                  <a:lnTo>
                    <a:pt x="3074567" y="114299"/>
                  </a:lnTo>
                  <a:lnTo>
                    <a:pt x="3117229" y="139699"/>
                  </a:lnTo>
                  <a:lnTo>
                    <a:pt x="3201332" y="165099"/>
                  </a:lnTo>
                  <a:lnTo>
                    <a:pt x="3242754" y="190499"/>
                  </a:lnTo>
                  <a:lnTo>
                    <a:pt x="3283744" y="203199"/>
                  </a:lnTo>
                  <a:lnTo>
                    <a:pt x="3324293" y="228599"/>
                  </a:lnTo>
                  <a:lnTo>
                    <a:pt x="3364389" y="241299"/>
                  </a:lnTo>
                  <a:lnTo>
                    <a:pt x="3443190" y="292099"/>
                  </a:lnTo>
                  <a:lnTo>
                    <a:pt x="3520069" y="342899"/>
                  </a:lnTo>
                  <a:lnTo>
                    <a:pt x="3557764" y="355599"/>
                  </a:lnTo>
                  <a:lnTo>
                    <a:pt x="3631618" y="406399"/>
                  </a:lnTo>
                  <a:lnTo>
                    <a:pt x="3667757" y="444499"/>
                  </a:lnTo>
                  <a:lnTo>
                    <a:pt x="3703358" y="469899"/>
                  </a:lnTo>
                  <a:lnTo>
                    <a:pt x="3738412" y="495299"/>
                  </a:lnTo>
                  <a:lnTo>
                    <a:pt x="3772909" y="520699"/>
                  </a:lnTo>
                  <a:lnTo>
                    <a:pt x="3806840" y="546099"/>
                  </a:lnTo>
                  <a:lnTo>
                    <a:pt x="3840194" y="584199"/>
                  </a:lnTo>
                  <a:lnTo>
                    <a:pt x="3872962" y="609599"/>
                  </a:lnTo>
                  <a:lnTo>
                    <a:pt x="3905135" y="647699"/>
                  </a:lnTo>
                  <a:lnTo>
                    <a:pt x="3936703" y="673099"/>
                  </a:lnTo>
                  <a:lnTo>
                    <a:pt x="3967657" y="711199"/>
                  </a:lnTo>
                  <a:lnTo>
                    <a:pt x="3997986" y="736599"/>
                  </a:lnTo>
                  <a:lnTo>
                    <a:pt x="4027682" y="774699"/>
                  </a:lnTo>
                  <a:lnTo>
                    <a:pt x="4056734" y="800099"/>
                  </a:lnTo>
                  <a:lnTo>
                    <a:pt x="4085133" y="838199"/>
                  </a:lnTo>
                  <a:lnTo>
                    <a:pt x="4112870" y="876299"/>
                  </a:lnTo>
                  <a:lnTo>
                    <a:pt x="4139935" y="914399"/>
                  </a:lnTo>
                  <a:lnTo>
                    <a:pt x="4166318" y="952499"/>
                  </a:lnTo>
                  <a:lnTo>
                    <a:pt x="4192009" y="977899"/>
                  </a:lnTo>
                  <a:lnTo>
                    <a:pt x="4217000" y="1015999"/>
                  </a:lnTo>
                  <a:lnTo>
                    <a:pt x="4241280" y="1054099"/>
                  </a:lnTo>
                  <a:lnTo>
                    <a:pt x="4264841" y="1092199"/>
                  </a:lnTo>
                  <a:lnTo>
                    <a:pt x="4287671" y="1130299"/>
                  </a:lnTo>
                  <a:lnTo>
                    <a:pt x="4309762" y="1168399"/>
                  </a:lnTo>
                  <a:lnTo>
                    <a:pt x="4331105" y="1219199"/>
                  </a:lnTo>
                  <a:lnTo>
                    <a:pt x="4351689" y="1257299"/>
                  </a:lnTo>
                  <a:lnTo>
                    <a:pt x="4371505" y="1295399"/>
                  </a:lnTo>
                  <a:lnTo>
                    <a:pt x="4390543" y="1333499"/>
                  </a:lnTo>
                  <a:lnTo>
                    <a:pt x="4408794" y="1371599"/>
                  </a:lnTo>
                  <a:lnTo>
                    <a:pt x="4426249" y="1422399"/>
                  </a:lnTo>
                  <a:lnTo>
                    <a:pt x="4442897" y="1460499"/>
                  </a:lnTo>
                  <a:lnTo>
                    <a:pt x="4458729" y="1498599"/>
                  </a:lnTo>
                  <a:lnTo>
                    <a:pt x="4473735" y="1549399"/>
                  </a:lnTo>
                  <a:lnTo>
                    <a:pt x="4487906" y="1587499"/>
                  </a:lnTo>
                  <a:lnTo>
                    <a:pt x="4501233" y="1638299"/>
                  </a:lnTo>
                  <a:lnTo>
                    <a:pt x="4513705" y="1676399"/>
                  </a:lnTo>
                  <a:lnTo>
                    <a:pt x="4525313" y="1727199"/>
                  </a:lnTo>
                  <a:lnTo>
                    <a:pt x="4536048" y="1765299"/>
                  </a:lnTo>
                  <a:lnTo>
                    <a:pt x="4545899" y="1816099"/>
                  </a:lnTo>
                  <a:lnTo>
                    <a:pt x="4554858" y="1854199"/>
                  </a:lnTo>
                  <a:lnTo>
                    <a:pt x="4562914" y="1904999"/>
                  </a:lnTo>
                  <a:lnTo>
                    <a:pt x="4570059" y="1955799"/>
                  </a:lnTo>
                  <a:lnTo>
                    <a:pt x="4576282" y="1993899"/>
                  </a:lnTo>
                  <a:lnTo>
                    <a:pt x="4581574" y="2044699"/>
                  </a:lnTo>
                  <a:lnTo>
                    <a:pt x="4585925" y="2095499"/>
                  </a:lnTo>
                  <a:lnTo>
                    <a:pt x="4589326" y="2133599"/>
                  </a:lnTo>
                  <a:lnTo>
                    <a:pt x="4591768" y="2184399"/>
                  </a:lnTo>
                  <a:lnTo>
                    <a:pt x="4593239" y="2235199"/>
                  </a:lnTo>
                  <a:lnTo>
                    <a:pt x="4593732" y="2285999"/>
                  </a:lnTo>
                  <a:lnTo>
                    <a:pt x="4593239" y="2324099"/>
                  </a:lnTo>
                  <a:lnTo>
                    <a:pt x="4591768" y="2374899"/>
                  </a:lnTo>
                  <a:lnTo>
                    <a:pt x="4589326" y="2425699"/>
                  </a:lnTo>
                  <a:lnTo>
                    <a:pt x="4585925" y="2476499"/>
                  </a:lnTo>
                  <a:lnTo>
                    <a:pt x="4581574" y="2514599"/>
                  </a:lnTo>
                  <a:lnTo>
                    <a:pt x="4576282" y="2565399"/>
                  </a:lnTo>
                  <a:lnTo>
                    <a:pt x="4570059" y="2616199"/>
                  </a:lnTo>
                  <a:lnTo>
                    <a:pt x="4562914" y="2654299"/>
                  </a:lnTo>
                  <a:lnTo>
                    <a:pt x="4554858" y="2705099"/>
                  </a:lnTo>
                  <a:lnTo>
                    <a:pt x="4545899" y="2755899"/>
                  </a:lnTo>
                  <a:lnTo>
                    <a:pt x="4536048" y="2793999"/>
                  </a:lnTo>
                  <a:lnTo>
                    <a:pt x="4525313" y="2844799"/>
                  </a:lnTo>
                  <a:lnTo>
                    <a:pt x="4513705" y="2882899"/>
                  </a:lnTo>
                  <a:lnTo>
                    <a:pt x="4501233" y="2933699"/>
                  </a:lnTo>
                  <a:lnTo>
                    <a:pt x="4487906" y="2971799"/>
                  </a:lnTo>
                  <a:lnTo>
                    <a:pt x="4473735" y="3009899"/>
                  </a:lnTo>
                  <a:lnTo>
                    <a:pt x="4458729" y="3060699"/>
                  </a:lnTo>
                  <a:lnTo>
                    <a:pt x="4442897" y="3098799"/>
                  </a:lnTo>
                  <a:lnTo>
                    <a:pt x="4426249" y="3149599"/>
                  </a:lnTo>
                  <a:lnTo>
                    <a:pt x="4408794" y="3187699"/>
                  </a:lnTo>
                  <a:lnTo>
                    <a:pt x="4390543" y="3225799"/>
                  </a:lnTo>
                  <a:lnTo>
                    <a:pt x="4371505" y="3263899"/>
                  </a:lnTo>
                  <a:lnTo>
                    <a:pt x="4351689" y="3314699"/>
                  </a:lnTo>
                  <a:lnTo>
                    <a:pt x="4331105" y="3352799"/>
                  </a:lnTo>
                  <a:lnTo>
                    <a:pt x="4309762" y="3390899"/>
                  </a:lnTo>
                  <a:lnTo>
                    <a:pt x="4287671" y="3428999"/>
                  </a:lnTo>
                  <a:lnTo>
                    <a:pt x="4264841" y="3467099"/>
                  </a:lnTo>
                  <a:lnTo>
                    <a:pt x="4241280" y="3505199"/>
                  </a:lnTo>
                  <a:lnTo>
                    <a:pt x="4217000" y="3543299"/>
                  </a:lnTo>
                  <a:lnTo>
                    <a:pt x="4192009" y="3581399"/>
                  </a:lnTo>
                  <a:lnTo>
                    <a:pt x="4166318" y="3619499"/>
                  </a:lnTo>
                  <a:lnTo>
                    <a:pt x="4139935" y="3657599"/>
                  </a:lnTo>
                  <a:lnTo>
                    <a:pt x="4112870" y="3682999"/>
                  </a:lnTo>
                  <a:lnTo>
                    <a:pt x="4085133" y="3721099"/>
                  </a:lnTo>
                  <a:lnTo>
                    <a:pt x="4056734" y="3759199"/>
                  </a:lnTo>
                  <a:lnTo>
                    <a:pt x="4027682" y="3797299"/>
                  </a:lnTo>
                  <a:lnTo>
                    <a:pt x="3997986" y="3822699"/>
                  </a:lnTo>
                  <a:lnTo>
                    <a:pt x="3967657" y="3860799"/>
                  </a:lnTo>
                  <a:lnTo>
                    <a:pt x="3936703" y="3886199"/>
                  </a:lnTo>
                  <a:lnTo>
                    <a:pt x="3905135" y="3924299"/>
                  </a:lnTo>
                  <a:lnTo>
                    <a:pt x="3872962" y="3949699"/>
                  </a:lnTo>
                  <a:lnTo>
                    <a:pt x="3840194" y="3987799"/>
                  </a:lnTo>
                  <a:lnTo>
                    <a:pt x="3806840" y="4013199"/>
                  </a:lnTo>
                  <a:lnTo>
                    <a:pt x="3772909" y="4038599"/>
                  </a:lnTo>
                  <a:lnTo>
                    <a:pt x="3738412" y="4063999"/>
                  </a:lnTo>
                  <a:lnTo>
                    <a:pt x="3703358" y="4102099"/>
                  </a:lnTo>
                  <a:lnTo>
                    <a:pt x="3667757" y="4127499"/>
                  </a:lnTo>
                  <a:lnTo>
                    <a:pt x="3631618" y="4152899"/>
                  </a:lnTo>
                  <a:lnTo>
                    <a:pt x="3557764" y="4203699"/>
                  </a:lnTo>
                  <a:lnTo>
                    <a:pt x="3481874" y="4254499"/>
                  </a:lnTo>
                  <a:lnTo>
                    <a:pt x="3443190" y="4267199"/>
                  </a:lnTo>
                  <a:lnTo>
                    <a:pt x="3364389" y="4317999"/>
                  </a:lnTo>
                  <a:lnTo>
                    <a:pt x="3324293" y="4330699"/>
                  </a:lnTo>
                  <a:lnTo>
                    <a:pt x="3242754" y="4381499"/>
                  </a:lnTo>
                  <a:lnTo>
                    <a:pt x="3159487" y="4406899"/>
                  </a:lnTo>
                  <a:lnTo>
                    <a:pt x="3117229" y="4432299"/>
                  </a:lnTo>
                  <a:lnTo>
                    <a:pt x="3074567" y="4444999"/>
                  </a:lnTo>
                  <a:lnTo>
                    <a:pt x="2765440" y="4533899"/>
                  </a:lnTo>
                  <a:close/>
                </a:path>
                <a:path w="4594225" h="4572000">
                  <a:moveTo>
                    <a:pt x="2627863" y="4559299"/>
                  </a:moveTo>
                  <a:lnTo>
                    <a:pt x="1965869" y="4559299"/>
                  </a:lnTo>
                  <a:lnTo>
                    <a:pt x="1873837" y="4533899"/>
                  </a:lnTo>
                  <a:lnTo>
                    <a:pt x="2719895" y="4533899"/>
                  </a:lnTo>
                  <a:lnTo>
                    <a:pt x="2627863" y="4559299"/>
                  </a:lnTo>
                  <a:close/>
                </a:path>
                <a:path w="4594225" h="4572000">
                  <a:moveTo>
                    <a:pt x="2534639" y="4571999"/>
                  </a:moveTo>
                  <a:lnTo>
                    <a:pt x="2059093" y="4571999"/>
                  </a:lnTo>
                  <a:lnTo>
                    <a:pt x="2012337" y="4559299"/>
                  </a:lnTo>
                  <a:lnTo>
                    <a:pt x="2581395" y="4559299"/>
                  </a:lnTo>
                  <a:lnTo>
                    <a:pt x="2534639" y="4571999"/>
                  </a:lnTo>
                  <a:close/>
                </a:path>
              </a:pathLst>
            </a:custGeom>
            <a:solidFill>
              <a:srgbClr val="FBF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6582" y="1162604"/>
              <a:ext cx="4305027" cy="4292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9966" y="3070702"/>
              <a:ext cx="7886699" cy="44862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07056" y="3816531"/>
            <a:ext cx="11005820" cy="51346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5600" b="1" spc="200" dirty="0">
                <a:solidFill>
                  <a:srgbClr val="3274C4"/>
                </a:solidFill>
                <a:latin typeface="Arial"/>
                <a:cs typeface="Arial"/>
              </a:rPr>
              <a:t>БЕЙІНДІК</a:t>
            </a:r>
            <a:r>
              <a:rPr sz="5600" b="1" spc="-300" dirty="0">
                <a:solidFill>
                  <a:srgbClr val="3274C4"/>
                </a:solidFill>
                <a:latin typeface="Arial"/>
                <a:cs typeface="Arial"/>
              </a:rPr>
              <a:t> </a:t>
            </a:r>
            <a:r>
              <a:rPr sz="5600" b="1" spc="105" dirty="0">
                <a:solidFill>
                  <a:srgbClr val="3274C4"/>
                </a:solidFill>
                <a:latin typeface="Arial"/>
                <a:cs typeface="Arial"/>
              </a:rPr>
              <a:t>ОҚЫТУ</a:t>
            </a:r>
            <a:endParaRPr sz="5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5600" spc="-135" dirty="0">
                <a:solidFill>
                  <a:srgbClr val="56AAF0"/>
                </a:solidFill>
                <a:latin typeface="Microsoft Sans Serif"/>
                <a:cs typeface="Microsoft Sans Serif"/>
              </a:rPr>
              <a:t>ПРОФОРЕНТАЦИЯ</a:t>
            </a:r>
            <a:r>
              <a:rPr sz="5600" spc="-135" dirty="0">
                <a:solidFill>
                  <a:srgbClr val="56AAF0"/>
                </a:solidFill>
                <a:latin typeface="Times New Roman"/>
                <a:cs typeface="Times New Roman"/>
              </a:rPr>
              <a:t>,</a:t>
            </a:r>
            <a:endParaRPr sz="5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5600" spc="-254" dirty="0">
                <a:solidFill>
                  <a:srgbClr val="56AAF0"/>
                </a:solidFill>
                <a:latin typeface="Microsoft Sans Serif"/>
                <a:cs typeface="Microsoft Sans Serif"/>
              </a:rPr>
              <a:t>К</a:t>
            </a:r>
            <a:r>
              <a:rPr sz="5600" spc="-200" dirty="0">
                <a:solidFill>
                  <a:srgbClr val="56AAF0"/>
                </a:solidFill>
                <a:latin typeface="Microsoft Sans Serif"/>
                <a:cs typeface="Microsoft Sans Serif"/>
              </a:rPr>
              <a:t>Ә</a:t>
            </a:r>
            <a:r>
              <a:rPr sz="5600" spc="-484" dirty="0">
                <a:solidFill>
                  <a:srgbClr val="56AAF0"/>
                </a:solidFill>
                <a:latin typeface="Microsoft Sans Serif"/>
                <a:cs typeface="Microsoft Sans Serif"/>
              </a:rPr>
              <a:t>С</a:t>
            </a:r>
            <a:r>
              <a:rPr sz="5600" spc="360" dirty="0">
                <a:solidFill>
                  <a:srgbClr val="56AAF0"/>
                </a:solidFill>
                <a:latin typeface="Microsoft Sans Serif"/>
                <a:cs typeface="Microsoft Sans Serif"/>
              </a:rPr>
              <a:t>І</a:t>
            </a:r>
            <a:r>
              <a:rPr sz="5600" spc="-204" dirty="0">
                <a:solidFill>
                  <a:srgbClr val="56AAF0"/>
                </a:solidFill>
                <a:latin typeface="Microsoft Sans Serif"/>
                <a:cs typeface="Microsoft Sans Serif"/>
              </a:rPr>
              <a:t>Б</a:t>
            </a:r>
            <a:r>
              <a:rPr sz="5600" spc="254" dirty="0">
                <a:solidFill>
                  <a:srgbClr val="56AAF0"/>
                </a:solidFill>
                <a:latin typeface="Microsoft Sans Serif"/>
                <a:cs typeface="Microsoft Sans Serif"/>
              </a:rPr>
              <a:t>И</a:t>
            </a:r>
            <a:r>
              <a:rPr sz="5600" spc="-325" dirty="0">
                <a:solidFill>
                  <a:srgbClr val="56AAF0"/>
                </a:solidFill>
                <a:latin typeface="Microsoft Sans Serif"/>
                <a:cs typeface="Microsoft Sans Serif"/>
              </a:rPr>
              <a:t> </a:t>
            </a:r>
            <a:r>
              <a:rPr sz="5600" spc="-204" dirty="0">
                <a:solidFill>
                  <a:srgbClr val="56AAF0"/>
                </a:solidFill>
                <a:latin typeface="Microsoft Sans Serif"/>
                <a:cs typeface="Microsoft Sans Serif"/>
              </a:rPr>
              <a:t>Б</a:t>
            </a:r>
            <a:r>
              <a:rPr sz="5600" spc="-140" dirty="0">
                <a:solidFill>
                  <a:srgbClr val="56AAF0"/>
                </a:solidFill>
                <a:latin typeface="Microsoft Sans Serif"/>
                <a:cs typeface="Microsoft Sans Serif"/>
              </a:rPr>
              <a:t>А</a:t>
            </a:r>
            <a:r>
              <a:rPr sz="5600" spc="-190" dirty="0">
                <a:solidFill>
                  <a:srgbClr val="56AAF0"/>
                </a:solidFill>
                <a:latin typeface="Microsoft Sans Serif"/>
                <a:cs typeface="Microsoft Sans Serif"/>
              </a:rPr>
              <a:t>Ғ</a:t>
            </a:r>
            <a:r>
              <a:rPr sz="5600" spc="-450" dirty="0">
                <a:solidFill>
                  <a:srgbClr val="56AAF0"/>
                </a:solidFill>
                <a:latin typeface="Microsoft Sans Serif"/>
                <a:cs typeface="Microsoft Sans Serif"/>
              </a:rPr>
              <a:t>Д</a:t>
            </a:r>
            <a:r>
              <a:rPr sz="5600" spc="-140" dirty="0">
                <a:solidFill>
                  <a:srgbClr val="56AAF0"/>
                </a:solidFill>
                <a:latin typeface="Microsoft Sans Serif"/>
                <a:cs typeface="Microsoft Sans Serif"/>
              </a:rPr>
              <a:t>А</a:t>
            </a:r>
            <a:r>
              <a:rPr sz="5600" spc="-350" dirty="0">
                <a:solidFill>
                  <a:srgbClr val="56AAF0"/>
                </a:solidFill>
                <a:latin typeface="Microsoft Sans Serif"/>
                <a:cs typeface="Microsoft Sans Serif"/>
              </a:rPr>
              <a:t>Р</a:t>
            </a:r>
            <a:r>
              <a:rPr sz="5600" spc="-325" dirty="0">
                <a:solidFill>
                  <a:srgbClr val="56AAF0"/>
                </a:solidFill>
                <a:latin typeface="Microsoft Sans Serif"/>
                <a:cs typeface="Microsoft Sans Serif"/>
              </a:rPr>
              <a:t> </a:t>
            </a:r>
            <a:r>
              <a:rPr sz="5600" spc="-204" dirty="0">
                <a:solidFill>
                  <a:srgbClr val="56AAF0"/>
                </a:solidFill>
                <a:latin typeface="Microsoft Sans Serif"/>
                <a:cs typeface="Microsoft Sans Serif"/>
              </a:rPr>
              <a:t>Б</a:t>
            </a:r>
            <a:r>
              <a:rPr sz="5600" spc="-605" dirty="0">
                <a:solidFill>
                  <a:srgbClr val="56AAF0"/>
                </a:solidFill>
                <a:latin typeface="Microsoft Sans Serif"/>
                <a:cs typeface="Microsoft Sans Serif"/>
              </a:rPr>
              <a:t>Е</a:t>
            </a:r>
            <a:r>
              <a:rPr sz="5600" spc="-330" dirty="0">
                <a:solidFill>
                  <a:srgbClr val="56AAF0"/>
                </a:solidFill>
                <a:latin typeface="Microsoft Sans Serif"/>
                <a:cs typeface="Microsoft Sans Serif"/>
              </a:rPr>
              <a:t>Р</a:t>
            </a:r>
            <a:r>
              <a:rPr sz="5600" spc="-95" dirty="0">
                <a:solidFill>
                  <a:srgbClr val="56AAF0"/>
                </a:solidFill>
                <a:latin typeface="Microsoft Sans Serif"/>
                <a:cs typeface="Microsoft Sans Serif"/>
              </a:rPr>
              <a:t>У</a:t>
            </a:r>
            <a:endParaRPr sz="5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850">
              <a:latin typeface="Microsoft Sans Serif"/>
              <a:cs typeface="Microsoft Sans Serif"/>
            </a:endParaRPr>
          </a:p>
          <a:p>
            <a:pPr marL="6056630">
              <a:lnSpc>
                <a:spcPct val="100000"/>
              </a:lnSpc>
            </a:pPr>
            <a:r>
              <a:rPr sz="3000" spc="45" dirty="0">
                <a:solidFill>
                  <a:srgbClr val="64CAF4"/>
                </a:solidFill>
                <a:latin typeface="Microsoft Sans Serif"/>
                <a:cs typeface="Microsoft Sans Serif"/>
              </a:rPr>
              <a:t>Есеп</a:t>
            </a:r>
            <a:r>
              <a:rPr sz="3000" spc="-40" dirty="0">
                <a:solidFill>
                  <a:srgbClr val="64CAF4"/>
                </a:solidFill>
                <a:latin typeface="Microsoft Sans Serif"/>
                <a:cs typeface="Microsoft Sans Serif"/>
              </a:rPr>
              <a:t> </a:t>
            </a:r>
            <a:r>
              <a:rPr sz="3000" spc="114" dirty="0">
                <a:solidFill>
                  <a:srgbClr val="64CAF4"/>
                </a:solidFill>
                <a:latin typeface="Microsoft Sans Serif"/>
                <a:cs typeface="Microsoft Sans Serif"/>
              </a:rPr>
              <a:t>беруші</a:t>
            </a:r>
            <a:endParaRPr sz="3000">
              <a:latin typeface="Microsoft Sans Serif"/>
              <a:cs typeface="Microsoft Sans Serif"/>
            </a:endParaRPr>
          </a:p>
          <a:p>
            <a:pPr marL="5777230">
              <a:lnSpc>
                <a:spcPct val="100000"/>
              </a:lnSpc>
              <a:spcBef>
                <a:spcPts val="465"/>
              </a:spcBef>
            </a:pPr>
            <a:r>
              <a:rPr sz="5000" b="1" spc="-635" dirty="0">
                <a:solidFill>
                  <a:srgbClr val="FBFEFF"/>
                </a:solidFill>
                <a:latin typeface="Verdana"/>
                <a:cs typeface="Verdana"/>
              </a:rPr>
              <a:t>Т</a:t>
            </a:r>
            <a:r>
              <a:rPr sz="5000" b="1" spc="-655" dirty="0">
                <a:solidFill>
                  <a:srgbClr val="FBFEFF"/>
                </a:solidFill>
                <a:latin typeface="Verdana"/>
                <a:cs typeface="Verdana"/>
              </a:rPr>
              <a:t>у</a:t>
            </a:r>
            <a:r>
              <a:rPr sz="5000" b="1" spc="-640" dirty="0">
                <a:solidFill>
                  <a:srgbClr val="FBFEFF"/>
                </a:solidFill>
                <a:latin typeface="Verdana"/>
                <a:cs typeface="Verdana"/>
              </a:rPr>
              <a:t>р</a:t>
            </a:r>
            <a:r>
              <a:rPr sz="5000" b="1" spc="-710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r>
              <a:rPr sz="5000" b="1" spc="-1005" dirty="0">
                <a:solidFill>
                  <a:srgbClr val="FBFEFF"/>
                </a:solidFill>
                <a:latin typeface="Verdana"/>
                <a:cs typeface="Verdana"/>
              </a:rPr>
              <a:t>ш</a:t>
            </a:r>
            <a:r>
              <a:rPr sz="5000" b="1" spc="-740" dirty="0">
                <a:solidFill>
                  <a:srgbClr val="FBFEFF"/>
                </a:solidFill>
                <a:latin typeface="Verdana"/>
                <a:cs typeface="Verdana"/>
              </a:rPr>
              <a:t>е</a:t>
            </a:r>
            <a:r>
              <a:rPr sz="5000" b="1" spc="-755" dirty="0">
                <a:solidFill>
                  <a:srgbClr val="FBFEFF"/>
                </a:solidFill>
                <a:latin typeface="Verdana"/>
                <a:cs typeface="Verdana"/>
              </a:rPr>
              <a:t>в</a:t>
            </a:r>
            <a:r>
              <a:rPr sz="5000" b="1" spc="-705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r>
              <a:rPr sz="5000" b="1" spc="-710" dirty="0">
                <a:solidFill>
                  <a:srgbClr val="FBFEFF"/>
                </a:solidFill>
                <a:latin typeface="Verdana"/>
                <a:cs typeface="Verdana"/>
              </a:rPr>
              <a:t> </a:t>
            </a:r>
            <a:r>
              <a:rPr sz="5000" b="1" spc="-865" dirty="0">
                <a:solidFill>
                  <a:srgbClr val="FBFEFF"/>
                </a:solidFill>
                <a:latin typeface="Verdana"/>
                <a:cs typeface="Verdana"/>
              </a:rPr>
              <a:t>Д</a:t>
            </a:r>
            <a:r>
              <a:rPr sz="5000" b="1" spc="-695" dirty="0">
                <a:solidFill>
                  <a:srgbClr val="FBFEFF"/>
                </a:solidFill>
                <a:latin typeface="Verdana"/>
                <a:cs typeface="Verdana"/>
              </a:rPr>
              <a:t>ин</a:t>
            </a:r>
            <a:r>
              <a:rPr sz="5000" b="1" spc="-710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r>
              <a:rPr sz="5000" b="1" spc="-640" dirty="0">
                <a:solidFill>
                  <a:srgbClr val="FBFEFF"/>
                </a:solidFill>
                <a:latin typeface="Verdana"/>
                <a:cs typeface="Verdana"/>
              </a:rPr>
              <a:t>р</a:t>
            </a:r>
            <a:r>
              <a:rPr sz="5000" b="1" spc="-705" dirty="0">
                <a:solidFill>
                  <a:srgbClr val="FBFEFF"/>
                </a:solidFill>
                <a:latin typeface="Verdana"/>
                <a:cs typeface="Verdana"/>
              </a:rPr>
              <a:t>а</a:t>
            </a:r>
            <a:endParaRPr sz="500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8"/>
          <a:stretch/>
        </p:blipFill>
        <p:spPr>
          <a:xfrm>
            <a:off x="228600" y="220980"/>
            <a:ext cx="5930887" cy="2641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7"/>
          <a:stretch/>
        </p:blipFill>
        <p:spPr>
          <a:xfrm>
            <a:off x="12575177" y="893500"/>
            <a:ext cx="5330321" cy="2641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39364" r="36561" b="8752"/>
          <a:stretch/>
        </p:blipFill>
        <p:spPr>
          <a:xfrm>
            <a:off x="12580082" y="4686300"/>
            <a:ext cx="5325416" cy="395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/>
          <a:stretch/>
        </p:blipFill>
        <p:spPr>
          <a:xfrm>
            <a:off x="6400800" y="220980"/>
            <a:ext cx="5930887" cy="3621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5611" y="3076606"/>
            <a:ext cx="5893876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Кәсіптік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–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болашаққа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3243" y="4457700"/>
            <a:ext cx="115951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⚜️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мамыр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министрлігінің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Сағадат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Нұрмағамбетов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№72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акт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КазАэронавигация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Шымкент филиалы директоры,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филиалы,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әуе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өкілдері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Тынышпаев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Шымкент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оқытушылары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өткізді.Қазіргі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заңгер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Экономика,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Елімізде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ұшқыштар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шетелден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шақыуға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⚜️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бітіруші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коммуникация,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ұшқыш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мамандықтарға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болатындығын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⚜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таратылды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12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04520" marR="5080" indent="-192405">
              <a:lnSpc>
                <a:spcPct val="101299"/>
              </a:lnSpc>
              <a:spcBef>
                <a:spcPts val="40"/>
              </a:spcBef>
            </a:pPr>
            <a:r>
              <a:rPr spc="390" dirty="0"/>
              <a:t>К</a:t>
            </a:r>
            <a:r>
              <a:rPr spc="434" dirty="0"/>
              <a:t>Ә</a:t>
            </a:r>
            <a:r>
              <a:rPr spc="-375" dirty="0"/>
              <a:t>С</a:t>
            </a:r>
            <a:r>
              <a:rPr spc="305" dirty="0"/>
              <a:t>І</a:t>
            </a:r>
            <a:r>
              <a:rPr spc="450" dirty="0"/>
              <a:t>П</a:t>
            </a:r>
            <a:r>
              <a:rPr spc="-295" dirty="0"/>
              <a:t>Т</a:t>
            </a:r>
            <a:r>
              <a:rPr spc="305" dirty="0"/>
              <a:t>І</a:t>
            </a:r>
            <a:r>
              <a:rPr spc="395" dirty="0"/>
              <a:t>К</a:t>
            </a:r>
            <a:r>
              <a:rPr spc="-114" dirty="0"/>
              <a:t> </a:t>
            </a:r>
            <a:r>
              <a:rPr spc="-315" dirty="0"/>
              <a:t>Б</a:t>
            </a:r>
            <a:r>
              <a:rPr spc="-65" dirty="0"/>
              <a:t>А</a:t>
            </a:r>
            <a:r>
              <a:rPr spc="-35" dirty="0"/>
              <a:t>Ғ</a:t>
            </a:r>
            <a:r>
              <a:rPr spc="365" dirty="0"/>
              <a:t>Д</a:t>
            </a:r>
            <a:r>
              <a:rPr spc="-65" dirty="0"/>
              <a:t>А</a:t>
            </a:r>
            <a:r>
              <a:rPr spc="-254" dirty="0"/>
              <a:t>Р</a:t>
            </a:r>
            <a:r>
              <a:rPr spc="-114" dirty="0"/>
              <a:t> </a:t>
            </a:r>
            <a:r>
              <a:rPr spc="-315" dirty="0"/>
              <a:t>Б</a:t>
            </a:r>
            <a:r>
              <a:rPr spc="-530" dirty="0"/>
              <a:t>Е</a:t>
            </a:r>
            <a:r>
              <a:rPr spc="-260" dirty="0"/>
              <a:t>Р</a:t>
            </a:r>
            <a:r>
              <a:rPr spc="45" dirty="0"/>
              <a:t>У</a:t>
            </a:r>
            <a:r>
              <a:rPr spc="-114" dirty="0"/>
              <a:t> </a:t>
            </a:r>
            <a:r>
              <a:rPr spc="420" dirty="0"/>
              <a:t>–</a:t>
            </a:r>
            <a:r>
              <a:rPr spc="-114" dirty="0"/>
              <a:t> </a:t>
            </a:r>
            <a:r>
              <a:rPr spc="-295" dirty="0"/>
              <a:t>Т</a:t>
            </a:r>
            <a:r>
              <a:rPr spc="-65" dirty="0"/>
              <a:t>А</a:t>
            </a:r>
            <a:r>
              <a:rPr spc="-315" dirty="0"/>
              <a:t>Б</a:t>
            </a:r>
            <a:r>
              <a:rPr spc="-110" dirty="0"/>
              <a:t>Ы</a:t>
            </a:r>
            <a:r>
              <a:rPr spc="-375" dirty="0"/>
              <a:t>С</a:t>
            </a:r>
            <a:r>
              <a:rPr spc="-295" dirty="0"/>
              <a:t>Т</a:t>
            </a:r>
            <a:r>
              <a:rPr spc="-55" dirty="0"/>
              <a:t>Ы  </a:t>
            </a:r>
            <a:r>
              <a:rPr spc="210" dirty="0"/>
              <a:t>БОЛАШАҚҚА</a:t>
            </a:r>
            <a:r>
              <a:rPr spc="-125" dirty="0"/>
              <a:t> </a:t>
            </a:r>
            <a:r>
              <a:rPr spc="100" dirty="0"/>
              <a:t>МАҢЫЗДЫ</a:t>
            </a:r>
            <a:r>
              <a:rPr spc="-125" dirty="0"/>
              <a:t> </a:t>
            </a:r>
            <a:r>
              <a:rPr spc="254" dirty="0"/>
              <a:t>ҚАДАМ.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15888" y="7970604"/>
            <a:ext cx="426021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1400" spc="15" dirty="0">
                <a:latin typeface="Microsoft Sans Serif"/>
                <a:cs typeface="Microsoft Sans Serif"/>
              </a:rPr>
              <a:t>АЛМАТЫ </a:t>
            </a:r>
            <a:r>
              <a:rPr sz="1400" spc="10" dirty="0">
                <a:latin typeface="Microsoft Sans Serif"/>
                <a:cs typeface="Microsoft Sans Serif"/>
              </a:rPr>
              <a:t>ҚАЛАСЫНЫҢ </a:t>
            </a:r>
            <a:r>
              <a:rPr sz="1400" spc="-10" dirty="0">
                <a:latin typeface="Microsoft Sans Serif"/>
                <a:cs typeface="Microsoft Sans Serif"/>
              </a:rPr>
              <a:t>АЗАМАТТЫҚ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АКАДЕМИЯСЫ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ЖӘНЕ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АВИАЦИЯ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50" dirty="0">
                <a:latin typeface="Microsoft Sans Serif"/>
                <a:cs typeface="Microsoft Sans Serif"/>
              </a:rPr>
              <a:t>КОЛЛЕДЖІНІҢ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ӨКІЛДЕРІ </a:t>
            </a:r>
            <a:r>
              <a:rPr sz="1400" spc="-20" dirty="0">
                <a:latin typeface="Microsoft Sans Serif"/>
                <a:cs typeface="Microsoft Sans Serif"/>
              </a:rPr>
              <a:t>ҚАРАТАУ </a:t>
            </a:r>
            <a:r>
              <a:rPr sz="1400" dirty="0">
                <a:latin typeface="Microsoft Sans Serif"/>
                <a:cs typeface="Microsoft Sans Serif"/>
              </a:rPr>
              <a:t>АУДАНЫНА </a:t>
            </a:r>
            <a:r>
              <a:rPr sz="1400" spc="-35" dirty="0">
                <a:latin typeface="Microsoft Sans Serif"/>
                <a:cs typeface="Microsoft Sans Serif"/>
              </a:rPr>
              <a:t>ҚАРАСТЫ 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70" dirty="0">
                <a:latin typeface="Microsoft Sans Serif"/>
                <a:cs typeface="Microsoft Sans Serif"/>
              </a:rPr>
              <a:t>М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90" dirty="0">
                <a:latin typeface="Microsoft Sans Serif"/>
                <a:cs typeface="Microsoft Sans Serif"/>
              </a:rPr>
              <a:t>К</a:t>
            </a:r>
            <a:r>
              <a:rPr sz="1400" spc="-25" dirty="0">
                <a:latin typeface="Microsoft Sans Serif"/>
                <a:cs typeface="Microsoft Sans Serif"/>
              </a:rPr>
              <a:t>Т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60" dirty="0">
                <a:latin typeface="Microsoft Sans Serif"/>
                <a:cs typeface="Microsoft Sans Serif"/>
              </a:rPr>
              <a:t>П</a:t>
            </a:r>
            <a:r>
              <a:rPr sz="1400" spc="-25" dirty="0">
                <a:latin typeface="Microsoft Sans Serif"/>
                <a:cs typeface="Microsoft Sans Serif"/>
              </a:rPr>
              <a:t>Т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-95" dirty="0">
                <a:latin typeface="Microsoft Sans Serif"/>
                <a:cs typeface="Microsoft Sans Serif"/>
              </a:rPr>
              <a:t>Р</a:t>
            </a:r>
            <a:r>
              <a:rPr sz="1400" spc="-80" dirty="0">
                <a:latin typeface="Microsoft Sans Serif"/>
                <a:cs typeface="Microsoft Sans Serif"/>
              </a:rPr>
              <a:t>Д</a:t>
            </a:r>
            <a:r>
              <a:rPr sz="1400" spc="114" dirty="0">
                <a:latin typeface="Microsoft Sans Serif"/>
                <a:cs typeface="Microsoft Sans Serif"/>
              </a:rPr>
              <a:t>І</a:t>
            </a:r>
            <a:r>
              <a:rPr sz="1400" spc="40" dirty="0">
                <a:latin typeface="Microsoft Sans Serif"/>
                <a:cs typeface="Microsoft Sans Serif"/>
              </a:rPr>
              <a:t>Ң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75" dirty="0">
                <a:latin typeface="Microsoft Sans Serif"/>
                <a:cs typeface="Microsoft Sans Serif"/>
              </a:rPr>
              <a:t>9</a:t>
            </a:r>
            <a:r>
              <a:rPr sz="1400" spc="65" dirty="0">
                <a:latin typeface="Microsoft Sans Serif"/>
                <a:cs typeface="Microsoft Sans Serif"/>
              </a:rPr>
              <a:t>-</a:t>
            </a:r>
            <a:r>
              <a:rPr sz="1400" spc="-185" dirty="0">
                <a:latin typeface="Microsoft Sans Serif"/>
                <a:cs typeface="Microsoft Sans Serif"/>
              </a:rPr>
              <a:t>1</a:t>
            </a:r>
            <a:r>
              <a:rPr sz="1400" spc="-180" dirty="0">
                <a:latin typeface="Microsoft Sans Serif"/>
                <a:cs typeface="Microsoft Sans Serif"/>
              </a:rPr>
              <a:t>1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70" dirty="0">
                <a:latin typeface="Microsoft Sans Serif"/>
                <a:cs typeface="Microsoft Sans Serif"/>
              </a:rPr>
              <a:t>Н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65" dirty="0">
                <a:latin typeface="Microsoft Sans Serif"/>
                <a:cs typeface="Microsoft Sans Serif"/>
              </a:rPr>
              <a:t>П</a:t>
            </a:r>
            <a:r>
              <a:rPr sz="1400" spc="-65" dirty="0">
                <a:latin typeface="Microsoft Sans Serif"/>
                <a:cs typeface="Microsoft Sans Serif"/>
              </a:rPr>
              <a:t> О</a:t>
            </a:r>
            <a:r>
              <a:rPr sz="1400" spc="40" dirty="0">
                <a:latin typeface="Microsoft Sans Serif"/>
                <a:cs typeface="Microsoft Sans Serif"/>
              </a:rPr>
              <a:t>Қ</a:t>
            </a:r>
            <a:r>
              <a:rPr sz="1400" spc="20" dirty="0">
                <a:latin typeface="Microsoft Sans Serif"/>
                <a:cs typeface="Microsoft Sans Serif"/>
              </a:rPr>
              <a:t>У</a:t>
            </a:r>
            <a:r>
              <a:rPr sz="1400" spc="275" dirty="0">
                <a:latin typeface="Microsoft Sans Serif"/>
                <a:cs typeface="Microsoft Sans Serif"/>
              </a:rPr>
              <a:t>Ш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90" dirty="0">
                <a:latin typeface="Microsoft Sans Serif"/>
                <a:cs typeface="Microsoft Sans Serif"/>
              </a:rPr>
              <a:t>Л</a:t>
            </a:r>
            <a:r>
              <a:rPr sz="1400" spc="-25" dirty="0">
                <a:latin typeface="Microsoft Sans Serif"/>
                <a:cs typeface="Microsoft Sans Serif"/>
              </a:rPr>
              <a:t>А</a:t>
            </a:r>
            <a:r>
              <a:rPr sz="1400" spc="-95" dirty="0">
                <a:latin typeface="Microsoft Sans Serif"/>
                <a:cs typeface="Microsoft Sans Serif"/>
              </a:rPr>
              <a:t>Р</a:t>
            </a:r>
            <a:r>
              <a:rPr sz="1400" spc="5" dirty="0">
                <a:latin typeface="Microsoft Sans Serif"/>
                <a:cs typeface="Microsoft Sans Serif"/>
              </a:rPr>
              <a:t>Ы</a:t>
            </a:r>
            <a:r>
              <a:rPr sz="1400" spc="70" dirty="0">
                <a:latin typeface="Microsoft Sans Serif"/>
                <a:cs typeface="Microsoft Sans Serif"/>
              </a:rPr>
              <a:t>М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40" dirty="0">
                <a:latin typeface="Microsoft Sans Serif"/>
                <a:cs typeface="Microsoft Sans Serif"/>
              </a:rPr>
              <a:t>Н  </a:t>
            </a:r>
            <a:r>
              <a:rPr sz="1400" spc="90" dirty="0">
                <a:latin typeface="Microsoft Sans Serif"/>
                <a:cs typeface="Microsoft Sans Serif"/>
              </a:rPr>
              <a:t>К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-65" dirty="0">
                <a:latin typeface="Microsoft Sans Serif"/>
                <a:cs typeface="Microsoft Sans Serif"/>
              </a:rPr>
              <a:t>З</a:t>
            </a:r>
            <a:r>
              <a:rPr sz="1400" spc="-80" dirty="0">
                <a:latin typeface="Microsoft Sans Serif"/>
                <a:cs typeface="Microsoft Sans Serif"/>
              </a:rPr>
              <a:t>Д</a:t>
            </a:r>
            <a:r>
              <a:rPr sz="1400" spc="-110" dirty="0">
                <a:latin typeface="Microsoft Sans Serif"/>
                <a:cs typeface="Microsoft Sans Serif"/>
              </a:rPr>
              <a:t>Е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25" dirty="0">
                <a:latin typeface="Microsoft Sans Serif"/>
                <a:cs typeface="Microsoft Sans Serif"/>
              </a:rPr>
              <a:t>У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Ө</a:t>
            </a:r>
            <a:r>
              <a:rPr sz="1400" spc="-25" dirty="0">
                <a:latin typeface="Microsoft Sans Serif"/>
                <a:cs typeface="Microsoft Sans Serif"/>
              </a:rPr>
              <a:t>Т</a:t>
            </a:r>
            <a:r>
              <a:rPr sz="1400" spc="90" dirty="0">
                <a:latin typeface="Microsoft Sans Serif"/>
                <a:cs typeface="Microsoft Sans Serif"/>
              </a:rPr>
              <a:t>К</a:t>
            </a:r>
            <a:r>
              <a:rPr sz="1400" spc="114" dirty="0">
                <a:latin typeface="Microsoft Sans Serif"/>
                <a:cs typeface="Microsoft Sans Serif"/>
              </a:rPr>
              <a:t>І</a:t>
            </a:r>
            <a:r>
              <a:rPr sz="1400" spc="-65" dirty="0">
                <a:latin typeface="Microsoft Sans Serif"/>
                <a:cs typeface="Microsoft Sans Serif"/>
              </a:rPr>
              <a:t>З</a:t>
            </a:r>
            <a:r>
              <a:rPr sz="1400" spc="-80" dirty="0">
                <a:latin typeface="Microsoft Sans Serif"/>
                <a:cs typeface="Microsoft Sans Serif"/>
              </a:rPr>
              <a:t>Д</a:t>
            </a:r>
            <a:r>
              <a:rPr sz="1400" spc="114" dirty="0">
                <a:latin typeface="Microsoft Sans Serif"/>
                <a:cs typeface="Microsoft Sans Serif"/>
              </a:rPr>
              <a:t>І</a:t>
            </a:r>
            <a:r>
              <a:rPr sz="1400" spc="-80" dirty="0">
                <a:latin typeface="Microsoft Sans Serif"/>
                <a:cs typeface="Microsoft Sans Serif"/>
              </a:rPr>
              <a:t>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51784" y="7970604"/>
            <a:ext cx="4784725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1400" spc="-5" dirty="0" smtClean="0">
                <a:latin typeface="Microsoft Sans Serif"/>
                <a:cs typeface="Microsoft Sans Serif"/>
              </a:rPr>
              <a:t>А</a:t>
            </a:r>
            <a:r>
              <a:rPr lang="kk-KZ" sz="1400" spc="-5" dirty="0" smtClean="0">
                <a:latin typeface="Microsoft Sans Serif"/>
                <a:cs typeface="Microsoft Sans Serif"/>
              </a:rPr>
              <a:t>ЗА</a:t>
            </a:r>
            <a:r>
              <a:rPr sz="1400" spc="-5" dirty="0" smtClean="0">
                <a:latin typeface="Microsoft Sans Serif"/>
                <a:cs typeface="Microsoft Sans Serif"/>
              </a:rPr>
              <a:t>МАТТЫҚ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-10" dirty="0">
                <a:latin typeface="Microsoft Sans Serif"/>
                <a:cs typeface="Microsoft Sans Serif"/>
              </a:rPr>
              <a:t>АКАДЕМИЯСЫ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САЛАСЫНЫҢ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45" dirty="0">
                <a:latin typeface="Microsoft Sans Serif"/>
                <a:cs typeface="Microsoft Sans Serif"/>
              </a:rPr>
              <a:t>ТИІМДІ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ЖӘНЕ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ҚАУІПСІЗ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ЖҰМЫС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ІСТЕУІ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100" dirty="0">
                <a:latin typeface="Microsoft Sans Serif"/>
                <a:cs typeface="Microsoft Sans Serif"/>
              </a:rPr>
              <a:t>ҮШІН </a:t>
            </a:r>
            <a:r>
              <a:rPr sz="1400" spc="5" dirty="0">
                <a:latin typeface="Microsoft Sans Serif"/>
                <a:cs typeface="Microsoft Sans Serif"/>
              </a:rPr>
              <a:t>ХАЛЫҚАРАЛЫҚ </a:t>
            </a:r>
            <a:r>
              <a:rPr sz="1400" dirty="0">
                <a:latin typeface="Microsoft Sans Serif"/>
                <a:cs typeface="Microsoft Sans Serif"/>
              </a:rPr>
              <a:t>ТАЛАПТАРЫНА </a:t>
            </a:r>
            <a:r>
              <a:rPr sz="1400" spc="-50" dirty="0">
                <a:latin typeface="Microsoft Sans Serif"/>
                <a:cs typeface="Microsoft Sans Serif"/>
              </a:rPr>
              <a:t>СӘЙКЕС 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5" dirty="0">
                <a:latin typeface="Microsoft Sans Serif"/>
                <a:cs typeface="Microsoft Sans Serif"/>
              </a:rPr>
              <a:t>МАМАНДАРЫН </a:t>
            </a:r>
            <a:r>
              <a:rPr sz="1400" spc="-15" dirty="0">
                <a:latin typeface="Microsoft Sans Serif"/>
                <a:cs typeface="Microsoft Sans Serif"/>
              </a:rPr>
              <a:t>ДАЯРЛАУ </a:t>
            </a:r>
            <a:r>
              <a:rPr sz="1400" spc="45" dirty="0">
                <a:latin typeface="Microsoft Sans Serif"/>
                <a:cs typeface="Microsoft Sans Serif"/>
              </a:rPr>
              <a:t>БОЙЫНША 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ҚАЗАҚСТАН </a:t>
            </a:r>
            <a:r>
              <a:rPr sz="1400" spc="10" dirty="0">
                <a:latin typeface="Microsoft Sans Serif"/>
                <a:cs typeface="Microsoft Sans Serif"/>
              </a:rPr>
              <a:t>МЕН </a:t>
            </a:r>
            <a:r>
              <a:rPr sz="1400" spc="-10" dirty="0">
                <a:latin typeface="Microsoft Sans Serif"/>
                <a:cs typeface="Microsoft Sans Serif"/>
              </a:rPr>
              <a:t>ОРТАЛЫҚ </a:t>
            </a:r>
            <a:r>
              <a:rPr sz="1400" spc="-15" dirty="0">
                <a:latin typeface="Microsoft Sans Serif"/>
                <a:cs typeface="Microsoft Sans Serif"/>
              </a:rPr>
              <a:t>АЗИЯДАҒЫ </a:t>
            </a:r>
            <a:r>
              <a:rPr sz="1400" spc="-40" dirty="0">
                <a:latin typeface="Microsoft Sans Serif"/>
                <a:cs typeface="Microsoft Sans Serif"/>
              </a:rPr>
              <a:t>ДӘСТҮРЛІ 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50" dirty="0">
                <a:latin typeface="Microsoft Sans Serif"/>
                <a:cs typeface="Microsoft Sans Serif"/>
              </a:rPr>
              <a:t>КӨШБАСШЫ </a:t>
            </a:r>
            <a:r>
              <a:rPr sz="1400" dirty="0">
                <a:latin typeface="Microsoft Sans Serif"/>
                <a:cs typeface="Microsoft Sans Serif"/>
              </a:rPr>
              <a:t>ОҚУ </a:t>
            </a:r>
            <a:r>
              <a:rPr sz="1400" spc="-15" dirty="0">
                <a:latin typeface="Microsoft Sans Serif"/>
                <a:cs typeface="Microsoft Sans Serif"/>
              </a:rPr>
              <a:t>ОРЫНДАРЫНЫҢ </a:t>
            </a:r>
            <a:r>
              <a:rPr sz="1400" spc="30" dirty="0">
                <a:latin typeface="Microsoft Sans Serif"/>
                <a:cs typeface="Microsoft Sans Serif"/>
              </a:rPr>
              <a:t>БІРІ </a:t>
            </a:r>
            <a:r>
              <a:rPr sz="1400" spc="15" dirty="0">
                <a:latin typeface="Microsoft Sans Serif"/>
                <a:cs typeface="Microsoft Sans Serif"/>
              </a:rPr>
              <a:t>БОЛЫП 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ТАБЫЛАДЫ.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11910" y="7970604"/>
            <a:ext cx="4784725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1400" spc="-5" dirty="0" smtClean="0">
                <a:latin typeface="Microsoft Sans Serif"/>
                <a:cs typeface="Microsoft Sans Serif"/>
              </a:rPr>
              <a:t>А</a:t>
            </a:r>
            <a:r>
              <a:rPr lang="ru-RU" sz="1400" spc="-5" dirty="0" smtClean="0">
                <a:latin typeface="Microsoft Sans Serif"/>
                <a:cs typeface="Microsoft Sans Serif"/>
              </a:rPr>
              <a:t>ЗА</a:t>
            </a:r>
            <a:r>
              <a:rPr sz="1400" spc="-5" dirty="0" smtClean="0">
                <a:latin typeface="Microsoft Sans Serif"/>
                <a:cs typeface="Microsoft Sans Serif"/>
              </a:rPr>
              <a:t>МАТТЫҚ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-10" dirty="0">
                <a:latin typeface="Microsoft Sans Serif"/>
                <a:cs typeface="Microsoft Sans Serif"/>
              </a:rPr>
              <a:t>АКАДЕМИЯСЫ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САЛАСЫНЫҢ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45" dirty="0">
                <a:latin typeface="Microsoft Sans Serif"/>
                <a:cs typeface="Microsoft Sans Serif"/>
              </a:rPr>
              <a:t>ТИІМДІ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ЖӘНЕ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15" dirty="0">
                <a:latin typeface="Microsoft Sans Serif"/>
                <a:cs typeface="Microsoft Sans Serif"/>
              </a:rPr>
              <a:t>ҚАУІПСІЗ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ЖҰМЫС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ІСТЕУІ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100" dirty="0">
                <a:latin typeface="Microsoft Sans Serif"/>
                <a:cs typeface="Microsoft Sans Serif"/>
              </a:rPr>
              <a:t>ҮШІН </a:t>
            </a:r>
            <a:r>
              <a:rPr sz="1400" spc="5" dirty="0">
                <a:latin typeface="Microsoft Sans Serif"/>
                <a:cs typeface="Microsoft Sans Serif"/>
              </a:rPr>
              <a:t>ХАЛЫҚАРАЛЫҚ </a:t>
            </a:r>
            <a:r>
              <a:rPr sz="1400" dirty="0">
                <a:latin typeface="Microsoft Sans Serif"/>
                <a:cs typeface="Microsoft Sans Serif"/>
              </a:rPr>
              <a:t>ТАЛАПТАРЫНА </a:t>
            </a:r>
            <a:r>
              <a:rPr sz="1400" spc="-50" dirty="0">
                <a:latin typeface="Microsoft Sans Serif"/>
                <a:cs typeface="Microsoft Sans Serif"/>
              </a:rPr>
              <a:t>СӘЙКЕС 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20" dirty="0">
                <a:latin typeface="Microsoft Sans Serif"/>
                <a:cs typeface="Microsoft Sans Serif"/>
              </a:rPr>
              <a:t>АВИАЦИЯ </a:t>
            </a:r>
            <a:r>
              <a:rPr sz="1400" spc="5" dirty="0">
                <a:latin typeface="Microsoft Sans Serif"/>
                <a:cs typeface="Microsoft Sans Serif"/>
              </a:rPr>
              <a:t>МАМАНДАРЫН </a:t>
            </a:r>
            <a:r>
              <a:rPr sz="1400" spc="-15" dirty="0">
                <a:latin typeface="Microsoft Sans Serif"/>
                <a:cs typeface="Microsoft Sans Serif"/>
              </a:rPr>
              <a:t>ДАЯРЛАУ </a:t>
            </a:r>
            <a:r>
              <a:rPr sz="1400" spc="45" dirty="0">
                <a:latin typeface="Microsoft Sans Serif"/>
                <a:cs typeface="Microsoft Sans Serif"/>
              </a:rPr>
              <a:t>БОЙЫНША 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ҚАЗАҚСТАН </a:t>
            </a:r>
            <a:r>
              <a:rPr sz="1400" spc="10" dirty="0">
                <a:latin typeface="Microsoft Sans Serif"/>
                <a:cs typeface="Microsoft Sans Serif"/>
              </a:rPr>
              <a:t>МЕН </a:t>
            </a:r>
            <a:r>
              <a:rPr sz="1400" spc="-10" dirty="0">
                <a:latin typeface="Microsoft Sans Serif"/>
                <a:cs typeface="Microsoft Sans Serif"/>
              </a:rPr>
              <a:t>ОРТАЛЫҚ </a:t>
            </a:r>
            <a:r>
              <a:rPr sz="1400" spc="-15" dirty="0">
                <a:latin typeface="Microsoft Sans Serif"/>
                <a:cs typeface="Microsoft Sans Serif"/>
              </a:rPr>
              <a:t>АЗИЯДАҒЫ </a:t>
            </a:r>
            <a:r>
              <a:rPr sz="1400" spc="-40" dirty="0">
                <a:latin typeface="Microsoft Sans Serif"/>
                <a:cs typeface="Microsoft Sans Serif"/>
              </a:rPr>
              <a:t>ДӘСТҮРЛІ 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50" dirty="0">
                <a:latin typeface="Microsoft Sans Serif"/>
                <a:cs typeface="Microsoft Sans Serif"/>
              </a:rPr>
              <a:t>КӨШБАСШЫ </a:t>
            </a:r>
            <a:r>
              <a:rPr sz="1400" dirty="0">
                <a:latin typeface="Microsoft Sans Serif"/>
                <a:cs typeface="Microsoft Sans Serif"/>
              </a:rPr>
              <a:t>ОҚУ </a:t>
            </a:r>
            <a:r>
              <a:rPr sz="1400" spc="-15" dirty="0">
                <a:latin typeface="Microsoft Sans Serif"/>
                <a:cs typeface="Microsoft Sans Serif"/>
              </a:rPr>
              <a:t>ОРЫНДАРЫНЫҢ </a:t>
            </a:r>
            <a:r>
              <a:rPr sz="1400" spc="30" dirty="0">
                <a:latin typeface="Microsoft Sans Serif"/>
                <a:cs typeface="Microsoft Sans Serif"/>
              </a:rPr>
              <a:t>БІРІ </a:t>
            </a:r>
            <a:r>
              <a:rPr sz="1400" spc="15" dirty="0">
                <a:latin typeface="Microsoft Sans Serif"/>
                <a:cs typeface="Microsoft Sans Serif"/>
              </a:rPr>
              <a:t>БОЛЫП 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ТАБЫЛАДЫ.</a:t>
            </a:r>
            <a:endParaRPr sz="1400" dirty="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543" y="2569521"/>
            <a:ext cx="17919987" cy="476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8285" y="4183062"/>
            <a:ext cx="7103109" cy="182753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algn="ctr">
              <a:lnSpc>
                <a:spcPts val="4570"/>
              </a:lnSpc>
              <a:spcBef>
                <a:spcPts val="640"/>
              </a:spcBef>
            </a:pPr>
            <a:r>
              <a:rPr sz="4200" b="0" spc="-350" dirty="0">
                <a:latin typeface="Microsoft Sans Serif"/>
                <a:cs typeface="Microsoft Sans Serif"/>
              </a:rPr>
              <a:t>«</a:t>
            </a:r>
            <a:r>
              <a:rPr sz="4200" b="0" spc="285" dirty="0">
                <a:latin typeface="Microsoft Sans Serif"/>
                <a:cs typeface="Microsoft Sans Serif"/>
              </a:rPr>
              <a:t>К</a:t>
            </a:r>
            <a:r>
              <a:rPr sz="4200" b="0" spc="360" dirty="0">
                <a:latin typeface="Microsoft Sans Serif"/>
                <a:cs typeface="Microsoft Sans Serif"/>
              </a:rPr>
              <a:t>І</a:t>
            </a:r>
            <a:r>
              <a:rPr sz="4200" b="0" spc="235" dirty="0">
                <a:latin typeface="Microsoft Sans Serif"/>
                <a:cs typeface="Microsoft Sans Serif"/>
              </a:rPr>
              <a:t>М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-45" dirty="0">
                <a:latin typeface="Microsoft Sans Serif"/>
                <a:cs typeface="Microsoft Sans Serif"/>
              </a:rPr>
              <a:t>Б</a:t>
            </a:r>
            <a:r>
              <a:rPr sz="4200" b="0" spc="-180" dirty="0">
                <a:latin typeface="Microsoft Sans Serif"/>
                <a:cs typeface="Microsoft Sans Serif"/>
              </a:rPr>
              <a:t>О</a:t>
            </a:r>
            <a:r>
              <a:rPr sz="4200" b="0" spc="290" dirty="0">
                <a:latin typeface="Microsoft Sans Serif"/>
                <a:cs typeface="Microsoft Sans Serif"/>
              </a:rPr>
              <a:t>Л</a:t>
            </a:r>
            <a:r>
              <a:rPr sz="4200" b="0" spc="-60" dirty="0">
                <a:latin typeface="Microsoft Sans Serif"/>
                <a:cs typeface="Microsoft Sans Serif"/>
              </a:rPr>
              <a:t>А</a:t>
            </a:r>
            <a:r>
              <a:rPr sz="4200" b="0" spc="235" dirty="0">
                <a:latin typeface="Microsoft Sans Serif"/>
                <a:cs typeface="Microsoft Sans Serif"/>
              </a:rPr>
              <a:t>М</a:t>
            </a:r>
            <a:r>
              <a:rPr sz="4200" b="0" spc="40" dirty="0">
                <a:latin typeface="Microsoft Sans Serif"/>
                <a:cs typeface="Microsoft Sans Serif"/>
              </a:rPr>
              <a:t>Ы</a:t>
            </a:r>
            <a:r>
              <a:rPr sz="4200" b="0" spc="229" dirty="0">
                <a:latin typeface="Microsoft Sans Serif"/>
                <a:cs typeface="Microsoft Sans Serif"/>
              </a:rPr>
              <a:t>Н</a:t>
            </a:r>
            <a:r>
              <a:rPr sz="4200" b="0" spc="-509" dirty="0">
                <a:latin typeface="Microsoft Sans Serif"/>
                <a:cs typeface="Microsoft Sans Serif"/>
              </a:rPr>
              <a:t>?</a:t>
            </a:r>
            <a:r>
              <a:rPr sz="4200" b="0" spc="-350" dirty="0">
                <a:latin typeface="Microsoft Sans Serif"/>
                <a:cs typeface="Microsoft Sans Serif"/>
              </a:rPr>
              <a:t>»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-60" dirty="0">
                <a:latin typeface="Microsoft Sans Serif"/>
                <a:cs typeface="Microsoft Sans Serif"/>
              </a:rPr>
              <a:t>А</a:t>
            </a:r>
            <a:r>
              <a:rPr sz="4200" b="0" spc="-50" dirty="0">
                <a:latin typeface="Microsoft Sans Serif"/>
                <a:cs typeface="Microsoft Sans Serif"/>
              </a:rPr>
              <a:t>ТТ</a:t>
            </a:r>
            <a:r>
              <a:rPr sz="4200" b="0" spc="40" dirty="0">
                <a:latin typeface="Microsoft Sans Serif"/>
                <a:cs typeface="Microsoft Sans Serif"/>
              </a:rPr>
              <a:t>Ы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-204" dirty="0">
                <a:latin typeface="Microsoft Sans Serif"/>
                <a:cs typeface="Microsoft Sans Serif"/>
              </a:rPr>
              <a:t>9</a:t>
            </a:r>
            <a:r>
              <a:rPr sz="4200" b="0" spc="-180" dirty="0">
                <a:latin typeface="Microsoft Sans Serif"/>
                <a:cs typeface="Microsoft Sans Serif"/>
              </a:rPr>
              <a:t> </a:t>
            </a:r>
            <a:r>
              <a:rPr sz="4200" b="0" spc="185" dirty="0">
                <a:latin typeface="Microsoft Sans Serif"/>
                <a:cs typeface="Microsoft Sans Serif"/>
              </a:rPr>
              <a:t>-  </a:t>
            </a:r>
            <a:r>
              <a:rPr sz="4200" b="0" spc="-30" dirty="0">
                <a:latin typeface="Microsoft Sans Serif"/>
                <a:cs typeface="Microsoft Sans Serif"/>
              </a:rPr>
              <a:t>СЫНЫПТАР </a:t>
            </a:r>
            <a:r>
              <a:rPr sz="4200" b="0" spc="-95" dirty="0">
                <a:latin typeface="Microsoft Sans Serif"/>
                <a:cs typeface="Microsoft Sans Serif"/>
              </a:rPr>
              <a:t>АРАСЫНДА </a:t>
            </a:r>
            <a:r>
              <a:rPr sz="4200" b="0" spc="-90" dirty="0">
                <a:latin typeface="Microsoft Sans Serif"/>
                <a:cs typeface="Microsoft Sans Serif"/>
              </a:rPr>
              <a:t> </a:t>
            </a:r>
            <a:r>
              <a:rPr sz="4200" b="0" spc="70" dirty="0">
                <a:latin typeface="Microsoft Sans Serif"/>
                <a:cs typeface="Microsoft Sans Serif"/>
              </a:rPr>
              <a:t>ПІКІРЛЕСУ</a:t>
            </a:r>
            <a:endParaRPr sz="4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8700"/>
            <a:ext cx="18017490" cy="8113395"/>
            <a:chOff x="0" y="1028700"/>
            <a:chExt cx="18017490" cy="8113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83560"/>
              <a:ext cx="11961306" cy="42290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449" y="1028700"/>
              <a:ext cx="3418711" cy="34187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001361" y="1213129"/>
              <a:ext cx="5996940" cy="7910195"/>
            </a:xfrm>
            <a:custGeom>
              <a:avLst/>
              <a:gdLst/>
              <a:ahLst/>
              <a:cxnLst/>
              <a:rect l="l" t="t" r="r" b="b"/>
              <a:pathLst>
                <a:path w="5996940" h="7910195">
                  <a:moveTo>
                    <a:pt x="5902021" y="0"/>
                  </a:moveTo>
                  <a:lnTo>
                    <a:pt x="5956801" y="56801"/>
                  </a:lnTo>
                  <a:lnTo>
                    <a:pt x="5978683" y="97786"/>
                  </a:lnTo>
                  <a:lnTo>
                    <a:pt x="5992191" y="142239"/>
                  </a:lnTo>
                  <a:lnTo>
                    <a:pt x="5996809" y="188911"/>
                  </a:lnTo>
                  <a:lnTo>
                    <a:pt x="5996809" y="7671698"/>
                  </a:lnTo>
                  <a:lnTo>
                    <a:pt x="5992191" y="7718371"/>
                  </a:lnTo>
                  <a:lnTo>
                    <a:pt x="5978683" y="7762824"/>
                  </a:lnTo>
                  <a:lnTo>
                    <a:pt x="5956801" y="7803808"/>
                  </a:lnTo>
                  <a:lnTo>
                    <a:pt x="5927065" y="7840076"/>
                  </a:lnTo>
                  <a:lnTo>
                    <a:pt x="5890797" y="7869813"/>
                  </a:lnTo>
                  <a:lnTo>
                    <a:pt x="5849812" y="7891694"/>
                  </a:lnTo>
                  <a:lnTo>
                    <a:pt x="5805359" y="7905202"/>
                  </a:lnTo>
                  <a:lnTo>
                    <a:pt x="5758687" y="7909820"/>
                  </a:lnTo>
                  <a:lnTo>
                    <a:pt x="198113" y="7909820"/>
                  </a:lnTo>
                  <a:lnTo>
                    <a:pt x="151441" y="7905202"/>
                  </a:lnTo>
                  <a:lnTo>
                    <a:pt x="106988" y="7891694"/>
                  </a:lnTo>
                  <a:lnTo>
                    <a:pt x="66003" y="7869813"/>
                  </a:lnTo>
                  <a:lnTo>
                    <a:pt x="29736" y="7840076"/>
                  </a:lnTo>
                  <a:lnTo>
                    <a:pt x="0" y="780380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6208" y="1028700"/>
              <a:ext cx="3418711" cy="34187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449" y="5143500"/>
              <a:ext cx="3418711" cy="34187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8794" y="1028700"/>
              <a:ext cx="3418711" cy="34187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6208" y="5143500"/>
              <a:ext cx="3418711" cy="34187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58756" y="5143500"/>
              <a:ext cx="3418711" cy="34187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18957" y="3147418"/>
              <a:ext cx="4486274" cy="47624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341616" y="3801068"/>
            <a:ext cx="5529580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415" marR="160655" indent="-205104">
              <a:lnSpc>
                <a:spcPct val="122200"/>
              </a:lnSpc>
              <a:spcBef>
                <a:spcPts val="100"/>
              </a:spcBef>
              <a:buAutoNum type="arabicPeriod"/>
              <a:tabLst>
                <a:tab pos="273050" algn="l"/>
              </a:tabLst>
            </a:pP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Оқушыларға </a:t>
            </a:r>
            <a:r>
              <a:rPr sz="2250" spc="120" dirty="0">
                <a:solidFill>
                  <a:srgbClr val="3274C4"/>
                </a:solidFill>
                <a:latin typeface="Times New Roman"/>
                <a:cs typeface="Times New Roman"/>
              </a:rPr>
              <a:t>кәсіптік </a:t>
            </a:r>
            <a:r>
              <a:rPr sz="2250" spc="155" dirty="0">
                <a:solidFill>
                  <a:srgbClr val="3274C4"/>
                </a:solidFill>
                <a:latin typeface="Times New Roman"/>
                <a:cs typeface="Times New Roman"/>
              </a:rPr>
              <a:t>өзін-өзі </a:t>
            </a:r>
            <a:r>
              <a:rPr sz="2250" spc="16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5" dirty="0">
                <a:solidFill>
                  <a:srgbClr val="3274C4"/>
                </a:solidFill>
                <a:latin typeface="Times New Roman"/>
                <a:cs typeface="Times New Roman"/>
              </a:rPr>
              <a:t>айқындауды</a:t>
            </a:r>
            <a:r>
              <a:rPr sz="2250" spc="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0" dirty="0">
                <a:solidFill>
                  <a:srgbClr val="3274C4"/>
                </a:solidFill>
                <a:latin typeface="Times New Roman"/>
                <a:cs typeface="Times New Roman"/>
              </a:rPr>
              <a:t>шешуде</a:t>
            </a:r>
            <a:r>
              <a:rPr sz="2250" spc="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75" dirty="0">
                <a:solidFill>
                  <a:srgbClr val="3274C4"/>
                </a:solidFill>
                <a:latin typeface="Times New Roman"/>
                <a:cs typeface="Times New Roman"/>
              </a:rPr>
              <a:t>көмек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40" dirty="0">
                <a:solidFill>
                  <a:srgbClr val="3274C4"/>
                </a:solidFill>
                <a:latin typeface="Times New Roman"/>
                <a:cs typeface="Times New Roman"/>
              </a:rPr>
              <a:t>көрсету;</a:t>
            </a:r>
            <a:endParaRPr sz="2250">
              <a:latin typeface="Times New Roman"/>
              <a:cs typeface="Times New Roman"/>
            </a:endParaRPr>
          </a:p>
          <a:p>
            <a:pPr marL="272415" marR="5080" indent="-254635">
              <a:lnSpc>
                <a:spcPct val="122200"/>
              </a:lnSpc>
              <a:buAutoNum type="arabicPeriod"/>
              <a:tabLst>
                <a:tab pos="273050" algn="l"/>
              </a:tabLst>
            </a:pPr>
            <a:r>
              <a:rPr sz="2250" spc="185" dirty="0">
                <a:solidFill>
                  <a:srgbClr val="3274C4"/>
                </a:solidFill>
                <a:latin typeface="Times New Roman"/>
                <a:cs typeface="Times New Roman"/>
              </a:rPr>
              <a:t>Олардың</a:t>
            </a:r>
            <a:r>
              <a:rPr sz="2250" spc="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5" dirty="0">
                <a:solidFill>
                  <a:srgbClr val="3274C4"/>
                </a:solidFill>
                <a:latin typeface="Times New Roman"/>
                <a:cs typeface="Times New Roman"/>
              </a:rPr>
              <a:t>құндылықтық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бағдарларын, </a:t>
            </a:r>
            <a:r>
              <a:rPr sz="2250" spc="-55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45" dirty="0">
                <a:solidFill>
                  <a:srgbClr val="3274C4"/>
                </a:solidFill>
                <a:latin typeface="Times New Roman"/>
                <a:cs typeface="Times New Roman"/>
              </a:rPr>
              <a:t>қабілеттері </a:t>
            </a:r>
            <a:r>
              <a:rPr sz="2250" spc="215" dirty="0">
                <a:solidFill>
                  <a:srgbClr val="3274C4"/>
                </a:solidFill>
                <a:latin typeface="Times New Roman"/>
                <a:cs typeface="Times New Roman"/>
              </a:rPr>
              <a:t>мен </a:t>
            </a:r>
            <a:r>
              <a:rPr sz="2250" spc="125" dirty="0">
                <a:solidFill>
                  <a:srgbClr val="3274C4"/>
                </a:solidFill>
                <a:latin typeface="Times New Roman"/>
                <a:cs typeface="Times New Roman"/>
              </a:rPr>
              <a:t>мүмкіндіктерін, </a:t>
            </a:r>
            <a:r>
              <a:rPr sz="2250" spc="13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40" dirty="0">
                <a:solidFill>
                  <a:srgbClr val="3274C4"/>
                </a:solidFill>
                <a:latin typeface="Times New Roman"/>
                <a:cs typeface="Times New Roman"/>
              </a:rPr>
              <a:t>өмірлік </a:t>
            </a:r>
            <a:r>
              <a:rPr sz="2250" spc="190" dirty="0">
                <a:solidFill>
                  <a:srgbClr val="3274C4"/>
                </a:solidFill>
                <a:latin typeface="Times New Roman"/>
                <a:cs typeface="Times New Roman"/>
              </a:rPr>
              <a:t>жоспарлары </a:t>
            </a:r>
            <a:r>
              <a:rPr sz="2250" spc="215" dirty="0">
                <a:solidFill>
                  <a:srgbClr val="3274C4"/>
                </a:solidFill>
                <a:latin typeface="Times New Roman"/>
                <a:cs typeface="Times New Roman"/>
              </a:rPr>
              <a:t>мен </a:t>
            </a:r>
            <a:r>
              <a:rPr sz="2250" spc="22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80" dirty="0">
                <a:solidFill>
                  <a:srgbClr val="3274C4"/>
                </a:solidFill>
                <a:latin typeface="Times New Roman"/>
                <a:cs typeface="Times New Roman"/>
              </a:rPr>
              <a:t>перспективаларын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200" dirty="0">
                <a:solidFill>
                  <a:srgbClr val="3274C4"/>
                </a:solidFill>
                <a:latin typeface="Times New Roman"/>
                <a:cs typeface="Times New Roman"/>
              </a:rPr>
              <a:t>ескере</a:t>
            </a:r>
            <a:r>
              <a:rPr sz="2250" spc="3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отырып,</a:t>
            </a:r>
            <a:endParaRPr sz="2250">
              <a:latin typeface="Times New Roman"/>
              <a:cs typeface="Times New Roman"/>
            </a:endParaRPr>
          </a:p>
          <a:p>
            <a:pPr marL="272415" marR="27305" indent="-260350">
              <a:lnSpc>
                <a:spcPct val="122200"/>
              </a:lnSpc>
              <a:buAutoNum type="arabicPeriod"/>
              <a:tabLst>
                <a:tab pos="273050" algn="l"/>
              </a:tabLst>
            </a:pPr>
            <a:r>
              <a:rPr sz="2250" spc="150" dirty="0">
                <a:solidFill>
                  <a:srgbClr val="3274C4"/>
                </a:solidFill>
                <a:latin typeface="Times New Roman"/>
                <a:cs typeface="Times New Roman"/>
              </a:rPr>
              <a:t>кәсіптерді </a:t>
            </a:r>
            <a:r>
              <a:rPr sz="2250" spc="185" dirty="0">
                <a:solidFill>
                  <a:srgbClr val="3274C4"/>
                </a:solidFill>
                <a:latin typeface="Times New Roman"/>
                <a:cs typeface="Times New Roman"/>
              </a:rPr>
              <a:t>дербес </a:t>
            </a:r>
            <a:r>
              <a:rPr sz="2250" spc="204" dirty="0">
                <a:solidFill>
                  <a:srgbClr val="3274C4"/>
                </a:solidFill>
                <a:latin typeface="Times New Roman"/>
                <a:cs typeface="Times New Roman"/>
              </a:rPr>
              <a:t>және </a:t>
            </a:r>
            <a:r>
              <a:rPr sz="2250" spc="180" dirty="0">
                <a:solidFill>
                  <a:srgbClr val="3274C4"/>
                </a:solidFill>
                <a:latin typeface="Times New Roman"/>
                <a:cs typeface="Times New Roman"/>
              </a:rPr>
              <a:t>саналы </a:t>
            </a:r>
            <a:r>
              <a:rPr sz="2250" spc="185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60" dirty="0">
                <a:solidFill>
                  <a:srgbClr val="3274C4"/>
                </a:solidFill>
                <a:latin typeface="Times New Roman"/>
                <a:cs typeface="Times New Roman"/>
              </a:rPr>
              <a:t>таңдауын</a:t>
            </a:r>
            <a:r>
              <a:rPr sz="2250" spc="4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55" dirty="0">
                <a:solidFill>
                  <a:srgbClr val="3274C4"/>
                </a:solidFill>
                <a:latin typeface="Times New Roman"/>
                <a:cs typeface="Times New Roman"/>
              </a:rPr>
              <a:t>қалыптастыруға</a:t>
            </a:r>
            <a:r>
              <a:rPr sz="2250" spc="4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80" dirty="0">
                <a:solidFill>
                  <a:srgbClr val="3274C4"/>
                </a:solidFill>
                <a:latin typeface="Times New Roman"/>
                <a:cs typeface="Times New Roman"/>
              </a:rPr>
              <a:t>ықпал</a:t>
            </a:r>
            <a:r>
              <a:rPr sz="2250" spc="40" dirty="0">
                <a:solidFill>
                  <a:srgbClr val="3274C4"/>
                </a:solidFill>
                <a:latin typeface="Times New Roman"/>
                <a:cs typeface="Times New Roman"/>
              </a:rPr>
              <a:t> </a:t>
            </a:r>
            <a:r>
              <a:rPr sz="2250" spc="100" dirty="0">
                <a:solidFill>
                  <a:srgbClr val="3274C4"/>
                </a:solidFill>
                <a:latin typeface="Times New Roman"/>
                <a:cs typeface="Times New Roman"/>
              </a:rPr>
              <a:t>ету.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74941" y="2162835"/>
            <a:ext cx="5577840" cy="7778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340360">
              <a:lnSpc>
                <a:spcPts val="2930"/>
              </a:lnSpc>
              <a:spcBef>
                <a:spcPts val="254"/>
              </a:spcBef>
            </a:pPr>
            <a:r>
              <a:rPr sz="2500" b="1" spc="165" dirty="0">
                <a:solidFill>
                  <a:srgbClr val="093364"/>
                </a:solidFill>
                <a:latin typeface="Calibri"/>
                <a:cs typeface="Calibri"/>
              </a:rPr>
              <a:t>9</a:t>
            </a:r>
            <a:r>
              <a:rPr sz="2500" b="1" spc="409" dirty="0">
                <a:solidFill>
                  <a:srgbClr val="093364"/>
                </a:solidFill>
                <a:latin typeface="Calibri"/>
                <a:cs typeface="Calibri"/>
              </a:rPr>
              <a:t>-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-260" dirty="0">
                <a:solidFill>
                  <a:srgbClr val="093364"/>
                </a:solidFill>
                <a:latin typeface="Calibri"/>
                <a:cs typeface="Calibri"/>
              </a:rPr>
              <a:t>1</a:t>
            </a:r>
            <a:r>
              <a:rPr sz="2500" b="1" spc="-254" dirty="0">
                <a:solidFill>
                  <a:srgbClr val="093364"/>
                </a:solidFill>
                <a:latin typeface="Calibri"/>
                <a:cs typeface="Calibri"/>
              </a:rPr>
              <a:t>1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390" dirty="0">
                <a:solidFill>
                  <a:srgbClr val="093364"/>
                </a:solidFill>
                <a:latin typeface="Calibri"/>
                <a:cs typeface="Calibri"/>
              </a:rPr>
              <a:t>С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434" dirty="0">
                <a:solidFill>
                  <a:srgbClr val="093364"/>
                </a:solidFill>
                <a:latin typeface="Calibri"/>
                <a:cs typeface="Calibri"/>
              </a:rPr>
              <a:t>Н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405" dirty="0">
                <a:solidFill>
                  <a:srgbClr val="093364"/>
                </a:solidFill>
                <a:latin typeface="Calibri"/>
                <a:cs typeface="Calibri"/>
              </a:rPr>
              <a:t>П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225" dirty="0">
                <a:solidFill>
                  <a:srgbClr val="093364"/>
                </a:solidFill>
                <a:latin typeface="Calibri"/>
                <a:cs typeface="Calibri"/>
              </a:rPr>
              <a:t>О</a:t>
            </a:r>
            <a:r>
              <a:rPr sz="2500" b="1" spc="280" dirty="0">
                <a:solidFill>
                  <a:srgbClr val="093364"/>
                </a:solidFill>
                <a:latin typeface="Calibri"/>
                <a:cs typeface="Calibri"/>
              </a:rPr>
              <a:t>Қ</a:t>
            </a:r>
            <a:r>
              <a:rPr sz="2500" b="1" spc="270" dirty="0">
                <a:solidFill>
                  <a:srgbClr val="093364"/>
                </a:solidFill>
                <a:latin typeface="Calibri"/>
                <a:cs typeface="Calibri"/>
              </a:rPr>
              <a:t>У</a:t>
            </a:r>
            <a:r>
              <a:rPr sz="2500" b="1" spc="500" dirty="0">
                <a:solidFill>
                  <a:srgbClr val="093364"/>
                </a:solidFill>
                <a:latin typeface="Calibri"/>
                <a:cs typeface="Calibri"/>
              </a:rPr>
              <a:t>Ш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390" dirty="0">
                <a:solidFill>
                  <a:srgbClr val="093364"/>
                </a:solidFill>
                <a:latin typeface="Calibri"/>
                <a:cs typeface="Calibri"/>
              </a:rPr>
              <a:t>Л</a:t>
            </a:r>
            <a:r>
              <a:rPr sz="2500" b="1" spc="150" dirty="0">
                <a:solidFill>
                  <a:srgbClr val="093364"/>
                </a:solidFill>
                <a:latin typeface="Calibri"/>
                <a:cs typeface="Calibri"/>
              </a:rPr>
              <a:t>А</a:t>
            </a:r>
            <a:r>
              <a:rPr sz="2500" b="1" spc="260" dirty="0">
                <a:solidFill>
                  <a:srgbClr val="093364"/>
                </a:solidFill>
                <a:latin typeface="Calibri"/>
                <a:cs typeface="Calibri"/>
              </a:rPr>
              <a:t>Р</a:t>
            </a:r>
            <a:r>
              <a:rPr sz="2500" b="1" spc="400" dirty="0">
                <a:solidFill>
                  <a:srgbClr val="093364"/>
                </a:solidFill>
                <a:latin typeface="Calibri"/>
                <a:cs typeface="Calibri"/>
              </a:rPr>
              <a:t>Ы</a:t>
            </a:r>
            <a:r>
              <a:rPr sz="2500" b="1" spc="434" dirty="0">
                <a:solidFill>
                  <a:srgbClr val="093364"/>
                </a:solidFill>
                <a:latin typeface="Calibri"/>
                <a:cs typeface="Calibri"/>
              </a:rPr>
              <a:t>Н</a:t>
            </a:r>
            <a:r>
              <a:rPr sz="2500" b="1" spc="90" dirty="0">
                <a:solidFill>
                  <a:srgbClr val="093364"/>
                </a:solidFill>
                <a:latin typeface="Calibri"/>
                <a:cs typeface="Calibri"/>
              </a:rPr>
              <a:t>А  </a:t>
            </a:r>
            <a:r>
              <a:rPr sz="2500" b="1" spc="355" dirty="0">
                <a:solidFill>
                  <a:srgbClr val="093364"/>
                </a:solidFill>
                <a:latin typeface="Calibri"/>
                <a:cs typeface="Calibri"/>
              </a:rPr>
              <a:t>ҮГІТ-</a:t>
            </a:r>
            <a:r>
              <a:rPr sz="2500" b="1" spc="95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305" dirty="0">
                <a:solidFill>
                  <a:srgbClr val="093364"/>
                </a:solidFill>
                <a:latin typeface="Calibri"/>
                <a:cs typeface="Calibri"/>
              </a:rPr>
              <a:t>НАСИХАТТАУ</a:t>
            </a:r>
            <a:r>
              <a:rPr sz="2500" b="1" spc="95" dirty="0">
                <a:solidFill>
                  <a:srgbClr val="093364"/>
                </a:solidFill>
                <a:latin typeface="Calibri"/>
                <a:cs typeface="Calibri"/>
              </a:rPr>
              <a:t> </a:t>
            </a:r>
            <a:r>
              <a:rPr sz="2500" b="1" spc="340" dirty="0">
                <a:solidFill>
                  <a:srgbClr val="093364"/>
                </a:solidFill>
                <a:latin typeface="Calibri"/>
                <a:cs typeface="Calibri"/>
              </a:rPr>
              <a:t>ЖҰМЫСТАРЫ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509490" cy="10278745"/>
            <a:chOff x="0" y="0"/>
            <a:chExt cx="17509490" cy="1027874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431020" cy="10278745"/>
            </a:xfrm>
            <a:custGeom>
              <a:avLst/>
              <a:gdLst/>
              <a:ahLst/>
              <a:cxnLst/>
              <a:rect l="l" t="t" r="r" b="b"/>
              <a:pathLst>
                <a:path w="9431020" h="10278745">
                  <a:moveTo>
                    <a:pt x="9430959" y="10278271"/>
                  </a:moveTo>
                  <a:lnTo>
                    <a:pt x="0" y="10278271"/>
                  </a:lnTo>
                  <a:lnTo>
                    <a:pt x="0" y="0"/>
                  </a:lnTo>
                  <a:lnTo>
                    <a:pt x="9430959" y="0"/>
                  </a:lnTo>
                  <a:lnTo>
                    <a:pt x="9430959" y="10278271"/>
                  </a:lnTo>
                  <a:close/>
                </a:path>
              </a:pathLst>
            </a:custGeom>
            <a:solidFill>
              <a:srgbClr val="64C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6005" y="778109"/>
              <a:ext cx="8368030" cy="8728075"/>
            </a:xfrm>
            <a:custGeom>
              <a:avLst/>
              <a:gdLst/>
              <a:ahLst/>
              <a:cxnLst/>
              <a:rect l="l" t="t" r="r" b="b"/>
              <a:pathLst>
                <a:path w="8368030" h="8728075">
                  <a:moveTo>
                    <a:pt x="8367993" y="8727555"/>
                  </a:moveTo>
                  <a:lnTo>
                    <a:pt x="0" y="8727555"/>
                  </a:lnTo>
                  <a:lnTo>
                    <a:pt x="0" y="0"/>
                  </a:lnTo>
                  <a:lnTo>
                    <a:pt x="8367993" y="0"/>
                  </a:lnTo>
                  <a:lnTo>
                    <a:pt x="8367993" y="8727555"/>
                  </a:lnTo>
                  <a:close/>
                </a:path>
              </a:pathLst>
            </a:custGeom>
            <a:solidFill>
              <a:srgbClr val="FBFEFF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778109"/>
              <a:ext cx="8365472" cy="4362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5143500"/>
              <a:ext cx="8365472" cy="4362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5131" y="2609686"/>
              <a:ext cx="4486274" cy="4762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94159" y="1161850"/>
            <a:ext cx="7355840" cy="68783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599"/>
              </a:lnSpc>
              <a:spcBef>
                <a:spcPts val="100"/>
              </a:spcBef>
            </a:pPr>
            <a:r>
              <a:rPr sz="2400" b="1" spc="-35" dirty="0">
                <a:solidFill>
                  <a:srgbClr val="093364"/>
                </a:solidFill>
                <a:latin typeface="Times New Roman"/>
                <a:cs typeface="Times New Roman"/>
              </a:rPr>
              <a:t>С.НҰРМАҒАМБЕТОВТЫҢ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140" dirty="0">
                <a:solidFill>
                  <a:srgbClr val="093364"/>
                </a:solidFill>
                <a:latin typeface="Times New Roman"/>
                <a:cs typeface="Times New Roman"/>
              </a:rPr>
              <a:t>100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45" dirty="0">
                <a:solidFill>
                  <a:srgbClr val="093364"/>
                </a:solidFill>
                <a:latin typeface="Times New Roman"/>
                <a:cs typeface="Times New Roman"/>
              </a:rPr>
              <a:t>ЖЫЛДЫҚ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093364"/>
                </a:solidFill>
                <a:latin typeface="Times New Roman"/>
                <a:cs typeface="Times New Roman"/>
              </a:rPr>
              <a:t>МЕРЕЙ </a:t>
            </a:r>
            <a:r>
              <a:rPr sz="2400" b="1" spc="-585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93364"/>
                </a:solidFill>
                <a:latin typeface="Times New Roman"/>
                <a:cs typeface="Times New Roman"/>
              </a:rPr>
              <a:t>ТОЙЫНА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93364"/>
                </a:solidFill>
                <a:latin typeface="Times New Roman"/>
                <a:cs typeface="Times New Roman"/>
              </a:rPr>
              <a:t>ОРАЙ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40" dirty="0">
                <a:solidFill>
                  <a:srgbClr val="093364"/>
                </a:solidFill>
                <a:latin typeface="Times New Roman"/>
                <a:cs typeface="Times New Roman"/>
              </a:rPr>
              <a:t>«АТАЛАР</a:t>
            </a:r>
            <a:r>
              <a:rPr sz="2400" b="1" spc="2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93364"/>
                </a:solidFill>
                <a:latin typeface="Times New Roman"/>
                <a:cs typeface="Times New Roman"/>
              </a:rPr>
              <a:t>ЖОЛЫМЕН,АҒАЛАР </a:t>
            </a:r>
            <a:r>
              <a:rPr sz="2400" b="1" spc="-1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50" dirty="0">
                <a:solidFill>
                  <a:srgbClr val="093364"/>
                </a:solidFill>
                <a:latin typeface="Times New Roman"/>
                <a:cs typeface="Times New Roman"/>
              </a:rPr>
              <a:t>ІЗІМЕН</a:t>
            </a:r>
            <a:r>
              <a:rPr sz="2400" b="1" spc="25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093364"/>
                </a:solidFill>
                <a:latin typeface="Times New Roman"/>
                <a:cs typeface="Times New Roman"/>
              </a:rPr>
              <a:t>»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70" dirty="0">
                <a:solidFill>
                  <a:srgbClr val="093364"/>
                </a:solidFill>
                <a:latin typeface="Times New Roman"/>
                <a:cs typeface="Times New Roman"/>
              </a:rPr>
              <a:t>АТТЫ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10" dirty="0">
                <a:solidFill>
                  <a:srgbClr val="093364"/>
                </a:solidFill>
                <a:latin typeface="Times New Roman"/>
                <a:cs typeface="Times New Roman"/>
              </a:rPr>
              <a:t>ПІКІР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093364"/>
                </a:solidFill>
                <a:latin typeface="Times New Roman"/>
                <a:cs typeface="Times New Roman"/>
              </a:rPr>
              <a:t>АЛЫСУ,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93364"/>
                </a:solidFill>
                <a:latin typeface="Times New Roman"/>
                <a:cs typeface="Times New Roman"/>
              </a:rPr>
              <a:t>КЕЗДЕСУ</a:t>
            </a:r>
            <a:r>
              <a:rPr sz="2400" b="1" spc="30" dirty="0">
                <a:solidFill>
                  <a:srgbClr val="093364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093364"/>
                </a:solidFill>
                <a:latin typeface="Times New Roman"/>
                <a:cs typeface="Times New Roman"/>
              </a:rPr>
              <a:t>КЕШІ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 marL="98425" marR="116205" algn="just">
              <a:lnSpc>
                <a:spcPct val="122200"/>
              </a:lnSpc>
              <a:spcBef>
                <a:spcPts val="2205"/>
              </a:spcBef>
            </a:pPr>
            <a:r>
              <a:rPr sz="2000" b="1" spc="-3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  <a:r>
              <a:rPr sz="2000" b="1" spc="-2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атқарып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</a:t>
            </a:r>
            <a:r>
              <a:rPr lang="kk-KZ" sz="2000" spc="-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3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sz="2000" spc="-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аматтарымы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</a:t>
            </a:r>
            <a:r>
              <a:rPr lang="kk-KZ"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spc="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</a:t>
            </a:r>
            <a:r>
              <a:rPr lang="kk-KZ"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sz="2000" spc="-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spc="-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spc="-8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kk-KZ" sz="2000" spc="-8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8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тепте</a:t>
            </a:r>
            <a:r>
              <a:rPr lang="kk-KZ" sz="2000" spc="-8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8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арымен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spc="-9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9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kk-KZ" sz="2000" spc="-9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sz="2000" spc="-9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есу</a:t>
            </a:r>
            <a:r>
              <a:rPr sz="2000" spc="-9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5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spc="-9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9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ешіне</a:t>
            </a:r>
            <a:r>
              <a:rPr sz="2000" spc="-9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spc="-5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sz="2000" spc="-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1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</a:t>
            </a:r>
            <a:r>
              <a:rPr lang="ru-RU" sz="2000" spc="-11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</a:t>
            </a:r>
            <a:r>
              <a:rPr sz="2000" spc="-11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</a:t>
            </a:r>
            <a:r>
              <a:rPr lang="kk-KZ" sz="2000" spc="-11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11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</a:t>
            </a:r>
            <a:r>
              <a:rPr lang="ru-RU" sz="2000" spc="-11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11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</a:t>
            </a:r>
            <a:r>
              <a:rPr lang="kk-KZ"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6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</a:t>
            </a:r>
            <a:r>
              <a:rPr lang="kk-KZ"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6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ермен</a:t>
            </a:r>
            <a:r>
              <a:rPr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</a:t>
            </a:r>
            <a:r>
              <a:rPr lang="kk-KZ" sz="2000" spc="-2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2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</a:t>
            </a:r>
            <a:r>
              <a:rPr lang="kk-KZ" sz="2000" spc="-2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2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шақырып</a:t>
            </a:r>
            <a:r>
              <a:rPr sz="2000" spc="52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5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сұхбаттасу</a:t>
            </a:r>
            <a:r>
              <a:rPr sz="2000" spc="-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2000" spc="-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kk-KZ" sz="2000" spc="-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3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тептен</a:t>
            </a:r>
            <a:r>
              <a:rPr sz="2000" spc="52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</a:t>
            </a:r>
            <a:r>
              <a:rPr sz="2000" spc="52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ұшқа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2000" spc="53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отырған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marR="116205" algn="just">
              <a:lnSpc>
                <a:spcPct val="122200"/>
              </a:lnSpc>
            </a:pP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арын</a:t>
            </a:r>
            <a:r>
              <a:rPr sz="2000" spc="56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</a:t>
            </a:r>
            <a:r>
              <a:rPr sz="2000" spc="56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ықты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аймын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аған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ығыма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</a:t>
            </a:r>
            <a:r>
              <a:rPr lang="kk-KZ" sz="2000" spc="-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5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</a:t>
            </a:r>
            <a:r>
              <a:rPr lang="kk-KZ"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spc="-6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емін</a:t>
            </a:r>
            <a:r>
              <a:rPr sz="2000" spc="-6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kk-KZ" sz="2000" spc="-6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spc="-4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kk-KZ" sz="2000" spc="-4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4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sz="2000" spc="-4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айтыны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анық.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ықтан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арға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sz="2000" spc="56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өміріне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орны,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иесіне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қасиеттер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sz="2000" spc="-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</a:t>
            </a:r>
            <a:r>
              <a:rPr lang="kk-KZ" sz="2000" spc="-1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1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</a:t>
            </a:r>
            <a:r>
              <a:rPr lang="kk-KZ" sz="2000" spc="-1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1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sz="2000" spc="-1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1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</a:t>
            </a:r>
            <a:r>
              <a:rPr sz="2000" spc="-1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000" spc="-9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амыту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3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</a:t>
            </a:r>
            <a:r>
              <a:rPr lang="kk-KZ" sz="2000" spc="-1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  <a:r>
              <a:rPr sz="2000" spc="-13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000" spc="-13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жету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ерін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85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еңейту</a:t>
            </a:r>
            <a:r>
              <a:rPr sz="2000" spc="-8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spc="-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 </a:t>
            </a:r>
            <a:r>
              <a:rPr sz="2000" spc="-5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sz="2000" spc="-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</a:t>
            </a:r>
            <a:r>
              <a:rPr sz="2000" spc="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sz="2000" spc="5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</a:t>
            </a:r>
            <a:r>
              <a:rPr sz="2000" spc="-2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ың</a:t>
            </a:r>
            <a:r>
              <a:rPr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k-KZ"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аға-әп</a:t>
            </a:r>
            <a:r>
              <a:rPr lang="kk-KZ"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kk-KZ"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2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ерімі</a:t>
            </a:r>
            <a:r>
              <a:rPr lang="kk-KZ"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sz="2000" spc="-2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ің</a:t>
            </a:r>
            <a:r>
              <a:rPr sz="2000" spc="-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меттерімен</a:t>
            </a:r>
            <a:r>
              <a:rPr sz="2000" spc="1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</a:t>
            </a:r>
            <a:r>
              <a:rPr lang="kk-KZ" sz="200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00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ықтарын</a:t>
            </a:r>
            <a:r>
              <a:rPr sz="2000" spc="1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spc="-12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120" dirty="0" err="1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ейін</a:t>
            </a:r>
            <a:r>
              <a:rPr lang="kk-KZ" sz="2000" spc="-1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1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kk-KZ" sz="2000" spc="-1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spc="-12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000" spc="1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k-KZ" sz="2000" spc="-5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лг</a:t>
            </a:r>
            <a:r>
              <a:rPr sz="2000" spc="-50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2000" spc="15" dirty="0" smtClean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3274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918" y="-6460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92023" y="5143500"/>
            <a:ext cx="7381477" cy="639202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7402" r="-374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277685" y="1715980"/>
            <a:ext cx="7381477" cy="63920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2092" r="-3209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192023" y="-1699109"/>
            <a:ext cx="7381477" cy="639202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9167" r="-916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250441" y="2096837"/>
            <a:ext cx="12775442" cy="6856663"/>
            <a:chOff x="0" y="0"/>
            <a:chExt cx="1166775" cy="649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6775" cy="649165"/>
            </a:xfrm>
            <a:custGeom>
              <a:avLst/>
              <a:gdLst/>
              <a:ahLst/>
              <a:cxnLst/>
              <a:rect l="l" t="t" r="r" b="b"/>
              <a:pathLst>
                <a:path w="1166775" h="649165">
                  <a:moveTo>
                    <a:pt x="1166775" y="324582"/>
                  </a:moveTo>
                  <a:lnTo>
                    <a:pt x="963575" y="649165"/>
                  </a:lnTo>
                  <a:lnTo>
                    <a:pt x="203200" y="649165"/>
                  </a:lnTo>
                  <a:lnTo>
                    <a:pt x="0" y="324582"/>
                  </a:lnTo>
                  <a:lnTo>
                    <a:pt x="203200" y="0"/>
                  </a:lnTo>
                  <a:lnTo>
                    <a:pt x="963575" y="0"/>
                  </a:lnTo>
                  <a:lnTo>
                    <a:pt x="1166775" y="324582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938175" cy="677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72653" y="8686383"/>
            <a:ext cx="5262047" cy="452207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672653" y="-3387117"/>
            <a:ext cx="5262047" cy="4522072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733800" y="1934565"/>
            <a:ext cx="13533681" cy="7628535"/>
            <a:chOff x="0" y="0"/>
            <a:chExt cx="1166775" cy="6576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66775" cy="657676"/>
            </a:xfrm>
            <a:custGeom>
              <a:avLst/>
              <a:gdLst/>
              <a:ahLst/>
              <a:cxnLst/>
              <a:rect l="l" t="t" r="r" b="b"/>
              <a:pathLst>
                <a:path w="1166775" h="657676">
                  <a:moveTo>
                    <a:pt x="1166775" y="328838"/>
                  </a:moveTo>
                  <a:lnTo>
                    <a:pt x="963575" y="657676"/>
                  </a:lnTo>
                  <a:lnTo>
                    <a:pt x="203200" y="657676"/>
                  </a:lnTo>
                  <a:lnTo>
                    <a:pt x="0" y="328838"/>
                  </a:lnTo>
                  <a:lnTo>
                    <a:pt x="203200" y="0"/>
                  </a:lnTo>
                  <a:lnTo>
                    <a:pt x="963575" y="0"/>
                  </a:lnTo>
                  <a:lnTo>
                    <a:pt x="1166775" y="328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28575"/>
              <a:ext cx="938175" cy="68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111476" y="-187334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00605" y="2731524"/>
            <a:ext cx="8320312" cy="61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С.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Нұрмағамбетов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N72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жалпы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орта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беретін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мектебінде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"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Психология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онкүндігі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"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жоспарына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сәйкес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5-7сыныптар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аралығында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"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Құпия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дос"ойыны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жүргізілді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Мақсаты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–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бір-бірімізге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қуаныш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сыйлау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достық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қарым-қатынасты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нығайту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бір-біріне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қамқор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болуға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тәрбиелеу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Жүргізілу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ережесі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: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ойынға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қатысушылардың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есімдері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жазылған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кеспе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парақшалар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тарқатылады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Сол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парақ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түскен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адамға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яғни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өзіңіздің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құпия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досына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сыйлықтарды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табыстау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керек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Ойынға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қатысқан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оқушыларға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үлкен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алғысымызды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білдіреміз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. 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Ұйымдастырушылар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: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Аға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тәлімгер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А.С.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Турсынбаева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және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Кәсіби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бағдар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беруші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педагог</a:t>
            </a:r>
            <a:r>
              <a:rPr lang="en-US" sz="2347" dirty="0">
                <a:solidFill>
                  <a:srgbClr val="FFFFFF"/>
                </a:solidFill>
                <a:latin typeface="Montserrat Bold Italics"/>
              </a:rPr>
              <a:t> Д.А. </a:t>
            </a:r>
            <a:r>
              <a:rPr lang="en-US" sz="2347" dirty="0" err="1">
                <a:solidFill>
                  <a:srgbClr val="FFFFFF"/>
                </a:solidFill>
                <a:latin typeface="Montserrat Bold Italics"/>
              </a:rPr>
              <a:t>Турашева</a:t>
            </a:r>
            <a:endParaRPr lang="en-US" sz="2347" dirty="0">
              <a:solidFill>
                <a:srgbClr val="FFFFFF"/>
              </a:solidFill>
              <a:latin typeface="Montserrat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6894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2350" y="64387"/>
            <a:ext cx="6733218" cy="5830663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1407" r="-2140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775614" y="5229831"/>
            <a:ext cx="6733218" cy="5830663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4363" r="-3436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909526" y="-346813"/>
            <a:ext cx="6733218" cy="5830663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35314" r="-3531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248992" y="4443611"/>
            <a:ext cx="6406877" cy="5505910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8609" y="6770508"/>
            <a:ext cx="18288000" cy="3404255"/>
            <a:chOff x="0" y="0"/>
            <a:chExt cx="5597445" cy="1076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97445" cy="1076300"/>
            </a:xfrm>
            <a:custGeom>
              <a:avLst/>
              <a:gdLst/>
              <a:ahLst/>
              <a:cxnLst/>
              <a:rect l="l" t="t" r="r" b="b"/>
              <a:pathLst>
                <a:path w="5597445" h="1076300">
                  <a:moveTo>
                    <a:pt x="0" y="0"/>
                  </a:moveTo>
                  <a:lnTo>
                    <a:pt x="5597445" y="0"/>
                  </a:lnTo>
                  <a:lnTo>
                    <a:pt x="5597445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2970A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5597445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56624" y="-4775587"/>
            <a:ext cx="6479547" cy="5568361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2854734" y="-4670812"/>
            <a:ext cx="6479547" cy="556836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85800" y="7021739"/>
            <a:ext cx="171450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26"/>
              </a:lnSpc>
            </a:pP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Шымкент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қаласы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басқармасына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қарасты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«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С.Нұрмағамбетов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№72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жалпы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орта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беретін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мектептің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»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акт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залында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Шымкент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қаласының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Өзбекәлі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Жәнібеков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Оңтүстік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Қазақстан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педагогикалық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химия-биология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кафедрасының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оқытушылары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арнайы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келіп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9-11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сынып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оқушыларымен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кездесу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өткізді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Білім-ғылымның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тәрбиенің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алтын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бесігі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қасиетті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қара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шаңырақ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–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Өзбекәлі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Жәнібеков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атындағы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Оңтүстік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Қазақстан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педагогикалық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Шымкент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қаласының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орталығында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орналасқан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1937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жылдан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бері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жұмыс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атқарып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келеді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Ғасырға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жуық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уақытта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көптеген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жетістіктерге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жетіп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мыңдаған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шәкірт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тәрбиелеп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шығарған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Түлектері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қазіргі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таңда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Қазақстан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және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елдерде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қызмет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атқаруда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түлектерінің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білім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ұясына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алғыстары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шексіз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!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Кездесу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барысында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оқытушылары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университет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жайында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оқушыларға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кеңінен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ақпарат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беріп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,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слайдтар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көрсетіліп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брошюралар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 </a:t>
            </a:r>
            <a:r>
              <a:rPr lang="en-US" sz="2018" dirty="0" err="1">
                <a:solidFill>
                  <a:srgbClr val="FFFFFF"/>
                </a:solidFill>
                <a:latin typeface="Montserrat Bold Italics"/>
              </a:rPr>
              <a:t>таратты</a:t>
            </a:r>
            <a:r>
              <a:rPr lang="en-US" sz="2018" dirty="0">
                <a:solidFill>
                  <a:srgbClr val="FFFFFF"/>
                </a:solidFill>
                <a:latin typeface="Montserrat Bold Itali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1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76961" y="826945"/>
            <a:ext cx="15955971" cy="4567540"/>
            <a:chOff x="0" y="0"/>
            <a:chExt cx="2791520" cy="799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795" y="981075"/>
            <a:ext cx="12564551" cy="354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3"/>
              </a:lnSpc>
            </a:pP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Шымкент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қаласы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білім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басқармасына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қарасты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«</a:t>
            </a:r>
            <a:r>
              <a:rPr lang="en-US" sz="2852" dirty="0" err="1" smtClean="0">
                <a:solidFill>
                  <a:srgbClr val="000000"/>
                </a:solidFill>
                <a:latin typeface="Open Sans"/>
              </a:rPr>
              <a:t>С.Нұрмағамбетов</a:t>
            </a:r>
            <a:r>
              <a:rPr lang="ru-RU" sz="2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 smtClean="0">
                <a:solidFill>
                  <a:srgbClr val="000000"/>
                </a:solidFill>
                <a:latin typeface="Open Sans"/>
              </a:rPr>
              <a:t>атындағы</a:t>
            </a:r>
            <a:r>
              <a:rPr lang="en-US" sz="2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№72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жалпы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орта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білім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беретін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мектептің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»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акт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залында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Алматы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қаласының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Еnergo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University-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мен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Ғұмарбек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Дәукееватындағы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Алматы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энергетика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және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байланыс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университеті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)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және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Семей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қаласының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Әлихан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Бөкейхан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Университетінің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оқытушылары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арнайы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келіп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Шымкент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қаласының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Қаратау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ауданына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қарасты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мектеп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бітіруші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11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сынып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оқушыларымен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кездесу</a:t>
            </a:r>
            <a:r>
              <a:rPr lang="en-US" sz="2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52" dirty="0" err="1">
                <a:solidFill>
                  <a:srgbClr val="000000"/>
                </a:solidFill>
                <a:latin typeface="Open Sans"/>
              </a:rPr>
              <a:t>өткізді</a:t>
            </a:r>
            <a:endParaRPr lang="en-US" sz="2852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345163" y="5975510"/>
            <a:ext cx="15955971" cy="4567540"/>
            <a:chOff x="0" y="0"/>
            <a:chExt cx="2791520" cy="7990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6156" y="4419620"/>
            <a:ext cx="5038833" cy="1949730"/>
            <a:chOff x="0" y="0"/>
            <a:chExt cx="2830213" cy="1095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0213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864580" y="6962756"/>
            <a:ext cx="11362134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3"/>
              </a:lnSpc>
            </a:pP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Кездесу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барысында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университеттер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жайлы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арнайы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слайдтар</a:t>
            </a:r>
            <a:r>
              <a:rPr lang="en-US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мен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оқу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орындары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жайлы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ақпараттық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түсіндірмелер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жүргізіліп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брошюралар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таратылды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l">
              <a:lnSpc>
                <a:spcPts val="2453"/>
              </a:lnSpc>
            </a:pPr>
            <a:r>
              <a:rPr lang="en-US" sz="1752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Оқушылар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тарапынан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түрлі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сұрақтар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қойылып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сұрақ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қойған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оқушыларға</a:t>
            </a:r>
            <a:r>
              <a:rPr lang="en-US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мотивация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ретінде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сыйлықтар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берілді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l">
              <a:lnSpc>
                <a:spcPts val="2593"/>
              </a:lnSpc>
            </a:pPr>
            <a:r>
              <a:rPr lang="en-US" sz="1852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Аталмыш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екі</a:t>
            </a:r>
            <a:r>
              <a:rPr lang="en-US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>
                <a:solidFill>
                  <a:srgbClr val="000000"/>
                </a:solidFill>
                <a:latin typeface="Open Sans"/>
              </a:rPr>
              <a:t>университет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>
                <a:solidFill>
                  <a:srgbClr val="000000"/>
                </a:solidFill>
                <a:latin typeface="Open Sans"/>
              </a:rPr>
              <a:t>те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еліміздің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алдыңғы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қатарлы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жоғарғы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оқу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орындарының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бірі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болып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табылады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Қазіргі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таңда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шетелдік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оқу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орындары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мен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серіктестікке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тұрған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және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түлектері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түрлі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салада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қызмет</a:t>
            </a:r>
            <a:r>
              <a:rPr lang="ru-RU" sz="18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852" dirty="0" err="1" smtClean="0">
                <a:solidFill>
                  <a:srgbClr val="000000"/>
                </a:solidFill>
                <a:latin typeface="Open Sans"/>
              </a:rPr>
              <a:t>атқаруда</a:t>
            </a:r>
            <a:r>
              <a:rPr lang="en-US" sz="185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l">
              <a:lnSpc>
                <a:spcPts val="2453"/>
              </a:lnSpc>
            </a:pPr>
            <a:r>
              <a:rPr lang="en-US" sz="1752" dirty="0">
                <a:solidFill>
                  <a:srgbClr val="000000"/>
                </a:solidFill>
                <a:latin typeface="Open Sans"/>
              </a:rPr>
              <a:t>•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Кездесудің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мақсаты</a:t>
            </a:r>
            <a:r>
              <a:rPr lang="en-US" sz="1752" dirty="0" smtClean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мектеп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бітіретін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талапкерлерге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мамандықтардың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артықшылықтары</a:t>
            </a:r>
            <a:r>
              <a:rPr lang="en-US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мен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ерекшеліктерін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түсіндіру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кешенді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кәсіптік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бағыт-бағдар</a:t>
            </a:r>
            <a:r>
              <a:rPr lang="en-US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>
                <a:solidFill>
                  <a:srgbClr val="000000"/>
                </a:solidFill>
                <a:latin typeface="Open Sans"/>
              </a:rPr>
              <a:t>беру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болып</a:t>
            </a:r>
            <a:r>
              <a:rPr lang="ru-RU" sz="1752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752" dirty="0" err="1" smtClean="0">
                <a:solidFill>
                  <a:srgbClr val="000000"/>
                </a:solidFill>
                <a:latin typeface="Open Sans"/>
              </a:rPr>
              <a:t>табылады</a:t>
            </a:r>
            <a:r>
              <a:rPr lang="en-US" sz="1752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859593" y="-1435379"/>
            <a:ext cx="6080536" cy="5225461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15957" y="5975510"/>
            <a:ext cx="6080536" cy="5225461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91346" y="-1224207"/>
            <a:ext cx="6087287" cy="5271316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3781" r="-3378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6250" r="-16250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2233227" y="5781113"/>
            <a:ext cx="591712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9467" dirty="0">
                <a:solidFill>
                  <a:srgbClr val="FFFFFF"/>
                </a:solidFill>
                <a:latin typeface="Chau Philomene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9516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77823" y="5143500"/>
            <a:ext cx="7381477" cy="6392027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3099" r="-3309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963485" y="1715980"/>
            <a:ext cx="7381477" cy="63920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2023" r="-3202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877823" y="-1699109"/>
            <a:ext cx="7381477" cy="639202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3200" r="-132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368786" y="607073"/>
            <a:ext cx="14562854" cy="8651227"/>
            <a:chOff x="0" y="0"/>
            <a:chExt cx="1255503" cy="6708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5503" cy="670861"/>
            </a:xfrm>
            <a:custGeom>
              <a:avLst/>
              <a:gdLst/>
              <a:ahLst/>
              <a:cxnLst/>
              <a:rect l="l" t="t" r="r" b="b"/>
              <a:pathLst>
                <a:path w="1255503" h="670861">
                  <a:moveTo>
                    <a:pt x="1255503" y="335431"/>
                  </a:moveTo>
                  <a:lnTo>
                    <a:pt x="1052303" y="670861"/>
                  </a:lnTo>
                  <a:lnTo>
                    <a:pt x="203200" y="670861"/>
                  </a:lnTo>
                  <a:lnTo>
                    <a:pt x="0" y="335431"/>
                  </a:lnTo>
                  <a:lnTo>
                    <a:pt x="203200" y="0"/>
                  </a:lnTo>
                  <a:lnTo>
                    <a:pt x="1052303" y="0"/>
                  </a:lnTo>
                  <a:lnTo>
                    <a:pt x="1255503" y="335431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1026903" cy="699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58453" y="8686383"/>
            <a:ext cx="5262047" cy="452207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358453" y="-3387117"/>
            <a:ext cx="5262047" cy="4522072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19773" y="-2879261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26998" y="1375065"/>
            <a:ext cx="9450402" cy="7730835"/>
          </a:xfrm>
          <a:custGeom>
            <a:avLst/>
            <a:gdLst/>
            <a:ahLst/>
            <a:cxnLst/>
            <a:rect l="l" t="t" r="r" b="b"/>
            <a:pathLst>
              <a:path w="8917002" h="7204559">
                <a:moveTo>
                  <a:pt x="0" y="0"/>
                </a:moveTo>
                <a:lnTo>
                  <a:pt x="8917002" y="0"/>
                </a:lnTo>
                <a:lnTo>
                  <a:pt x="8917002" y="7204558"/>
                </a:lnTo>
                <a:lnTo>
                  <a:pt x="0" y="720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773" b="-8773"/>
            </a:stretch>
          </a:blipFill>
        </p:spPr>
      </p:sp>
    </p:spTree>
    <p:extLst>
      <p:ext uri="{BB962C8B-B14F-4D97-AF65-F5344CB8AC3E}">
        <p14:creationId xmlns:p14="http://schemas.microsoft.com/office/powerpoint/2010/main" val="19115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757</Words>
  <Application>Microsoft Office PowerPoint</Application>
  <PresentationFormat>Произвольный</PresentationFormat>
  <Paragraphs>34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Chau Philomene</vt:lpstr>
      <vt:lpstr>Microsoft Sans Serif</vt:lpstr>
      <vt:lpstr>Montserrat Bold Italics</vt:lpstr>
      <vt:lpstr>Open Sans</vt:lpstr>
      <vt:lpstr>Times New Roman</vt:lpstr>
      <vt:lpstr>Verdana</vt:lpstr>
      <vt:lpstr>Office Theme</vt:lpstr>
      <vt:lpstr>Презентация PowerPoint</vt:lpstr>
      <vt:lpstr>КӘСІПТІК БАҒДАР БЕРУ – ТАБЫСТЫ  БОЛАШАҚҚА МАҢЫЗДЫ ҚАДАМ.</vt:lpstr>
      <vt:lpstr>«КІМ БОЛАМЫН?» АТТЫ 9 -  СЫНЫПТАР АРАСЫНДА  ПІКІРЛЕСУ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бейіндік оқыту</dc:title>
  <dc:creator>Жетпіс Екінші Мектеп</dc:creator>
  <cp:keywords>DAF_ZrC3tV4,BAEV6ol6J5Q</cp:keywords>
  <cp:lastModifiedBy>admin</cp:lastModifiedBy>
  <cp:revision>15</cp:revision>
  <dcterms:created xsi:type="dcterms:W3CDTF">2024-06-02T18:26:49Z</dcterms:created>
  <dcterms:modified xsi:type="dcterms:W3CDTF">2024-06-12T06:01:35Z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2024-03-13T00:00:00Z</vt:filetime>
  </property>
  <property fmtid="{D5CDD505-2E9C-101B-9397-08002B2CF9AE}" pid="3" name="Creator">
    <vt:lpwstr>Canva</vt:lpwstr>
  </property>
  <property fmtid="{D5CDD505-2E9C-101B-9397-08002B2CF9AE}" pid="4" name="LastSaved">
    <vt:filetime>2024-06-02T00:00:00Z</vt:filetime>
  </property>
</Properties>
</file>