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560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Лист1!$A$1:$A$18</c:f>
              <c:strCache>
                <c:ptCount val="18"/>
                <c:pt idx="0">
                  <c:v>Қазақ тілі</c:v>
                </c:pt>
                <c:pt idx="1">
                  <c:v>Қазақ әдебиеті</c:v>
                </c:pt>
                <c:pt idx="2">
                  <c:v>Орыс тілі мен әдебиеті</c:v>
                </c:pt>
                <c:pt idx="3">
                  <c:v>Орыс тілі</c:v>
                </c:pt>
                <c:pt idx="4">
                  <c:v>Қазақстан тарихы</c:v>
                </c:pt>
                <c:pt idx="5">
                  <c:v>История Казахстана</c:v>
                </c:pt>
                <c:pt idx="6">
                  <c:v>Математика</c:v>
                </c:pt>
                <c:pt idx="7">
                  <c:v>Физика</c:v>
                </c:pt>
                <c:pt idx="8">
                  <c:v>Информатика</c:v>
                </c:pt>
                <c:pt idx="9">
                  <c:v>Алгебра</c:v>
                </c:pt>
                <c:pt idx="10">
                  <c:v>Дүние жүзі тарихы</c:v>
                </c:pt>
                <c:pt idx="11">
                  <c:v>Химия</c:v>
                </c:pt>
                <c:pt idx="12">
                  <c:v>Биология</c:v>
                </c:pt>
                <c:pt idx="13">
                  <c:v>Жаратылыстану</c:v>
                </c:pt>
                <c:pt idx="14">
                  <c:v>Естествознание</c:v>
                </c:pt>
                <c:pt idx="15">
                  <c:v>География</c:v>
                </c:pt>
                <c:pt idx="16">
                  <c:v>Шетел тілі</c:v>
                </c:pt>
                <c:pt idx="17">
                  <c:v>Құқық негіздері</c:v>
                </c:pt>
              </c:strCache>
            </c:strRef>
          </c:cat>
          <c:val>
            <c:numRef>
              <c:f>Лист1!$B$1:$B$18</c:f>
              <c:numCache>
                <c:formatCode>General</c:formatCode>
                <c:ptCount val="18"/>
                <c:pt idx="0">
                  <c:v>58.74</c:v>
                </c:pt>
                <c:pt idx="1">
                  <c:v>60.84</c:v>
                </c:pt>
                <c:pt idx="2">
                  <c:v>57.65</c:v>
                </c:pt>
                <c:pt idx="3">
                  <c:v>58.2</c:v>
                </c:pt>
                <c:pt idx="4">
                  <c:v>60.18</c:v>
                </c:pt>
                <c:pt idx="5">
                  <c:v>56.08</c:v>
                </c:pt>
                <c:pt idx="6">
                  <c:v>56.65</c:v>
                </c:pt>
                <c:pt idx="7">
                  <c:v>56.13</c:v>
                </c:pt>
                <c:pt idx="8">
                  <c:v>63.54</c:v>
                </c:pt>
                <c:pt idx="9">
                  <c:v>57.32</c:v>
                </c:pt>
                <c:pt idx="10">
                  <c:v>58.59</c:v>
                </c:pt>
                <c:pt idx="11">
                  <c:v>55.31</c:v>
                </c:pt>
                <c:pt idx="12">
                  <c:v>56.15</c:v>
                </c:pt>
                <c:pt idx="13">
                  <c:v>61.23</c:v>
                </c:pt>
                <c:pt idx="14">
                  <c:v>59.44</c:v>
                </c:pt>
                <c:pt idx="15">
                  <c:v>56.99</c:v>
                </c:pt>
                <c:pt idx="16">
                  <c:v>58.37</c:v>
                </c:pt>
                <c:pt idx="17">
                  <c:v>54.96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54-4203-84F8-A950772BA5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7087128"/>
        <c:axId val="437085160"/>
      </c:barChart>
      <c:catAx>
        <c:axId val="43708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437085160"/>
        <c:crosses val="autoZero"/>
        <c:auto val="1"/>
        <c:lblAlgn val="ctr"/>
        <c:lblOffset val="100"/>
        <c:noMultiLvlLbl val="0"/>
      </c:catAx>
      <c:valAx>
        <c:axId val="437085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708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00B0F0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Лист1!$B$27:$B$42</c:f>
              <c:strCache>
                <c:ptCount val="16"/>
                <c:pt idx="0">
                  <c:v>5 Л   Қазақ тілі</c:v>
                </c:pt>
                <c:pt idx="1">
                  <c:v>10 В  Қазақ әдебиеті</c:v>
                </c:pt>
                <c:pt idx="2">
                  <c:v>9 Г   Орыс тілі мен әдебиеті</c:v>
                </c:pt>
                <c:pt idx="3">
                  <c:v>3 З   Орыс тілі</c:v>
                </c:pt>
                <c:pt idx="4">
                  <c:v>9 Г   Қазақстан тарихы</c:v>
                </c:pt>
                <c:pt idx="5">
                  <c:v>9 К  История Казахстана</c:v>
                </c:pt>
                <c:pt idx="6">
                  <c:v>5 Қ  Математика</c:v>
                </c:pt>
                <c:pt idx="7">
                  <c:v>9 К  Физика</c:v>
                </c:pt>
                <c:pt idx="8">
                  <c:v>10 Б Информатика</c:v>
                </c:pt>
                <c:pt idx="9">
                  <c:v>9 И   Алгебра</c:v>
                </c:pt>
                <c:pt idx="10">
                  <c:v>9 Б   Химия</c:v>
                </c:pt>
                <c:pt idx="11">
                  <c:v>9 К  Биология</c:v>
                </c:pt>
                <c:pt idx="12">
                  <c:v>6 О Жаратылыстану</c:v>
                </c:pt>
                <c:pt idx="13">
                  <c:v>5 Л   Естествознание</c:v>
                </c:pt>
                <c:pt idx="14">
                  <c:v>10 Ғ  География</c:v>
                </c:pt>
                <c:pt idx="15">
                  <c:v>9 Д  Шетел тілі</c:v>
                </c:pt>
              </c:strCache>
            </c:strRef>
          </c:cat>
          <c:val>
            <c:numRef>
              <c:f>Лист1!$C$27:$C$42</c:f>
              <c:numCache>
                <c:formatCode>General</c:formatCode>
                <c:ptCount val="16"/>
                <c:pt idx="0">
                  <c:v>55.48</c:v>
                </c:pt>
                <c:pt idx="1">
                  <c:v>51.41</c:v>
                </c:pt>
                <c:pt idx="2">
                  <c:v>50.76</c:v>
                </c:pt>
                <c:pt idx="3">
                  <c:v>54.96</c:v>
                </c:pt>
                <c:pt idx="4">
                  <c:v>49.79</c:v>
                </c:pt>
                <c:pt idx="5">
                  <c:v>52.86</c:v>
                </c:pt>
                <c:pt idx="6">
                  <c:v>52.15</c:v>
                </c:pt>
                <c:pt idx="7">
                  <c:v>49</c:v>
                </c:pt>
                <c:pt idx="8">
                  <c:v>50</c:v>
                </c:pt>
                <c:pt idx="9">
                  <c:v>50</c:v>
                </c:pt>
                <c:pt idx="10">
                  <c:v>51.29</c:v>
                </c:pt>
                <c:pt idx="11">
                  <c:v>50.29</c:v>
                </c:pt>
                <c:pt idx="12">
                  <c:v>54.9</c:v>
                </c:pt>
                <c:pt idx="13">
                  <c:v>55.48</c:v>
                </c:pt>
                <c:pt idx="14">
                  <c:v>52.8</c:v>
                </c:pt>
                <c:pt idx="15">
                  <c:v>44.75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25-4B19-B80A-8691C5E88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4333248"/>
        <c:axId val="464337184"/>
      </c:barChart>
      <c:catAx>
        <c:axId val="46433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464337184"/>
        <c:crosses val="autoZero"/>
        <c:auto val="1"/>
        <c:lblAlgn val="ctr"/>
        <c:lblOffset val="100"/>
        <c:noMultiLvlLbl val="0"/>
      </c:catAx>
      <c:valAx>
        <c:axId val="46433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4333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00B0F0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ABCF-5611-4B98-A5CA-639918FFA49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697-9D04-45F0-ADAD-BFBCC93AA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39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ABCF-5611-4B98-A5CA-639918FFA49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697-9D04-45F0-ADAD-BFBCC93AA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19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ABCF-5611-4B98-A5CA-639918FFA49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697-9D04-45F0-ADAD-BFBCC93AA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46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ABCF-5611-4B98-A5CA-639918FFA49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697-9D04-45F0-ADAD-BFBCC93AA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3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ABCF-5611-4B98-A5CA-639918FFA49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697-9D04-45F0-ADAD-BFBCC93AA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6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ABCF-5611-4B98-A5CA-639918FFA49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697-9D04-45F0-ADAD-BFBCC93AA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49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ABCF-5611-4B98-A5CA-639918FFA49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697-9D04-45F0-ADAD-BFBCC93AA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34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ABCF-5611-4B98-A5CA-639918FFA49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697-9D04-45F0-ADAD-BFBCC93AA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95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ABCF-5611-4B98-A5CA-639918FFA49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697-9D04-45F0-ADAD-BFBCC93AA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8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ABCF-5611-4B98-A5CA-639918FFA49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697-9D04-45F0-ADAD-BFBCC93AA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65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ABCF-5611-4B98-A5CA-639918FFA49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697-9D04-45F0-ADAD-BFBCC93AA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2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AABCF-5611-4B98-A5CA-639918FFA49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3A697-9D04-45F0-ADAD-BFBCC93AA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86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2400" y="469371"/>
            <a:ext cx="9144000" cy="631296"/>
          </a:xfrm>
        </p:spPr>
        <p:txBody>
          <a:bodyPr>
            <a:normAutofit fontScale="92500" lnSpcReduction="10000"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№55 жалпы орта білім беретін мектебінің пәндер бойынша білім сапасының мониторингі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840792"/>
              </p:ext>
            </p:extLst>
          </p:nvPr>
        </p:nvGraphicFramePr>
        <p:xfrm>
          <a:off x="1011237" y="1176336"/>
          <a:ext cx="10376430" cy="519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8677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2400" y="469371"/>
            <a:ext cx="9144000" cy="631296"/>
          </a:xfrm>
        </p:spPr>
        <p:txBody>
          <a:bodyPr>
            <a:normAutofit fontScale="85000" lnSpcReduction="10000"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№55 жалпы орта білім беретін мектебінің пәндер бойынша салыстырмалы түрде төмен білім сапасын </a:t>
            </a:r>
            <a:r>
              <a:rPr lang="kk-KZ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көрсеткен сыныптар </a:t>
            </a: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мониторингі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7525077"/>
              </p:ext>
            </p:extLst>
          </p:nvPr>
        </p:nvGraphicFramePr>
        <p:xfrm>
          <a:off x="377825" y="1100667"/>
          <a:ext cx="11416242" cy="5291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32233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BilimBook</dc:creator>
  <cp:lastModifiedBy>BilimBook</cp:lastModifiedBy>
  <cp:revision>5</cp:revision>
  <dcterms:created xsi:type="dcterms:W3CDTF">2023-11-03T06:58:28Z</dcterms:created>
  <dcterms:modified xsi:type="dcterms:W3CDTF">2023-11-03T07:24:10Z</dcterms:modified>
</cp:coreProperties>
</file>